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5" r:id="rId3"/>
    <p:sldId id="329" r:id="rId4"/>
    <p:sldId id="352" r:id="rId5"/>
    <p:sldId id="353" r:id="rId6"/>
    <p:sldId id="355" r:id="rId7"/>
    <p:sldId id="351" r:id="rId8"/>
    <p:sldId id="356" r:id="rId9"/>
    <p:sldId id="358" r:id="rId10"/>
    <p:sldId id="346" r:id="rId11"/>
    <p:sldId id="362" r:id="rId12"/>
    <p:sldId id="373" r:id="rId13"/>
    <p:sldId id="364" r:id="rId14"/>
    <p:sldId id="368" r:id="rId15"/>
    <p:sldId id="374" r:id="rId16"/>
    <p:sldId id="369" r:id="rId17"/>
    <p:sldId id="383" r:id="rId18"/>
    <p:sldId id="384" r:id="rId19"/>
    <p:sldId id="366" r:id="rId20"/>
    <p:sldId id="29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4A00"/>
    <a:srgbClr val="005000"/>
    <a:srgbClr val="18752E"/>
    <a:srgbClr val="FFF215"/>
    <a:srgbClr val="FE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1034" autoAdjust="0"/>
  </p:normalViewPr>
  <p:slideViewPr>
    <p:cSldViewPr>
      <p:cViewPr>
        <p:scale>
          <a:sx n="280" d="100"/>
          <a:sy n="280" d="100"/>
        </p:scale>
        <p:origin x="1928" y="4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022FDA-212C-374E-8027-683FCACDBF07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B4B5CF-9CC6-B943-BFCB-4E85EE73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15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F564D7-B975-4447-A0E6-EAFFA5B5E1A2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4E51FA2-91B1-A745-8D40-922F1AE36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9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This</a:t>
            </a:r>
            <a:r>
              <a:rPr lang="en-US" baseline="0" dirty="0" smtClean="0">
                <a:latin typeface="Calibri" charset="0"/>
              </a:rPr>
              <a:t> is the slide I am waiting for Craig’s </a:t>
            </a:r>
            <a:r>
              <a:rPr lang="en-US" baseline="0" dirty="0" err="1" smtClean="0">
                <a:latin typeface="Calibri" charset="0"/>
              </a:rPr>
              <a:t>meteogram</a:t>
            </a:r>
            <a:r>
              <a:rPr lang="en-US" baseline="0" dirty="0" smtClean="0">
                <a:latin typeface="Calibri" charset="0"/>
              </a:rPr>
              <a:t> for.</a:t>
            </a:r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F5BD5A-594D-0A42-9E80-906D5B62E6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Be prepared to jump to slide</a:t>
            </a:r>
            <a:r>
              <a:rPr lang="en-US" baseline="0" dirty="0" smtClean="0">
                <a:latin typeface="Calibri" charset="0"/>
              </a:rPr>
              <a:t> 9</a:t>
            </a: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 .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420F1D-AAF7-484E-B227-308E33C233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 .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420F1D-AAF7-484E-B227-308E33C233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5EE6-8229-F04D-A61B-F97B02539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 .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420F1D-AAF7-484E-B227-308E33C233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CCE-5FCF-2A48-9D68-9678DEF69803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B5BD5-16CB-8F4B-95C5-9049C6E86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6DE0A-9A71-634A-979B-52E855347F18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3A2F-7CB9-D941-9744-6962B1F39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F2A9-B200-074F-8F31-7739D7E02990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A3CF-EA6E-7D42-9FD9-7CE0E39C9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0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72C5-7D69-944B-B76C-83A87AA947C5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D082D-4B50-B34F-8206-918ADAD40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EB6E8-37C1-6544-94DE-4F4B9CDAC8F9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59EE-E297-1045-B124-9BB76D1A7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4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38DE-9919-0D41-AC4B-BDD92F14A539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87A4D-EE8E-AD47-9FE7-C5D50E516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F5A3C-7C9F-6E4D-8CDC-FC19F6EFEFAC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58028-061C-1C41-9B9E-813BBB890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7490F-0A46-714C-BC40-F0517A66DA51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96E96-6793-0445-863A-232480C24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A0E5-76F6-DC41-81D7-52C64BC7CC45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416C-1401-C944-85A3-2FCE578CB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6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D6FE5-DCEC-1942-ADB7-FB430E6E6C96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D453-8C45-FD4E-9472-392A8280E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8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D6B1-3F70-EF46-A7BA-1679C81CC658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F2D0B-35F7-504E-A6F0-7365C3AE9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641B1D-8CA7-2746-B451-CC6CF5884859}" type="datetimeFigureOut">
              <a:rPr lang="en-US"/>
              <a:pPr>
                <a:defRPr/>
              </a:pPr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FFE565-B4B4-BD48-92B6-43E0F5301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gif"/><Relationship Id="rId4" Type="http://schemas.openxmlformats.org/officeDocument/2006/relationships/video" Target="../media/media5.gif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752600"/>
          </a:xfrm>
          <a:solidFill>
            <a:schemeClr val="tx2">
              <a:lumMod val="40000"/>
              <a:lumOff val="60000"/>
              <a:alpha val="0"/>
            </a:schemeClr>
          </a:solidFill>
          <a:ln>
            <a:solidFill>
              <a:schemeClr val="tx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Southern California ‘Sundowner’ Events: Simulation Studies </a:t>
            </a:r>
            <a:r>
              <a:rPr lang="en-US" sz="2500" b="1" dirty="0" smtClean="0">
                <a:ln w="3175">
                  <a:noFill/>
                </a:ln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500" b="1" dirty="0" smtClean="0">
                <a:ln w="3175">
                  <a:noFill/>
                </a:ln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500" b="1" dirty="0">
              <a:ln w="3175">
                <a:noFill/>
              </a:ln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685800"/>
          </a:xfrm>
          <a:solidFill>
            <a:schemeClr val="tx2">
              <a:lumMod val="40000"/>
              <a:lumOff val="60000"/>
              <a:alpha val="0"/>
            </a:schemeClr>
          </a:solidFill>
          <a:ln>
            <a:solidFill>
              <a:schemeClr val="tx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Jeffrey S. Tilley</a:t>
            </a:r>
            <a:r>
              <a:rPr lang="en-US" sz="18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2,3</a:t>
            </a: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Michael 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L. </a:t>
            </a: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Kaplan</a:t>
            </a:r>
            <a:r>
              <a:rPr lang="en-US" sz="18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Craig M. Smith</a:t>
            </a:r>
            <a:r>
              <a:rPr lang="en-US" sz="18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0" y="435292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i="1" baseline="300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1</a:t>
            </a:r>
            <a:r>
              <a:rPr lang="en-US" sz="1600" b="1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Desert Research Institute, Reno, NV</a:t>
            </a:r>
          </a:p>
          <a:p>
            <a:pPr algn="ctr"/>
            <a:r>
              <a:rPr lang="en-US" sz="1600" b="1" i="1" baseline="300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2</a:t>
            </a:r>
            <a:r>
              <a:rPr lang="en-US" sz="1600" b="1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Open Science Associates</a:t>
            </a:r>
            <a:r>
              <a:rPr lang="en-US" sz="1600" b="1" i="1" dirty="0">
                <a:solidFill>
                  <a:srgbClr val="FFFFFF"/>
                </a:solidFill>
                <a:latin typeface="Verdana" charset="0"/>
                <a:cs typeface="Verdana" charset="0"/>
              </a:rPr>
              <a:t>,</a:t>
            </a:r>
            <a:r>
              <a:rPr lang="en-US" sz="1600" b="1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 E. Grand Forks, MN</a:t>
            </a:r>
          </a:p>
          <a:p>
            <a:pPr algn="ctr"/>
            <a:r>
              <a:rPr lang="en-US" sz="1600" b="1" i="1" baseline="300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3</a:t>
            </a:r>
            <a:r>
              <a:rPr lang="en-US" sz="1600" b="1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Univ. of North Georgia, Oakwood, GA</a:t>
            </a:r>
          </a:p>
          <a:p>
            <a:pPr algn="ctr"/>
            <a:r>
              <a:rPr lang="en-US" sz="1600" b="1" i="1" dirty="0" err="1" smtClean="0">
                <a:solidFill>
                  <a:srgbClr val="FFFFFF"/>
                </a:solidFill>
                <a:latin typeface="Verdana" charset="0"/>
                <a:cs typeface="Verdana" charset="0"/>
              </a:rPr>
              <a:t>Jeffrey.Tilley@ung.edu</a:t>
            </a:r>
            <a:endParaRPr lang="en-US" sz="1600" b="1" i="1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0" y="5562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Verdana" charset="0"/>
                <a:cs typeface="Verdana" charset="0"/>
              </a:rPr>
              <a:t>18</a:t>
            </a:r>
            <a:r>
              <a:rPr lang="en-US" sz="1600" b="1" i="1" baseline="30000" dirty="0" smtClean="0">
                <a:solidFill>
                  <a:srgbClr val="FFFF00"/>
                </a:solidFill>
                <a:latin typeface="Verdana" charset="0"/>
                <a:cs typeface="Verdana" charset="0"/>
              </a:rPr>
              <a:t>th</a:t>
            </a:r>
            <a:r>
              <a:rPr lang="en-US" sz="1600" b="1" i="1" dirty="0" smtClean="0">
                <a:solidFill>
                  <a:srgbClr val="FFFF00"/>
                </a:solidFill>
                <a:latin typeface="Verdana" charset="0"/>
                <a:cs typeface="Verdana" charset="0"/>
              </a:rPr>
              <a:t> WRF Users’ Workshop</a:t>
            </a:r>
            <a:endParaRPr lang="en-US" sz="1600" b="1" i="1" dirty="0">
              <a:solidFill>
                <a:srgbClr val="FFFF00"/>
              </a:solidFill>
              <a:latin typeface="Verdana" charset="0"/>
              <a:cs typeface="Verdana" charset="0"/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Verdana" charset="0"/>
                <a:cs typeface="Verdana" charset="0"/>
              </a:rPr>
              <a:t>Boulder, CO</a:t>
            </a:r>
            <a:endParaRPr lang="en-US" sz="1600" b="1" i="1" dirty="0">
              <a:solidFill>
                <a:srgbClr val="FFFF00"/>
              </a:solidFill>
              <a:latin typeface="Verdana" charset="0"/>
              <a:cs typeface="Verdana" charset="0"/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Verdana" charset="0"/>
                <a:cs typeface="Verdana" charset="0"/>
              </a:rPr>
              <a:t>June 2017</a:t>
            </a:r>
            <a:endParaRPr lang="en-US" sz="1600" b="1" i="1" dirty="0">
              <a:solidFill>
                <a:srgbClr val="FFFF00"/>
              </a:solidFill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Summary of Baseline Results </a:t>
            </a:r>
            <a:endParaRPr lang="en-US" sz="25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248400"/>
          </a:xfrm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marL="411480"/>
            <a:r>
              <a:rPr lang="en-US" sz="2400" b="1" dirty="0"/>
              <a:t>L</a:t>
            </a:r>
            <a:r>
              <a:rPr lang="en-US" sz="2400" b="1" dirty="0" smtClean="0"/>
              <a:t>arge scale upper ridge over Pacific w/generally SW-NW 500 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 flow during event (often ~zonal) and NW-NE flow at 700 </a:t>
            </a:r>
            <a:r>
              <a:rPr lang="en-US" sz="2400" b="1" dirty="0" err="1" smtClean="0"/>
              <a:t>hPa</a:t>
            </a:r>
            <a:endParaRPr lang="en-US" sz="2400" b="1" dirty="0" smtClean="0"/>
          </a:p>
          <a:p>
            <a:pPr marL="411480"/>
            <a:endParaRPr lang="en-US" sz="2400" b="1" dirty="0" smtClean="0"/>
          </a:p>
          <a:p>
            <a:pPr marL="411480"/>
            <a:r>
              <a:rPr lang="en-US" sz="2400" b="1" dirty="0" smtClean="0"/>
              <a:t>Upstream stability/shear favors IGW dynamics and nonlinear effects, including hydraulic jumps which propagate down Santa </a:t>
            </a:r>
            <a:r>
              <a:rPr lang="en-US" sz="2400" b="1" dirty="0" err="1" smtClean="0"/>
              <a:t>Ynez</a:t>
            </a:r>
            <a:r>
              <a:rPr lang="en-US" sz="2400" b="1" dirty="0" smtClean="0"/>
              <a:t> range.</a:t>
            </a:r>
          </a:p>
          <a:p>
            <a:pPr marL="411480"/>
            <a:endParaRPr lang="en-US" sz="2400" b="1" dirty="0" smtClean="0"/>
          </a:p>
          <a:p>
            <a:pPr marL="411480"/>
            <a:r>
              <a:rPr lang="en-US" sz="2400" b="1" dirty="0"/>
              <a:t>I</a:t>
            </a:r>
            <a:r>
              <a:rPr lang="en-US" sz="2400" b="1" dirty="0" smtClean="0"/>
              <a:t>GWs (sometimes trapped) </a:t>
            </a:r>
            <a:r>
              <a:rPr lang="en-US" sz="2400" b="1" dirty="0" smtClean="0">
                <a:solidFill>
                  <a:srgbClr val="000000"/>
                </a:solidFill>
              </a:rPr>
              <a:t>force much of the strong, gusty downslope winds.</a:t>
            </a:r>
          </a:p>
          <a:p>
            <a:pPr marL="411480"/>
            <a:endParaRPr lang="en-US" sz="2400" b="1" dirty="0" smtClean="0">
              <a:solidFill>
                <a:srgbClr val="000000"/>
              </a:solidFill>
            </a:endParaRPr>
          </a:p>
          <a:p>
            <a:pPr marL="411480"/>
            <a:r>
              <a:rPr lang="en-US" sz="2400" b="1" dirty="0" smtClean="0">
                <a:solidFill>
                  <a:srgbClr val="000000"/>
                </a:solidFill>
              </a:rPr>
              <a:t>Weak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solenoidal</a:t>
            </a:r>
            <a:r>
              <a:rPr lang="en-US" sz="2400" b="1" dirty="0" smtClean="0"/>
              <a:t> circulations that help modulate downslope and provide intermittency during the event at some locations. </a:t>
            </a:r>
          </a:p>
          <a:p>
            <a:pPr marL="411480"/>
            <a:endParaRPr lang="en-US" sz="2400" b="1" dirty="0" smtClean="0"/>
          </a:p>
          <a:p>
            <a:pPr marL="411480"/>
            <a:r>
              <a:rPr lang="en-US" sz="2400" b="1" dirty="0" smtClean="0"/>
              <a:t>Marine layer has difficult time re-establishing at coast.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6642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400"/>
            <a:ext cx="88392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Sensitivity Studies: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15400" cy="6248400"/>
          </a:xfrm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marL="411480"/>
            <a:r>
              <a:rPr lang="en-US" sz="2400" b="1" dirty="0"/>
              <a:t>Evaluate best configuration for operational forecasts</a:t>
            </a:r>
          </a:p>
          <a:p>
            <a:pPr marL="411480"/>
            <a:r>
              <a:rPr lang="en-US" sz="2400" b="1" dirty="0" smtClean="0"/>
              <a:t>Planetary Boundary and Land Surface Scheme</a:t>
            </a:r>
          </a:p>
          <a:p>
            <a:pPr marL="811530" lvl="1"/>
            <a:r>
              <a:rPr lang="en-US" sz="2200" b="1" dirty="0" smtClean="0">
                <a:solidFill>
                  <a:srgbClr val="FF0000"/>
                </a:solidFill>
              </a:rPr>
              <a:t>Baseline:  Mellor-Yamada-</a:t>
            </a:r>
            <a:r>
              <a:rPr lang="en-US" sz="2200" b="1" dirty="0" err="1" smtClean="0">
                <a:solidFill>
                  <a:srgbClr val="FF0000"/>
                </a:solidFill>
              </a:rPr>
              <a:t>Janjic</a:t>
            </a:r>
            <a:r>
              <a:rPr lang="en-US" sz="2200" b="1" dirty="0" smtClean="0">
                <a:solidFill>
                  <a:srgbClr val="FF0000"/>
                </a:solidFill>
              </a:rPr>
              <a:t> (MYJ) PBL + Unified NOAH LSM</a:t>
            </a:r>
          </a:p>
          <a:p>
            <a:pPr marL="811530" lvl="1"/>
            <a:r>
              <a:rPr lang="en-US" sz="2200" b="1" dirty="0" smtClean="0">
                <a:solidFill>
                  <a:srgbClr val="FF0000"/>
                </a:solidFill>
              </a:rPr>
              <a:t>YSU PBL (Hong et al. 2006; Hong and Kim 2008)</a:t>
            </a:r>
          </a:p>
          <a:p>
            <a:pPr marL="811530" lvl="1"/>
            <a:r>
              <a:rPr lang="en-US" sz="2200" b="1" dirty="0" smtClean="0">
                <a:solidFill>
                  <a:srgbClr val="0000FF"/>
                </a:solidFill>
              </a:rPr>
              <a:t>Mellor-Yamada-Nakanishi-</a:t>
            </a:r>
            <a:r>
              <a:rPr lang="en-US" sz="2200" b="1" dirty="0" err="1" smtClean="0">
                <a:solidFill>
                  <a:srgbClr val="0000FF"/>
                </a:solidFill>
              </a:rPr>
              <a:t>Niino</a:t>
            </a:r>
            <a:r>
              <a:rPr lang="en-US" sz="2200" b="1" dirty="0" smtClean="0">
                <a:solidFill>
                  <a:srgbClr val="0000FF"/>
                </a:solidFill>
              </a:rPr>
              <a:t> (MYNN/2; Nakanishi and </a:t>
            </a:r>
            <a:r>
              <a:rPr lang="en-US" sz="2200" b="1" dirty="0" err="1" smtClean="0">
                <a:solidFill>
                  <a:srgbClr val="0000FF"/>
                </a:solidFill>
              </a:rPr>
              <a:t>Niino</a:t>
            </a:r>
            <a:r>
              <a:rPr lang="en-US" sz="2200" b="1" dirty="0" smtClean="0">
                <a:solidFill>
                  <a:srgbClr val="0000FF"/>
                </a:solidFill>
              </a:rPr>
              <a:t> 2004;2006)</a:t>
            </a:r>
          </a:p>
          <a:p>
            <a:pPr marL="811530" lvl="1"/>
            <a:r>
              <a:rPr lang="en-US" sz="2200" b="1" dirty="0" smtClean="0">
                <a:solidFill>
                  <a:srgbClr val="FF0000"/>
                </a:solidFill>
              </a:rPr>
              <a:t>TEMF (</a:t>
            </a:r>
            <a:r>
              <a:rPr lang="en-US" sz="2200" b="1" dirty="0" err="1" smtClean="0">
                <a:solidFill>
                  <a:srgbClr val="FF0000"/>
                </a:solidFill>
              </a:rPr>
              <a:t>Angevine</a:t>
            </a:r>
            <a:r>
              <a:rPr lang="en-US" sz="2200" b="1" dirty="0" smtClean="0">
                <a:solidFill>
                  <a:srgbClr val="FF0000"/>
                </a:solidFill>
              </a:rPr>
              <a:t> et al. 2010)</a:t>
            </a:r>
          </a:p>
          <a:p>
            <a:pPr marL="811530" lvl="1"/>
            <a:r>
              <a:rPr lang="en-US" sz="2200" b="1" dirty="0">
                <a:solidFill>
                  <a:srgbClr val="0000FF"/>
                </a:solidFill>
              </a:rPr>
              <a:t>RUC Land surface scheme (</a:t>
            </a:r>
            <a:r>
              <a:rPr lang="en-US" sz="2200" b="1" dirty="0" err="1">
                <a:solidFill>
                  <a:srgbClr val="0000FF"/>
                </a:solidFill>
              </a:rPr>
              <a:t>Smirnova</a:t>
            </a:r>
            <a:r>
              <a:rPr lang="en-US" sz="2200" b="1" dirty="0">
                <a:solidFill>
                  <a:srgbClr val="0000FF"/>
                </a:solidFill>
              </a:rPr>
              <a:t> et al 1997,2000, 2015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  <a:p>
            <a:pPr marL="411480"/>
            <a:r>
              <a:rPr lang="en-US" sz="2400" b="1" dirty="0"/>
              <a:t>Ocean Physics and Terrain</a:t>
            </a:r>
          </a:p>
          <a:p>
            <a:pPr marL="811530" lvl="1"/>
            <a:r>
              <a:rPr lang="en-US" sz="2200" b="1" dirty="0">
                <a:solidFill>
                  <a:srgbClr val="0000FF"/>
                </a:solidFill>
              </a:rPr>
              <a:t>Simple Mixed Layer Ocean Model </a:t>
            </a:r>
            <a:r>
              <a:rPr lang="en-US" sz="2200" b="1" dirty="0" smtClean="0">
                <a:solidFill>
                  <a:srgbClr val="0000FF"/>
                </a:solidFill>
              </a:rPr>
              <a:t> (Pollard</a:t>
            </a:r>
            <a:r>
              <a:rPr lang="en-US" sz="2200" b="1" dirty="0">
                <a:solidFill>
                  <a:srgbClr val="0000FF"/>
                </a:solidFill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</a:rPr>
              <a:t>Rhines</a:t>
            </a:r>
            <a:r>
              <a:rPr lang="en-US" sz="2200" b="1" dirty="0" smtClean="0">
                <a:solidFill>
                  <a:srgbClr val="0000FF"/>
                </a:solidFill>
              </a:rPr>
              <a:t>, </a:t>
            </a:r>
            <a:r>
              <a:rPr lang="en-US" sz="2200" b="1" dirty="0">
                <a:solidFill>
                  <a:srgbClr val="0000FF"/>
                </a:solidFill>
              </a:rPr>
              <a:t>Thompson </a:t>
            </a:r>
            <a:r>
              <a:rPr lang="en-US" sz="2200" b="1" dirty="0" smtClean="0">
                <a:solidFill>
                  <a:srgbClr val="0000FF"/>
                </a:solidFill>
              </a:rPr>
              <a:t>1972)</a:t>
            </a:r>
          </a:p>
          <a:p>
            <a:pPr marL="811530" lvl="1"/>
            <a:r>
              <a:rPr lang="en-US" sz="2200" b="1" dirty="0">
                <a:solidFill>
                  <a:srgbClr val="FF0000"/>
                </a:solidFill>
              </a:rPr>
              <a:t>Terrain Degradation</a:t>
            </a:r>
            <a:endParaRPr lang="en-US" sz="1400" b="1" dirty="0">
              <a:solidFill>
                <a:srgbClr val="FF0000"/>
              </a:solidFill>
            </a:endParaRPr>
          </a:p>
          <a:p>
            <a:pPr marL="1211580" lvl="2"/>
            <a:r>
              <a:rPr lang="en-US" sz="1800" b="1" dirty="0">
                <a:solidFill>
                  <a:srgbClr val="0000FF"/>
                </a:solidFill>
              </a:rPr>
              <a:t>Replace 30-second terrain with 2-minute </a:t>
            </a:r>
            <a:r>
              <a:rPr lang="en-US" sz="1800" b="1" dirty="0" smtClean="0">
                <a:solidFill>
                  <a:srgbClr val="0000FF"/>
                </a:solidFill>
              </a:rPr>
              <a:t>terrain</a:t>
            </a:r>
          </a:p>
          <a:p>
            <a:pPr marL="411480"/>
            <a:r>
              <a:rPr lang="en-US" sz="2600" b="1" dirty="0" smtClean="0"/>
              <a:t>Data Assimilation</a:t>
            </a:r>
          </a:p>
          <a:p>
            <a:pPr marL="811530" lvl="1"/>
            <a:r>
              <a:rPr lang="en-US" sz="2200" b="1" dirty="0" smtClean="0">
                <a:solidFill>
                  <a:srgbClr val="FF0000"/>
                </a:solidFill>
              </a:rPr>
              <a:t>Nudging FDDA</a:t>
            </a:r>
          </a:p>
          <a:p>
            <a:pPr marL="811530" lvl="1"/>
            <a:r>
              <a:rPr lang="en-US" sz="2200" b="1" dirty="0" smtClean="0">
                <a:solidFill>
                  <a:srgbClr val="FF0000"/>
                </a:solidFill>
              </a:rPr>
              <a:t>6 </a:t>
            </a:r>
            <a:r>
              <a:rPr lang="en-US" sz="2200" b="1" dirty="0" err="1" smtClean="0">
                <a:solidFill>
                  <a:srgbClr val="FF0000"/>
                </a:solidFill>
              </a:rPr>
              <a:t>hr</a:t>
            </a:r>
            <a:r>
              <a:rPr lang="en-US" sz="2200" b="1" dirty="0" smtClean="0">
                <a:solidFill>
                  <a:srgbClr val="FF0000"/>
                </a:solidFill>
              </a:rPr>
              <a:t> 3DVAR Cycling</a:t>
            </a:r>
            <a:endParaRPr lang="en-US" sz="2200" b="1" dirty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en-US" sz="2600" b="1" dirty="0">
              <a:solidFill>
                <a:srgbClr val="FF0000"/>
              </a:solidFill>
            </a:endParaRPr>
          </a:p>
          <a:p>
            <a:pPr marL="811530" lvl="1"/>
            <a:endParaRPr lang="en-US" sz="1400" b="1" dirty="0">
              <a:solidFill>
                <a:srgbClr val="FFF215"/>
              </a:solidFill>
            </a:endParaRPr>
          </a:p>
          <a:p>
            <a:pPr marL="811530" lvl="1"/>
            <a:endParaRPr lang="en-US" sz="2200" b="1" dirty="0" smtClean="0">
              <a:solidFill>
                <a:srgbClr val="FFF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2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Results: 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15UTC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/09 Difference Maps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334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Surface Temperature 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oC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); Warm 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colors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=&gt; Warmer 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than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Baseline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	</a:t>
            </a:r>
            <a:endParaRPr lang="en-US" b="1" i="1" dirty="0" smtClean="0">
              <a:solidFill>
                <a:srgbClr val="BF0F2F"/>
              </a:solidFill>
              <a:latin typeface="Symbol" charset="2"/>
              <a:ea typeface="+mn-ea"/>
              <a:cs typeface="Symbol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838200"/>
            <a:ext cx="4267200" cy="3124200"/>
            <a:chOff x="0" y="1676400"/>
            <a:chExt cx="3886200" cy="3206346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676400"/>
              <a:ext cx="3886200" cy="3206346"/>
              <a:chOff x="2743200" y="914400"/>
              <a:chExt cx="5704144" cy="4501746"/>
            </a:xfrm>
          </p:grpSpPr>
          <p:pic>
            <p:nvPicPr>
              <p:cNvPr id="8" name="Picture 7" descr="Baseline1.15surfacetemp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5" t="22509" r="6984" b="17622"/>
              <a:stretch/>
            </p:blipFill>
            <p:spPr>
              <a:xfrm>
                <a:off x="2743200" y="914400"/>
                <a:ext cx="5692763" cy="4105768"/>
              </a:xfrm>
              <a:prstGeom prst="rect">
                <a:avLst/>
              </a:prstGeom>
            </p:spPr>
          </p:pic>
          <p:pic>
            <p:nvPicPr>
              <p:cNvPr id="10" name="Picture 9" descr="Baseline1.15surfacetemp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4" t="90626" r="6833" b="3732"/>
              <a:stretch/>
            </p:blipFill>
            <p:spPr>
              <a:xfrm>
                <a:off x="2743200" y="5029200"/>
                <a:ext cx="5704144" cy="38694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76200" y="3886200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Arial" charset="0"/>
                </a:rPr>
                <a:t>Baseline (MYJ)</a:t>
              </a:r>
              <a:r>
                <a:rPr lang="en-US" b="1" i="1" dirty="0">
                  <a:solidFill>
                    <a:srgbClr val="18752E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18752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838201"/>
            <a:ext cx="3984584" cy="2819399"/>
            <a:chOff x="4953000" y="838200"/>
            <a:chExt cx="3984584" cy="2925391"/>
          </a:xfrm>
        </p:grpSpPr>
        <p:pic>
          <p:nvPicPr>
            <p:cNvPr id="13" name="Picture 12" descr="PBL13.15.surfacetempdiff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22351" r="7310" b="16823"/>
            <a:stretch/>
          </p:blipFill>
          <p:spPr>
            <a:xfrm>
              <a:off x="4953000" y="838200"/>
              <a:ext cx="3984584" cy="292539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05400" y="3048000"/>
              <a:ext cx="76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latin typeface="Arial" charset="0"/>
                </a:rPr>
                <a:t>YSU</a:t>
              </a:r>
              <a:r>
                <a:rPr lang="en-US" b="1" i="1" dirty="0">
                  <a:solidFill>
                    <a:srgbClr val="18752E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18752E"/>
                </a:solidFill>
              </a:endParaRPr>
            </a:p>
          </p:txBody>
        </p:sp>
      </p:grpSp>
      <p:pic>
        <p:nvPicPr>
          <p:cNvPr id="16" name="Picture 15" descr="PBL15.15.surfacetempdif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91319" r="6657" b="3891"/>
          <a:stretch/>
        </p:blipFill>
        <p:spPr>
          <a:xfrm>
            <a:off x="4931304" y="3581400"/>
            <a:ext cx="4202638" cy="294511"/>
          </a:xfrm>
          <a:prstGeom prst="rect">
            <a:avLst/>
          </a:prstGeom>
        </p:spPr>
      </p:pic>
      <p:pic>
        <p:nvPicPr>
          <p:cNvPr id="17" name="Picture 16" descr="PBL18.15.surfacetempdif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22350" r="7636" b="17941"/>
          <a:stretch/>
        </p:blipFill>
        <p:spPr>
          <a:xfrm>
            <a:off x="4953000" y="3926735"/>
            <a:ext cx="4005503" cy="29091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5400" y="6096000"/>
            <a:ext cx="91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TEMF</a:t>
            </a:r>
            <a:r>
              <a:rPr lang="en-US" b="1" i="1" dirty="0">
                <a:solidFill>
                  <a:srgbClr val="18752E"/>
                </a:solidFill>
                <a:latin typeface="Arial" charset="0"/>
              </a:rPr>
              <a:t>	</a:t>
            </a:r>
            <a:endParaRPr lang="en-US" dirty="0">
              <a:solidFill>
                <a:srgbClr val="18752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400" y="3977445"/>
            <a:ext cx="4381648" cy="2859023"/>
            <a:chOff x="5029200" y="838201"/>
            <a:chExt cx="4119520" cy="2877311"/>
          </a:xfrm>
        </p:grpSpPr>
        <p:pic>
          <p:nvPicPr>
            <p:cNvPr id="19" name="Picture 18" descr="Terrain11.15.surfacetempdiff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7" t="22032" r="7702" b="16983"/>
            <a:stretch/>
          </p:blipFill>
          <p:spPr>
            <a:xfrm>
              <a:off x="5029200" y="838201"/>
              <a:ext cx="4119520" cy="287731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181600" y="2971800"/>
              <a:ext cx="1371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Coarser Terrain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27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Results: 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15UTC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/09 Cross Sections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5334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N-S Wind (+/- 30 m/s)/</a:t>
            </a:r>
            <a:r>
              <a:rPr lang="en-US" b="1" i="1" dirty="0" smtClean="0">
                <a:solidFill>
                  <a:srgbClr val="BF0F2F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		</a:t>
            </a:r>
            <a:endParaRPr lang="en-US" b="1" i="1" dirty="0" smtClean="0">
              <a:solidFill>
                <a:srgbClr val="BF0F2F"/>
              </a:solidFill>
              <a:latin typeface="Symbol" charset="2"/>
              <a:ea typeface="+mn-ea"/>
              <a:cs typeface="Symbol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32716" y="838210"/>
            <a:ext cx="4211284" cy="3047154"/>
            <a:chOff x="4932716" y="838210"/>
            <a:chExt cx="4211284" cy="3056298"/>
          </a:xfrm>
        </p:grpSpPr>
        <p:pic>
          <p:nvPicPr>
            <p:cNvPr id="9" name="Picture 8" descr="PBL13.15.Windtheta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 t="15622" r="7102" b="11707"/>
            <a:stretch/>
          </p:blipFill>
          <p:spPr>
            <a:xfrm>
              <a:off x="4932716" y="838210"/>
              <a:ext cx="4211284" cy="30562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05400" y="990600"/>
              <a:ext cx="76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latin typeface="Arial" charset="0"/>
                </a:rPr>
                <a:t>YSU</a:t>
              </a:r>
              <a:r>
                <a:rPr lang="en-US" b="1" i="1" dirty="0">
                  <a:solidFill>
                    <a:srgbClr val="18752E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18752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838200"/>
            <a:ext cx="4655756" cy="3013430"/>
            <a:chOff x="0" y="838200"/>
            <a:chExt cx="4655756" cy="3050006"/>
          </a:xfrm>
        </p:grpSpPr>
        <p:pic>
          <p:nvPicPr>
            <p:cNvPr id="8" name="Picture 7" descr="Baseline1.15.Windtheta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9" t="15963" r="2249" b="9159"/>
            <a:stretch/>
          </p:blipFill>
          <p:spPr>
            <a:xfrm>
              <a:off x="0" y="838200"/>
              <a:ext cx="4655756" cy="305000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57200" y="1066800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Baseline (MYJ)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8056" y="3842907"/>
            <a:ext cx="4205944" cy="3015093"/>
            <a:chOff x="4938056" y="3842907"/>
            <a:chExt cx="4205944" cy="3015093"/>
          </a:xfrm>
        </p:grpSpPr>
        <p:pic>
          <p:nvPicPr>
            <p:cNvPr id="14" name="Picture 13" descr="PBL18.15.Windtheta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8" t="15965" r="7311" b="11235"/>
            <a:stretch/>
          </p:blipFill>
          <p:spPr>
            <a:xfrm>
              <a:off x="4938056" y="3842907"/>
              <a:ext cx="4205944" cy="30150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05400" y="4114800"/>
              <a:ext cx="914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TEMF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3859398"/>
            <a:ext cx="4478347" cy="3016895"/>
            <a:chOff x="4663442" y="838218"/>
            <a:chExt cx="4478347" cy="3016895"/>
          </a:xfrm>
        </p:grpSpPr>
        <p:pic>
          <p:nvPicPr>
            <p:cNvPr id="17" name="Picture 16" descr="Terrain11.15.Windtheta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5" t="15964" r="7312" b="11875"/>
            <a:stretch/>
          </p:blipFill>
          <p:spPr>
            <a:xfrm>
              <a:off x="4663442" y="838218"/>
              <a:ext cx="4478347" cy="301689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876800" y="1066800"/>
              <a:ext cx="1447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Coarser Terrain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54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400"/>
            <a:ext cx="88392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Results:  </a:t>
            </a:r>
            <a:r>
              <a:rPr lang="en-US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Case: 15UTC 5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/6/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09 Cross Sections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6096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     Vertical velocity (+/- 3 m/s)/</a:t>
            </a:r>
            <a:r>
              <a:rPr lang="en-US" b="1" i="1" dirty="0" smtClean="0">
                <a:solidFill>
                  <a:srgbClr val="BF0F2F"/>
                </a:solidFill>
                <a:latin typeface="Symbol" charset="2"/>
                <a:ea typeface="+mn-ea"/>
                <a:cs typeface="Symbol" charset="2"/>
              </a:rPr>
              <a:t>Q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125" y="914437"/>
            <a:ext cx="4660261" cy="3013780"/>
            <a:chOff x="33125" y="914437"/>
            <a:chExt cx="4660261" cy="3013780"/>
          </a:xfrm>
        </p:grpSpPr>
        <p:pic>
          <p:nvPicPr>
            <p:cNvPr id="8" name="Picture 7" descr="Baseline1.15.VV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" t="16124" b="9000"/>
            <a:stretch/>
          </p:blipFill>
          <p:spPr>
            <a:xfrm>
              <a:off x="33125" y="914437"/>
              <a:ext cx="4660261" cy="30137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52600" y="3276600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Baseline (MYJ)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71063" y="914400"/>
            <a:ext cx="4472937" cy="3010363"/>
            <a:chOff x="4671063" y="914400"/>
            <a:chExt cx="4472937" cy="3010363"/>
          </a:xfrm>
        </p:grpSpPr>
        <p:pic>
          <p:nvPicPr>
            <p:cNvPr id="10" name="Picture 9" descr="PBL13.15.VV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" t="15646" r="7310" b="11076"/>
            <a:stretch/>
          </p:blipFill>
          <p:spPr>
            <a:xfrm>
              <a:off x="4671063" y="914400"/>
              <a:ext cx="4472937" cy="30103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934200" y="3048000"/>
              <a:ext cx="76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YSU</a:t>
              </a:r>
              <a:r>
                <a:rPr lang="en-US" b="1" i="1" dirty="0">
                  <a:solidFill>
                    <a:srgbClr val="18752E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18752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69128" y="3847366"/>
            <a:ext cx="4474872" cy="3010634"/>
            <a:chOff x="4669128" y="3847366"/>
            <a:chExt cx="4474872" cy="3010634"/>
          </a:xfrm>
        </p:grpSpPr>
        <p:pic>
          <p:nvPicPr>
            <p:cNvPr id="14" name="Picture 13" descr="PBL18.15.VV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t="15965" r="7475" b="11395"/>
            <a:stretch/>
          </p:blipFill>
          <p:spPr>
            <a:xfrm>
              <a:off x="4669128" y="3847366"/>
              <a:ext cx="4474872" cy="301063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81800" y="6096000"/>
              <a:ext cx="914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TEMF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3870643"/>
            <a:ext cx="4474743" cy="3017481"/>
            <a:chOff x="4690872" y="914424"/>
            <a:chExt cx="4474743" cy="3017481"/>
          </a:xfrm>
        </p:grpSpPr>
        <p:pic>
          <p:nvPicPr>
            <p:cNvPr id="17" name="Picture 16" descr="Terrain11.15.VV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" t="16124" r="7147" b="11076"/>
            <a:stretch/>
          </p:blipFill>
          <p:spPr>
            <a:xfrm>
              <a:off x="4690872" y="914424"/>
              <a:ext cx="4474743" cy="301748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934200" y="2971800"/>
              <a:ext cx="1066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Coarser Terrain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29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Results: 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21UTC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/09 Difference Maps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334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Surface Temperature 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oC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); Warm 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colors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=&gt; Warmer </a:t>
            </a:r>
            <a:r>
              <a:rPr lang="de-DE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than</a:t>
            </a:r>
            <a:r>
              <a:rPr lang="de-DE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Baseline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	</a:t>
            </a:r>
            <a:endParaRPr lang="en-US" b="1" i="1" dirty="0" smtClean="0">
              <a:solidFill>
                <a:srgbClr val="BF0F2F"/>
              </a:solidFill>
              <a:latin typeface="Symbol" charset="2"/>
              <a:ea typeface="+mn-ea"/>
              <a:cs typeface="Symbol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" y="841248"/>
            <a:ext cx="4383712" cy="3158931"/>
            <a:chOff x="28" y="841248"/>
            <a:chExt cx="4383712" cy="3158931"/>
          </a:xfrm>
        </p:grpSpPr>
        <p:grpSp>
          <p:nvGrpSpPr>
            <p:cNvPr id="9" name="Group 8"/>
            <p:cNvGrpSpPr/>
            <p:nvPr/>
          </p:nvGrpSpPr>
          <p:grpSpPr>
            <a:xfrm>
              <a:off x="91440" y="841248"/>
              <a:ext cx="4129986" cy="2932331"/>
              <a:chOff x="1" y="914400"/>
              <a:chExt cx="4129986" cy="2932331"/>
            </a:xfrm>
          </p:grpSpPr>
          <p:pic>
            <p:nvPicPr>
              <p:cNvPr id="8" name="Picture 7" descr="Baseline1.21.surfacetemp.png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7" t="22511" r="7473" b="17462"/>
              <a:stretch/>
            </p:blipFill>
            <p:spPr>
              <a:xfrm>
                <a:off x="1" y="914400"/>
                <a:ext cx="4129986" cy="2881039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76200" y="3200400"/>
                <a:ext cx="190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Arial" charset="0"/>
                  </a:rPr>
                  <a:t>Baseline (MYJ)</a:t>
                </a:r>
                <a:r>
                  <a:rPr lang="en-US" b="1" i="1" dirty="0">
                    <a:solidFill>
                      <a:schemeClr val="bg1"/>
                    </a:solidFill>
                    <a:latin typeface="Arial" charset="0"/>
                  </a:rPr>
                  <a:t>	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Picture 9" descr="Baseline1.21.surfacetemp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91638" r="6004" b="4210"/>
            <a:stretch/>
          </p:blipFill>
          <p:spPr>
            <a:xfrm>
              <a:off x="28" y="3733800"/>
              <a:ext cx="4383712" cy="26637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800600" y="838200"/>
            <a:ext cx="3808757" cy="3120957"/>
            <a:chOff x="4800600" y="838200"/>
            <a:chExt cx="3808757" cy="3120957"/>
          </a:xfrm>
        </p:grpSpPr>
        <p:pic>
          <p:nvPicPr>
            <p:cNvPr id="11" name="Picture 10" descr="PBL13.21.surfacetempdiff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15646" b="11395"/>
            <a:stretch/>
          </p:blipFill>
          <p:spPr>
            <a:xfrm>
              <a:off x="4800600" y="838200"/>
              <a:ext cx="3808757" cy="31209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53000" y="3124200"/>
              <a:ext cx="76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latin typeface="Arial" charset="0"/>
                </a:rPr>
                <a:t>YSU</a:t>
              </a:r>
              <a:r>
                <a:rPr lang="en-US" b="1" i="1" dirty="0">
                  <a:solidFill>
                    <a:srgbClr val="18752E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18752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00608" y="3975864"/>
            <a:ext cx="3825944" cy="2876692"/>
            <a:chOff x="4800608" y="3975864"/>
            <a:chExt cx="3825944" cy="2876692"/>
          </a:xfrm>
        </p:grpSpPr>
        <p:pic>
          <p:nvPicPr>
            <p:cNvPr id="15" name="Picture 14" descr="PBL18.21.surfacetempdiff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22511" r="7801" b="17142"/>
            <a:stretch/>
          </p:blipFill>
          <p:spPr>
            <a:xfrm>
              <a:off x="4800608" y="3975864"/>
              <a:ext cx="3825944" cy="287669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029200" y="6019800"/>
              <a:ext cx="914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TEMF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71" y="3983103"/>
            <a:ext cx="4201634" cy="2874897"/>
            <a:chOff x="4724400" y="838200"/>
            <a:chExt cx="4201634" cy="2874897"/>
          </a:xfrm>
        </p:grpSpPr>
        <p:pic>
          <p:nvPicPr>
            <p:cNvPr id="19" name="Picture 18" descr="Terrain11.21.surfacetempdiff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8" t="22351" r="7637" b="17462"/>
            <a:stretch/>
          </p:blipFill>
          <p:spPr>
            <a:xfrm>
              <a:off x="4724400" y="838200"/>
              <a:ext cx="4201634" cy="287489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800600" y="2819400"/>
              <a:ext cx="1371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Coarser Terrain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59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Results: 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21UTC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/09 Cross Sections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5334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N-S Wind (+/- 30 m/s)/</a:t>
            </a:r>
            <a:r>
              <a:rPr lang="en-US" b="1" i="1" dirty="0" smtClean="0">
                <a:solidFill>
                  <a:srgbClr val="BF0F2F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		</a:t>
            </a:r>
            <a:endParaRPr lang="en-US" b="1" i="1" dirty="0" smtClean="0">
              <a:solidFill>
                <a:srgbClr val="BF0F2F"/>
              </a:solidFill>
              <a:latin typeface="Symbol" charset="2"/>
              <a:ea typeface="+mn-ea"/>
              <a:cs typeface="Symbol" charset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" y="838252"/>
            <a:ext cx="4656655" cy="3013859"/>
            <a:chOff x="53" y="838252"/>
            <a:chExt cx="4656655" cy="3013859"/>
          </a:xfrm>
        </p:grpSpPr>
        <p:pic>
          <p:nvPicPr>
            <p:cNvPr id="8" name="Picture 7" descr="Baseline1.21.Windtheta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15805" b="9319"/>
            <a:stretch/>
          </p:blipFill>
          <p:spPr>
            <a:xfrm>
              <a:off x="53" y="838252"/>
              <a:ext cx="4656655" cy="301385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828800" y="3200400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Baseline (MYJ)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PBL13.21.Windtheta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15805" r="6984" b="11235"/>
          <a:stretch/>
        </p:blipFill>
        <p:spPr>
          <a:xfrm>
            <a:off x="4575329" y="838200"/>
            <a:ext cx="4593622" cy="30134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1800" y="3124200"/>
            <a:ext cx="76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YSU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PBL18.21.Windthet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16125" r="7636" b="11395"/>
          <a:stretch/>
        </p:blipFill>
        <p:spPr>
          <a:xfrm>
            <a:off x="4572000" y="3733800"/>
            <a:ext cx="4665984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1800" y="5943600"/>
            <a:ext cx="91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TEMF</a:t>
            </a:r>
            <a:r>
              <a:rPr lang="en-US" b="1" i="1" dirty="0">
                <a:solidFill>
                  <a:srgbClr val="18752E"/>
                </a:solidFill>
                <a:latin typeface="Arial" charset="0"/>
              </a:rPr>
              <a:t>	</a:t>
            </a:r>
            <a:endParaRPr lang="en-US" dirty="0">
              <a:solidFill>
                <a:srgbClr val="18752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3844076"/>
            <a:ext cx="4478218" cy="3013924"/>
            <a:chOff x="4652143" y="838209"/>
            <a:chExt cx="4478218" cy="3013924"/>
          </a:xfrm>
        </p:grpSpPr>
        <p:pic>
          <p:nvPicPr>
            <p:cNvPr id="14" name="Picture 13" descr="Terrain11.21.Windtheta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8" t="16124" r="6819" b="11076"/>
            <a:stretch/>
          </p:blipFill>
          <p:spPr>
            <a:xfrm>
              <a:off x="4652143" y="838209"/>
              <a:ext cx="4478218" cy="301392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81800" y="3124200"/>
              <a:ext cx="1447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Coarser Terrain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23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Jesusitasfc2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4" b="4005"/>
          <a:stretch/>
        </p:blipFill>
        <p:spPr>
          <a:xfrm>
            <a:off x="0" y="609601"/>
            <a:ext cx="4572000" cy="3490518"/>
          </a:xfr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5400"/>
            <a:ext cx="9144000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21UTC 5/6/09 Cycled 3DVar v. Baseline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DA1.021ut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3886200" cy="2915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3505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Baseline (MYJ)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DA1.221ut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86200"/>
            <a:ext cx="4004157" cy="2875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28956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2"/>
                </a:solidFill>
                <a:latin typeface="Arial" charset="0"/>
              </a:rPr>
              <a:t>Nudging FDDA</a:t>
            </a:r>
            <a:r>
              <a:rPr lang="en-US" b="1" i="1" dirty="0">
                <a:solidFill>
                  <a:schemeClr val="bg2"/>
                </a:solidFill>
                <a:latin typeface="Arial" charset="0"/>
              </a:rPr>
              <a:t>	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6172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2"/>
                </a:solidFill>
                <a:latin typeface="Arial" charset="0"/>
              </a:rPr>
              <a:t>Cycled 3DVAR</a:t>
            </a:r>
            <a:r>
              <a:rPr lang="en-US" b="1" i="1" dirty="0">
                <a:solidFill>
                  <a:schemeClr val="bg2"/>
                </a:solidFill>
                <a:latin typeface="Arial" charset="0"/>
              </a:rPr>
              <a:t>	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4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25400"/>
            <a:ext cx="9144000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Case: 21UTC 5/6/09 Cycled 3DVar v. Baseline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3505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Baseline (MYJ)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" y="838252"/>
            <a:ext cx="4571947" cy="3013859"/>
            <a:chOff x="53" y="838252"/>
            <a:chExt cx="4656655" cy="3013859"/>
          </a:xfrm>
        </p:grpSpPr>
        <p:pic>
          <p:nvPicPr>
            <p:cNvPr id="11" name="Picture 10" descr="Baseline1.21.Windtheta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15805" b="9319"/>
            <a:stretch/>
          </p:blipFill>
          <p:spPr>
            <a:xfrm>
              <a:off x="53" y="838252"/>
              <a:ext cx="4656655" cy="301385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28800" y="3200400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Arial" charset="0"/>
                </a:rPr>
                <a:t>Baseline (MYJ)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</a:rPr>
                <a:t>	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13" descr="DA10cross6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 b="3421"/>
          <a:stretch/>
        </p:blipFill>
        <p:spPr>
          <a:xfrm>
            <a:off x="4724400" y="838200"/>
            <a:ext cx="4419600" cy="2979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32004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Arial" charset="0"/>
              </a:rPr>
              <a:t>Nudging FDDA</a:t>
            </a:r>
            <a:r>
              <a:rPr lang="en-US" b="1" i="1" dirty="0">
                <a:latin typeface="Arial" charset="0"/>
              </a:rPr>
              <a:t>	</a:t>
            </a:r>
            <a:endParaRPr lang="en-US" dirty="0"/>
          </a:p>
        </p:txBody>
      </p:sp>
      <p:pic>
        <p:nvPicPr>
          <p:cNvPr id="15" name="Picture 14" descr="DA12cross6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3270"/>
          <a:stretch/>
        </p:blipFill>
        <p:spPr>
          <a:xfrm>
            <a:off x="4724400" y="3810000"/>
            <a:ext cx="44196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7000" y="63246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Cycled 3DVAR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400"/>
            <a:ext cx="8839200" cy="584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Closing Comments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marL="411480"/>
            <a:r>
              <a:rPr lang="en-US" sz="2400" b="1" dirty="0" smtClean="0"/>
              <a:t>Differences in PBL/surface layer, terrain and ocean mixing mostly represent </a:t>
            </a:r>
            <a:r>
              <a:rPr lang="en-US" sz="2400" b="1" dirty="0" smtClean="0">
                <a:solidFill>
                  <a:srgbClr val="FFFF00"/>
                </a:solidFill>
              </a:rPr>
              <a:t>modulating influences and do not fundamentally change the dynamics.</a:t>
            </a:r>
          </a:p>
          <a:p>
            <a:pPr marL="811530" lvl="1"/>
            <a:r>
              <a:rPr lang="en-US" sz="2400" b="1" dirty="0" err="1" smtClean="0"/>
              <a:t>Meso</a:t>
            </a:r>
            <a:r>
              <a:rPr lang="en-US" sz="2400" b="1" dirty="0" smtClean="0"/>
              <a:t>-</a:t>
            </a:r>
            <a:r>
              <a:rPr lang="en-US" sz="2400" b="1" dirty="0" smtClean="0">
                <a:latin typeface="Symbol" charset="2"/>
                <a:cs typeface="Symbol" charset="2"/>
              </a:rPr>
              <a:t>g</a:t>
            </a:r>
            <a:r>
              <a:rPr lang="en-US" sz="2400" b="1" dirty="0" smtClean="0"/>
              <a:t> scale shifts in location and timing of extreme T/winds.  </a:t>
            </a:r>
          </a:p>
          <a:p>
            <a:pPr marL="811530" lvl="1"/>
            <a:r>
              <a:rPr lang="en-US" sz="2400" b="1" dirty="0" smtClean="0">
                <a:solidFill>
                  <a:srgbClr val="FF0000"/>
                </a:solidFill>
              </a:rPr>
              <a:t>Important from fire-weather perspective w/r/t advance staging of resources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</a:p>
          <a:p>
            <a:pPr marL="411480"/>
            <a:r>
              <a:rPr lang="en-US" sz="2400" b="1" dirty="0" smtClean="0">
                <a:solidFill>
                  <a:srgbClr val="FFFF00"/>
                </a:solidFill>
              </a:rPr>
              <a:t>TEMF shows the</a:t>
            </a:r>
            <a:r>
              <a:rPr lang="en-US" sz="2400" b="1" dirty="0" smtClean="0"/>
              <a:t> largest differences in thermal signatures</a:t>
            </a:r>
          </a:p>
          <a:p>
            <a:pPr marL="811530" lvl="1"/>
            <a:r>
              <a:rPr lang="en-US" sz="2000" b="1" dirty="0" smtClean="0"/>
              <a:t>Tends to produce deeper well-mixed structures and resists formation of absolute instabilities upstream.</a:t>
            </a:r>
          </a:p>
          <a:p>
            <a:pPr marL="811530" lvl="1"/>
            <a:r>
              <a:rPr lang="en-US" sz="2000" b="1" dirty="0" smtClean="0"/>
              <a:t>Validation (not shown) mixed. </a:t>
            </a:r>
          </a:p>
          <a:p>
            <a:pPr marL="411480"/>
            <a:r>
              <a:rPr lang="en-US" sz="2400" b="1" dirty="0" smtClean="0"/>
              <a:t>Larger scale Cycled 3D-Var provides slightly better forecasts but no major changes to basic dynamics.</a:t>
            </a:r>
          </a:p>
          <a:p>
            <a:pPr marL="411480"/>
            <a:r>
              <a:rPr lang="en-US" sz="2400" b="1" dirty="0" smtClean="0">
                <a:solidFill>
                  <a:srgbClr val="0000FF"/>
                </a:solidFill>
              </a:rPr>
              <a:t>Is a mesoscale ensemble the best short term answer? Or mesoscale DA?  Or both?   Part of future work.</a:t>
            </a:r>
          </a:p>
        </p:txBody>
      </p:sp>
    </p:spTree>
    <p:extLst>
      <p:ext uri="{BB962C8B-B14F-4D97-AF65-F5344CB8AC3E}">
        <p14:creationId xmlns:p14="http://schemas.microsoft.com/office/powerpoint/2010/main" val="332543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"/>
            <a:ext cx="8229600" cy="5937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Sundowner Winds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4267200" cy="617220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Local </a:t>
            </a:r>
            <a:r>
              <a:rPr lang="en-US" sz="2200" b="1" dirty="0"/>
              <a:t>heating/wind events  </a:t>
            </a:r>
            <a:r>
              <a:rPr lang="en-US" sz="2200" b="1" dirty="0" smtClean="0"/>
              <a:t>confined in/near Santa Barbara</a:t>
            </a:r>
          </a:p>
          <a:p>
            <a:r>
              <a:rPr lang="en-US" sz="2200" b="1" dirty="0" smtClean="0"/>
              <a:t>T rises of 10-</a:t>
            </a:r>
            <a:r>
              <a:rPr lang="en-US" sz="2200" b="1" dirty="0"/>
              <a:t>25°C in a few </a:t>
            </a:r>
            <a:r>
              <a:rPr lang="en-US" sz="2200" b="1" dirty="0" err="1" smtClean="0"/>
              <a:t>hrs</a:t>
            </a:r>
            <a:endParaRPr lang="en-US" sz="2200" b="1" dirty="0" smtClean="0"/>
          </a:p>
          <a:p>
            <a:r>
              <a:rPr lang="en-US" sz="2200" b="1" dirty="0" smtClean="0"/>
              <a:t>High winds up to 25-35 m/s may or may not occur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Often associated with wildfires</a:t>
            </a:r>
          </a:p>
          <a:p>
            <a:r>
              <a:rPr lang="en-US" sz="2200" b="1" dirty="0" smtClean="0"/>
              <a:t>1859 Sundowner in Goleta </a:t>
            </a:r>
            <a:endParaRPr lang="en-US" sz="2200" b="1" dirty="0"/>
          </a:p>
          <a:p>
            <a:pPr lvl="1"/>
            <a:r>
              <a:rPr lang="en-US" sz="2200" b="1" dirty="0"/>
              <a:t>T</a:t>
            </a:r>
            <a:r>
              <a:rPr lang="en-US" sz="2200" b="1" dirty="0" smtClean="0"/>
              <a:t>emperature </a:t>
            </a:r>
            <a:r>
              <a:rPr lang="en-US" sz="2200" b="1" dirty="0"/>
              <a:t>133°F (56° C</a:t>
            </a:r>
            <a:r>
              <a:rPr lang="en-US" sz="2200" b="1" dirty="0" smtClean="0"/>
              <a:t>); US record maximum temperature until 1913</a:t>
            </a:r>
            <a:endParaRPr lang="en-US" sz="2200" b="1" dirty="0"/>
          </a:p>
          <a:p>
            <a:pPr lvl="1"/>
            <a:r>
              <a:rPr lang="en-US" sz="2200" b="1" dirty="0"/>
              <a:t>Heating occurred in a matter of </a:t>
            </a:r>
            <a:r>
              <a:rPr lang="en-US" sz="2200" b="1" dirty="0" smtClean="0"/>
              <a:t>minutes w/ gusty NW winds</a:t>
            </a:r>
            <a:endParaRPr lang="en-US"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51" y="533401"/>
            <a:ext cx="4424249" cy="34615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315200" y="3505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SBA</a:t>
            </a:r>
            <a:endParaRPr lang="en-US" sz="2000" b="1" i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219962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VBX</a:t>
            </a:r>
            <a:endParaRPr lang="en-US" sz="2400" b="1" i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1295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SMX</a:t>
            </a:r>
            <a:endParaRPr lang="en-US" sz="2400" b="1" i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29200" y="3962400"/>
            <a:ext cx="3505199" cy="2895600"/>
            <a:chOff x="76200" y="3581400"/>
            <a:chExt cx="3943641" cy="3276600"/>
          </a:xfrm>
        </p:grpSpPr>
        <p:pic>
          <p:nvPicPr>
            <p:cNvPr id="10" name="Picture 9" descr="Blierfig2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65"/>
            <a:stretch/>
          </p:blipFill>
          <p:spPr>
            <a:xfrm>
              <a:off x="76200" y="3581400"/>
              <a:ext cx="3943641" cy="3276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62200" y="3810000"/>
              <a:ext cx="8080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Surface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Questions? </a:t>
            </a:r>
            <a:r>
              <a:rPr lang="en-US" sz="27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(photo from 2016 Sherpa Fire)</a:t>
            </a:r>
            <a:endParaRPr lang="en-US" sz="27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unnam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600" cy="4994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8458200" cy="7175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Cases Shown Today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7290" y="685800"/>
            <a:ext cx="8915400" cy="36576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b="1" u="sng" dirty="0"/>
              <a:t>19 July 1992 </a:t>
            </a:r>
          </a:p>
          <a:p>
            <a:pPr marL="411480"/>
            <a:r>
              <a:rPr lang="en-US" sz="2600" dirty="0"/>
              <a:t>Studied by </a:t>
            </a:r>
            <a:r>
              <a:rPr lang="en-US" sz="2600" dirty="0" err="1"/>
              <a:t>Blier</a:t>
            </a:r>
            <a:r>
              <a:rPr lang="en-US" sz="2600" dirty="0"/>
              <a:t> (1998).  Maximum T difference between SBA and SMX was 19.4</a:t>
            </a:r>
            <a:r>
              <a:rPr lang="en-US" sz="2600" baseline="30000" dirty="0"/>
              <a:t>o</a:t>
            </a:r>
            <a:r>
              <a:rPr lang="en-US" sz="2600" dirty="0"/>
              <a:t>C at 00 UTC 20 </a:t>
            </a:r>
            <a:r>
              <a:rPr lang="en-US" sz="2600" dirty="0" smtClean="0"/>
              <a:t>July. </a:t>
            </a:r>
          </a:p>
          <a:p>
            <a:pPr marL="411480"/>
            <a:endParaRPr lang="en-US" sz="400" dirty="0"/>
          </a:p>
          <a:p>
            <a:pPr marL="68580" indent="0">
              <a:buNone/>
            </a:pPr>
            <a:r>
              <a:rPr lang="en-US" sz="2800" b="1" u="sng" dirty="0" err="1"/>
              <a:t>Jesusita</a:t>
            </a:r>
            <a:r>
              <a:rPr lang="en-US" sz="2800" b="1" u="sng" dirty="0"/>
              <a:t> Fire, 6-7 May 2009</a:t>
            </a:r>
          </a:p>
          <a:p>
            <a:r>
              <a:rPr lang="en-US" sz="2600" dirty="0" smtClean="0"/>
              <a:t>Simulation </a:t>
            </a:r>
            <a:r>
              <a:rPr lang="en-US" sz="2600" dirty="0"/>
              <a:t>covers from 00 UTC 6 May – 06 UTC 7 May</a:t>
            </a:r>
            <a:r>
              <a:rPr lang="en-US" sz="2600" dirty="0" smtClean="0"/>
              <a:t>. Fire was sparked by human activities (weed </a:t>
            </a:r>
            <a:r>
              <a:rPr lang="en-US" sz="2600" dirty="0" err="1" smtClean="0"/>
              <a:t>wacker</a:t>
            </a:r>
            <a:r>
              <a:rPr lang="en-US" sz="2600" dirty="0" smtClean="0"/>
              <a:t>) but NW Sundowner winds &gt; 25 m/s beginning mid-PM contributed to fire spread</a:t>
            </a:r>
          </a:p>
          <a:p>
            <a:endParaRPr lang="en-US" sz="2600" dirty="0"/>
          </a:p>
        </p:txBody>
      </p:sp>
      <p:pic>
        <p:nvPicPr>
          <p:cNvPr id="3" name="Picture 2" descr="Jesusita fire map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2" t="32337" r="8384" b="13485"/>
          <a:stretch/>
        </p:blipFill>
        <p:spPr>
          <a:xfrm>
            <a:off x="3733799" y="4038600"/>
            <a:ext cx="4001825" cy="280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067800" cy="7175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Small Domain Configuration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583" y="685800"/>
            <a:ext cx="498958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endParaRPr lang="en-US" sz="1200" dirty="0">
              <a:solidFill>
                <a:srgbClr val="C30A2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66738" lvl="2" indent="-455613">
              <a:buFont typeface="Wingdings" charset="0"/>
              <a:buChar char="ü"/>
              <a:defRPr/>
            </a:pPr>
            <a:r>
              <a:rPr lang="en-US" sz="2000" dirty="0" smtClean="0">
                <a:latin typeface="Arial" charset="0"/>
              </a:rPr>
              <a:t>WRF3.6.1 : </a:t>
            </a:r>
            <a:r>
              <a:rPr lang="en-US" sz="2000" i="1" dirty="0" smtClean="0">
                <a:latin typeface="Arial" charset="0"/>
              </a:rPr>
              <a:t>27/9/3/1 km, 50 </a:t>
            </a:r>
            <a:r>
              <a:rPr lang="en-US" sz="2000" i="1" dirty="0" err="1" smtClean="0">
                <a:latin typeface="Arial" charset="0"/>
              </a:rPr>
              <a:t>levs</a:t>
            </a:r>
            <a:r>
              <a:rPr lang="en-US" sz="2000" i="1" dirty="0" smtClean="0">
                <a:latin typeface="Arial" charset="0"/>
              </a:rPr>
              <a:t> </a:t>
            </a:r>
          </a:p>
          <a:p>
            <a:pPr marL="566738" lvl="2" indent="-455613">
              <a:buFont typeface="Wingdings" charset="0"/>
              <a:buChar char="ü"/>
              <a:defRPr/>
            </a:pPr>
            <a:r>
              <a:rPr lang="en-US" sz="2000" i="1" dirty="0" smtClean="0">
                <a:latin typeface="Arial" charset="0"/>
              </a:rPr>
              <a:t>GFS or FNL initialization </a:t>
            </a:r>
          </a:p>
          <a:p>
            <a:pPr marL="566738" lvl="2" indent="-455613">
              <a:buFont typeface="Wingdings" charset="0"/>
              <a:buChar char="ü"/>
              <a:defRPr/>
            </a:pPr>
            <a:r>
              <a:rPr lang="en-US" sz="2000" dirty="0" smtClean="0">
                <a:latin typeface="Arial" charset="0"/>
              </a:rPr>
              <a:t>Ferrier microphysics</a:t>
            </a:r>
            <a:r>
              <a:rPr lang="en-US" sz="2000" dirty="0">
                <a:latin typeface="Arial" charset="0"/>
              </a:rPr>
              <a:t>;</a:t>
            </a: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dirty="0" smtClean="0">
                <a:latin typeface="Arial" charset="0"/>
              </a:rPr>
              <a:t>RRTMG </a:t>
            </a:r>
            <a:r>
              <a:rPr lang="en-US" sz="2000" dirty="0" err="1" smtClean="0">
                <a:latin typeface="Arial" charset="0"/>
              </a:rPr>
              <a:t>longwave</a:t>
            </a:r>
            <a:r>
              <a:rPr lang="en-US" sz="2000" dirty="0" smtClean="0">
                <a:latin typeface="Arial" charset="0"/>
              </a:rPr>
              <a:t> and shortwave</a:t>
            </a:r>
            <a:endParaRPr lang="en-US" sz="2000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dirty="0" smtClean="0">
                <a:latin typeface="Arial" charset="0"/>
              </a:rPr>
              <a:t>Unified </a:t>
            </a:r>
            <a:r>
              <a:rPr lang="en-US" sz="2000" dirty="0">
                <a:latin typeface="Arial" charset="0"/>
              </a:rPr>
              <a:t>NOAH </a:t>
            </a:r>
            <a:r>
              <a:rPr lang="en-US" sz="2000" dirty="0" smtClean="0">
                <a:latin typeface="Arial" charset="0"/>
              </a:rPr>
              <a:t>land </a:t>
            </a:r>
            <a:r>
              <a:rPr lang="en-US" sz="2000" dirty="0">
                <a:latin typeface="Arial" charset="0"/>
              </a:rPr>
              <a:t>surface </a:t>
            </a:r>
            <a:r>
              <a:rPr lang="en-US" sz="2000" dirty="0" smtClean="0">
                <a:latin typeface="Arial" charset="0"/>
              </a:rPr>
              <a:t>scheme</a:t>
            </a: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i="1" dirty="0" err="1" smtClean="0">
                <a:latin typeface="Arial" charset="0"/>
              </a:rPr>
              <a:t>Kain</a:t>
            </a:r>
            <a:r>
              <a:rPr lang="en-US" sz="2000" i="1" dirty="0" smtClean="0">
                <a:latin typeface="Arial" charset="0"/>
              </a:rPr>
              <a:t>/Fritsch cumulus</a:t>
            </a:r>
            <a:endParaRPr lang="en-US" sz="2000" i="1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dirty="0" smtClean="0">
                <a:latin typeface="Arial" charset="0"/>
              </a:rPr>
              <a:t>YSU PBL</a:t>
            </a:r>
            <a:r>
              <a:rPr lang="en-US" sz="2000" dirty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Janjic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Eta surface </a:t>
            </a:r>
            <a:r>
              <a:rPr lang="en-US" sz="2000" dirty="0" smtClean="0">
                <a:latin typeface="Arial" charset="0"/>
              </a:rPr>
              <a:t>layer</a:t>
            </a:r>
            <a:endParaRPr lang="en-US" sz="2000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i="1" dirty="0" smtClean="0">
                <a:latin typeface="Arial" charset="0"/>
              </a:rPr>
              <a:t>Vertical velocity damping </a:t>
            </a:r>
            <a:endParaRPr lang="en-US" sz="2000" i="1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i="1" dirty="0" smtClean="0">
                <a:latin typeface="Arial" charset="0"/>
              </a:rPr>
              <a:t>Diffusion</a:t>
            </a:r>
            <a:r>
              <a:rPr lang="en-US" sz="2000" i="1" dirty="0">
                <a:latin typeface="Arial" charset="0"/>
              </a:rPr>
              <a:t>:  </a:t>
            </a:r>
            <a:r>
              <a:rPr lang="en-US" sz="2000" i="1" dirty="0" smtClean="0">
                <a:latin typeface="Arial" charset="0"/>
              </a:rPr>
              <a:t>Full w/2-D deformation</a:t>
            </a:r>
            <a:endParaRPr lang="en-US" sz="2000" i="1" dirty="0">
              <a:latin typeface="Arial" charset="0"/>
            </a:endParaRPr>
          </a:p>
          <a:p>
            <a:pPr marL="566738" lvl="2" indent="-455613">
              <a:buFont typeface="Wingdings" charset="0"/>
              <a:buChar char="ü"/>
              <a:defRPr/>
            </a:pPr>
            <a:endParaRPr lang="en-US" sz="2000" dirty="0" smtClean="0">
              <a:latin typeface="Arial" charset="0"/>
            </a:endParaRPr>
          </a:p>
          <a:p>
            <a:pPr marL="566738" lvl="2" indent="-455613">
              <a:buFont typeface="Wingdings" charset="0"/>
              <a:buChar char="ü"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 descr="wrf_topo_d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2670" r="3346" b="13962"/>
          <a:stretch/>
        </p:blipFill>
        <p:spPr>
          <a:xfrm>
            <a:off x="5355833" y="762000"/>
            <a:ext cx="3788167" cy="2493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251460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 km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wrf_topo_d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4127" r="16023" b="14941"/>
          <a:stretch/>
        </p:blipFill>
        <p:spPr>
          <a:xfrm>
            <a:off x="4572000" y="3200400"/>
            <a:ext cx="4497402" cy="2442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480060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km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wrf_topo_d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9002" r="19071" b="19391"/>
          <a:stretch/>
        </p:blipFill>
        <p:spPr>
          <a:xfrm>
            <a:off x="76200" y="4683304"/>
            <a:ext cx="4343400" cy="2162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609600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538"/>
            <a:ext cx="9144000" cy="70533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19 July 1992 (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Blier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1998) Sundowner Case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Talk3_1992_contour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2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538"/>
            <a:ext cx="9144000" cy="70533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19 July 1992 (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Blier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1998) Sundowner Case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Talk3_1992_x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609600"/>
            <a:ext cx="68580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8083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Upstream: </a:t>
            </a:r>
            <a:r>
              <a:rPr lang="en-US" b="1" dirty="0" smtClean="0"/>
              <a:t>weaker/stronger/weaker upstream of both ranges but especially Santa </a:t>
            </a:r>
            <a:r>
              <a:rPr lang="en-US" b="1" dirty="0" err="1" smtClean="0"/>
              <a:t>Ynez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IGW generation with evidence of vertical propagation and nonlinear effects, including possible hydraulic jumps, breaking waves, etc.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931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067800" cy="7175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Large Domain Configuration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5800"/>
            <a:ext cx="5486400" cy="42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endParaRPr lang="en-US" sz="1100" dirty="0">
              <a:solidFill>
                <a:srgbClr val="C30A2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66738" lvl="2" indent="-455613"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WRF3.6.1:  4/1.33/0.444 km, 75 levels</a:t>
            </a:r>
          </a:p>
          <a:p>
            <a:pPr marL="566738" lvl="2" indent="-455613">
              <a:buFont typeface="Wingdings" charset="0"/>
              <a:buChar char="ü"/>
              <a:defRPr/>
            </a:pPr>
            <a:endParaRPr lang="en-US" sz="2000" b="1" dirty="0" smtClean="0">
              <a:latin typeface="Arial" charset="0"/>
            </a:endParaRPr>
          </a:p>
          <a:p>
            <a:pPr marL="566738" lvl="2" indent="-455613"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NAM Operational Analysis Initialization</a:t>
            </a:r>
            <a:endParaRPr lang="en-US" sz="800" b="1" dirty="0" smtClean="0">
              <a:latin typeface="Arial" charset="0"/>
            </a:endParaRPr>
          </a:p>
          <a:p>
            <a:pPr marL="61913" lvl="2">
              <a:lnSpc>
                <a:spcPct val="110000"/>
              </a:lnSpc>
              <a:defRPr/>
            </a:pPr>
            <a:endParaRPr lang="en-US" sz="2000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Slope </a:t>
            </a:r>
            <a:r>
              <a:rPr lang="en-US" sz="2000" b="1" dirty="0">
                <a:latin typeface="Arial" charset="0"/>
              </a:rPr>
              <a:t>and topography shading </a:t>
            </a:r>
            <a:r>
              <a:rPr lang="en-US" sz="2000" b="1" dirty="0" smtClean="0">
                <a:latin typeface="Arial" charset="0"/>
              </a:rPr>
              <a:t>effects</a:t>
            </a: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endParaRPr lang="en-US" sz="2000" b="1" dirty="0" smtClean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No cumulus scheme</a:t>
            </a: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endParaRPr lang="en-US" sz="2000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MYJ PBL/ </a:t>
            </a:r>
            <a:r>
              <a:rPr lang="en-US" sz="2000" b="1" dirty="0" err="1" smtClean="0">
                <a:latin typeface="Arial" charset="0"/>
              </a:rPr>
              <a:t>Janjic</a:t>
            </a:r>
            <a:r>
              <a:rPr lang="en-US" sz="2000" b="1" dirty="0" smtClean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Eta surface </a:t>
            </a:r>
            <a:r>
              <a:rPr lang="en-US" sz="2000" b="1" dirty="0" smtClean="0">
                <a:latin typeface="Arial" charset="0"/>
              </a:rPr>
              <a:t>layer</a:t>
            </a: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endParaRPr lang="en-US" sz="2000" b="1" dirty="0">
              <a:latin typeface="Arial" charset="0"/>
            </a:endParaRPr>
          </a:p>
          <a:p>
            <a:pPr marL="566738" lvl="2" indent="-504825">
              <a:lnSpc>
                <a:spcPct val="110000"/>
              </a:lnSpc>
              <a:buFont typeface="Wingdings" charset="0"/>
              <a:buChar char="ü"/>
              <a:defRPr/>
            </a:pPr>
            <a:r>
              <a:rPr lang="en-US" sz="2000" b="1" dirty="0" smtClean="0">
                <a:latin typeface="Arial" charset="0"/>
              </a:rPr>
              <a:t>Diffusion</a:t>
            </a:r>
            <a:r>
              <a:rPr lang="en-US" sz="2000" b="1" dirty="0">
                <a:latin typeface="Arial" charset="0"/>
              </a:rPr>
              <a:t>:  Simple along </a:t>
            </a:r>
            <a:r>
              <a:rPr lang="en-US" sz="2000" b="1" dirty="0" smtClean="0">
                <a:latin typeface="Arial" charset="0"/>
              </a:rPr>
              <a:t>model </a:t>
            </a:r>
            <a:r>
              <a:rPr lang="en-US" sz="2000" b="1" dirty="0">
                <a:latin typeface="Arial" charset="0"/>
              </a:rPr>
              <a:t>levels, constant diffusion </a:t>
            </a:r>
            <a:r>
              <a:rPr lang="en-US" sz="2000" b="1" dirty="0" smtClean="0">
                <a:latin typeface="Arial" charset="0"/>
              </a:rPr>
              <a:t>coefficients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4" name="Picture 3" descr="domaintopo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14618" b="7553"/>
          <a:stretch/>
        </p:blipFill>
        <p:spPr>
          <a:xfrm>
            <a:off x="5486400" y="685801"/>
            <a:ext cx="3276600" cy="3051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2971800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 km </a:t>
            </a:r>
            <a:endParaRPr lang="en-US" dirty="0"/>
          </a:p>
        </p:txBody>
      </p:sp>
      <p:pic>
        <p:nvPicPr>
          <p:cNvPr id="6" name="Picture 5" descr="domaintopo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21859" r="6621" b="16742"/>
          <a:stretch/>
        </p:blipFill>
        <p:spPr>
          <a:xfrm>
            <a:off x="5094112" y="3886200"/>
            <a:ext cx="3981287" cy="296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6019800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444 m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05856" y="4864608"/>
            <a:ext cx="832104" cy="827072"/>
            <a:chOff x="5743070" y="3733800"/>
            <a:chExt cx="1062897" cy="2063033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6400800" y="3733800"/>
              <a:ext cx="0" cy="1984350"/>
            </a:xfrm>
            <a:prstGeom prst="line">
              <a:avLst/>
            </a:prstGeom>
            <a:ln>
              <a:solidFill>
                <a:srgbClr val="005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344897" y="4092317"/>
              <a:ext cx="461070" cy="13006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43070" y="4952350"/>
              <a:ext cx="675369" cy="844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KSBA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6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8458200" cy="7175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Surface T/winds 15-23 UTC 6 May 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676400"/>
            <a:ext cx="1295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2m T(</a:t>
            </a:r>
            <a:r>
              <a:rPr lang="en-US" b="1" i="1" baseline="30000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o</a:t>
            </a:r>
            <a:r>
              <a:rPr lang="en-US" b="1" i="1" dirty="0" err="1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C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 smtClean="0">
              <a:solidFill>
                <a:srgbClr val="BF0F2F"/>
              </a:solidFill>
              <a:latin typeface="Arial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10m winds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(barbs)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BF0F2F"/>
              </a:solidFill>
              <a:latin typeface="Arial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444m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Grid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D3Jesusitasurfac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525" t="22459" r="7273"/>
          <a:stretch/>
        </p:blipFill>
        <p:spPr>
          <a:xfrm>
            <a:off x="1524000" y="762000"/>
            <a:ext cx="6345627" cy="58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8915400" cy="7175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Jesusita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Cross Sections 15 UTC 5/6  to 04 UTC 5/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876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                N-S Wind (+/- 30 m/s)/</a:t>
            </a:r>
            <a:r>
              <a:rPr lang="en-US" b="1" i="1" dirty="0" smtClean="0">
                <a:solidFill>
                  <a:srgbClr val="BF0F2F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en-US" b="1" i="1" dirty="0" smtClean="0">
                <a:solidFill>
                  <a:srgbClr val="BF0F2F"/>
                </a:solidFill>
                <a:latin typeface="Arial" charset="0"/>
                <a:ea typeface="+mn-ea"/>
                <a:cs typeface="+mn-cs"/>
              </a:rPr>
              <a:t>		       Vertical velocity (+/- 3 m/s)/</a:t>
            </a:r>
            <a:r>
              <a:rPr lang="en-US" b="1" i="1" dirty="0" smtClean="0">
                <a:solidFill>
                  <a:srgbClr val="BF0F2F"/>
                </a:solidFill>
                <a:latin typeface="Symbol" charset="2"/>
                <a:ea typeface="+mn-ea"/>
                <a:cs typeface="Symbol" charset="2"/>
              </a:rPr>
              <a:t>Q</a:t>
            </a:r>
          </a:p>
        </p:txBody>
      </p:sp>
      <p:pic>
        <p:nvPicPr>
          <p:cNvPr id="5" name="D3VXSJesusit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53" t="15945" r="1088" b="8444"/>
          <a:stretch/>
        </p:blipFill>
        <p:spPr>
          <a:xfrm>
            <a:off x="0" y="1447801"/>
            <a:ext cx="4794499" cy="3795803"/>
          </a:xfrm>
          <a:prstGeom prst="rect">
            <a:avLst/>
          </a:prstGeom>
        </p:spPr>
      </p:pic>
      <p:pic>
        <p:nvPicPr>
          <p:cNvPr id="6" name="D3WXSJesusita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878" t="15704" r="1439" b="8958"/>
          <a:stretch/>
        </p:blipFill>
        <p:spPr>
          <a:xfrm>
            <a:off x="4434840" y="1444752"/>
            <a:ext cx="4724027" cy="376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50" y="5257800"/>
            <a:ext cx="91134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b="1" dirty="0"/>
              <a:t>Upstream: weak stability capped by stable layer and then another weakly stable layer</a:t>
            </a:r>
          </a:p>
          <a:p>
            <a:pPr marL="285750" indent="-285750">
              <a:buFont typeface="Arial"/>
              <a:buChar char="•"/>
            </a:pPr>
            <a:r>
              <a:rPr lang="en-US" sz="1900" b="1" dirty="0" smtClean="0"/>
              <a:t>Similar to 1992 case with suggestion of nonlinear IGW dynamics but with clear and persistent hydraulic jump </a:t>
            </a:r>
          </a:p>
          <a:p>
            <a:pPr marL="285750" indent="-285750">
              <a:buFont typeface="Arial"/>
              <a:buChar char="•"/>
            </a:pPr>
            <a:r>
              <a:rPr lang="en-US" sz="1900" b="1" dirty="0" smtClean="0"/>
              <a:t>Hydraulic jump propagates downslope and reforms/</a:t>
            </a:r>
            <a:r>
              <a:rPr lang="en-US" sz="1900" b="1" dirty="0" err="1" smtClean="0"/>
              <a:t>repropagates</a:t>
            </a:r>
            <a:r>
              <a:rPr lang="en-US" sz="1900" b="1" dirty="0" smtClean="0"/>
              <a:t> over time</a:t>
            </a:r>
          </a:p>
          <a:p>
            <a:pPr marL="285750" indent="-285750">
              <a:buFont typeface="Arial"/>
              <a:buChar char="•"/>
            </a:pPr>
            <a:r>
              <a:rPr lang="en-US" sz="1900" b="1" dirty="0"/>
              <a:t>I</a:t>
            </a:r>
            <a:r>
              <a:rPr lang="en-US" sz="1900" b="1" dirty="0" smtClean="0"/>
              <a:t>ntermittent weak solenoids;  suggestion of vertical GW propagation later in PM.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64247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9812</TotalTime>
  <Words>1111</Words>
  <Application>Microsoft Macintosh PowerPoint</Application>
  <PresentationFormat>On-screen Show (4:3)</PresentationFormat>
  <Paragraphs>172</Paragraphs>
  <Slides>20</Slides>
  <Notes>16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Southern California ‘Sundowner’ Events: Simulation Studies  </vt:lpstr>
      <vt:lpstr>Sundowner Winds</vt:lpstr>
      <vt:lpstr>Cases Shown Today</vt:lpstr>
      <vt:lpstr>Small Domain Configuration</vt:lpstr>
      <vt:lpstr>19 July 1992 (Blier 1998) Sundowner Case</vt:lpstr>
      <vt:lpstr>19 July 1992 (Blier 1998) Sundowner Case</vt:lpstr>
      <vt:lpstr>Large Domain Configuration</vt:lpstr>
      <vt:lpstr>Jesusita Surface T/winds 15-23 UTC 6 May </vt:lpstr>
      <vt:lpstr>Jesusita Cross Sections 15 UTC 5/6  to 04 UTC 5/7</vt:lpstr>
      <vt:lpstr>Summary of Baseline Results </vt:lpstr>
      <vt:lpstr>Sensitivity Studies: Jesusita Case</vt:lpstr>
      <vt:lpstr>Results:  Jesusita Case: 15UTC 5/6/09 Difference Maps</vt:lpstr>
      <vt:lpstr>Results:  Jesusita Case: 15UTC 5/6/09 Cross Sections</vt:lpstr>
      <vt:lpstr>Results:  Jesusita Case: 15UTC 5/6/09 Cross Sections</vt:lpstr>
      <vt:lpstr>Results:  Jesusita Case: 21UTC 5/6/09 Difference Maps</vt:lpstr>
      <vt:lpstr>Results:  Jesusita Case: 21UTC 5/6/09 Cross Sections</vt:lpstr>
      <vt:lpstr>PowerPoint Presentation</vt:lpstr>
      <vt:lpstr>PowerPoint Presentation</vt:lpstr>
      <vt:lpstr>Closing Comments</vt:lpstr>
      <vt:lpstr>Questions? (photo from 2016 Sherpa Fire)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Relationships between Cloud Liquid Water, Cloud Droplet Number Concentration and Cloud Droplet Distribution for Summertime Convective Clouds in the Northern Plains</dc:title>
  <dc:creator>Justin</dc:creator>
  <cp:lastModifiedBy>Jeffrey Tilley</cp:lastModifiedBy>
  <cp:revision>508</cp:revision>
  <dcterms:created xsi:type="dcterms:W3CDTF">2011-11-14T18:28:50Z</dcterms:created>
  <dcterms:modified xsi:type="dcterms:W3CDTF">2017-06-15T16:04:32Z</dcterms:modified>
</cp:coreProperties>
</file>