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2" r:id="rId1"/>
    <p:sldMasterId id="2147483677" r:id="rId2"/>
  </p:sldMasterIdLst>
  <p:notesMasterIdLst>
    <p:notesMasterId r:id="rId22"/>
  </p:notesMasterIdLst>
  <p:handoutMasterIdLst>
    <p:handoutMasterId r:id="rId23"/>
  </p:handoutMasterIdLst>
  <p:sldIdLst>
    <p:sldId id="3940" r:id="rId3"/>
    <p:sldId id="3990" r:id="rId4"/>
    <p:sldId id="3999" r:id="rId5"/>
    <p:sldId id="3988" r:id="rId6"/>
    <p:sldId id="3984" r:id="rId7"/>
    <p:sldId id="3989" r:id="rId8"/>
    <p:sldId id="3964" r:id="rId9"/>
    <p:sldId id="3987" r:id="rId10"/>
    <p:sldId id="3997" r:id="rId11"/>
    <p:sldId id="3992" r:id="rId12"/>
    <p:sldId id="3982" r:id="rId13"/>
    <p:sldId id="3983" r:id="rId14"/>
    <p:sldId id="3985" r:id="rId15"/>
    <p:sldId id="3986" r:id="rId16"/>
    <p:sldId id="3994" r:id="rId17"/>
    <p:sldId id="3996" r:id="rId18"/>
    <p:sldId id="3998" r:id="rId19"/>
    <p:sldId id="3991" r:id="rId20"/>
    <p:sldId id="3926" r:id="rId21"/>
  </p:sldIdLst>
  <p:sldSz cx="9906000" cy="6858000" type="A4"/>
  <p:notesSz cx="6797675" cy="992822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Arial" pitchFamily="34" charset="0"/>
        <a:ea typeface="黑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Arial" pitchFamily="34" charset="0"/>
        <a:ea typeface="黑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Arial" pitchFamily="34" charset="0"/>
        <a:ea typeface="黑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Arial" pitchFamily="34" charset="0"/>
        <a:ea typeface="黑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Arial" pitchFamily="34" charset="0"/>
        <a:ea typeface="黑体" pitchFamily="2" charset="-122"/>
        <a:cs typeface="+mn-cs"/>
      </a:defRPr>
    </a:lvl5pPr>
    <a:lvl6pPr marL="2286000" algn="l" defTabSz="914400" rtl="0" eaLnBrk="1" latinLnBrk="0" hangingPunct="1">
      <a:defRPr sz="4400" b="1" kern="1200">
        <a:solidFill>
          <a:schemeClr val="accent2"/>
        </a:solidFill>
        <a:latin typeface="Arial" pitchFamily="34" charset="0"/>
        <a:ea typeface="黑体" pitchFamily="2" charset="-122"/>
        <a:cs typeface="+mn-cs"/>
      </a:defRPr>
    </a:lvl6pPr>
    <a:lvl7pPr marL="2743200" algn="l" defTabSz="914400" rtl="0" eaLnBrk="1" latinLnBrk="0" hangingPunct="1">
      <a:defRPr sz="4400" b="1" kern="1200">
        <a:solidFill>
          <a:schemeClr val="accent2"/>
        </a:solidFill>
        <a:latin typeface="Arial" pitchFamily="34" charset="0"/>
        <a:ea typeface="黑体" pitchFamily="2" charset="-122"/>
        <a:cs typeface="+mn-cs"/>
      </a:defRPr>
    </a:lvl7pPr>
    <a:lvl8pPr marL="3200400" algn="l" defTabSz="914400" rtl="0" eaLnBrk="1" latinLnBrk="0" hangingPunct="1">
      <a:defRPr sz="4400" b="1" kern="1200">
        <a:solidFill>
          <a:schemeClr val="accent2"/>
        </a:solidFill>
        <a:latin typeface="Arial" pitchFamily="34" charset="0"/>
        <a:ea typeface="黑体" pitchFamily="2" charset="-122"/>
        <a:cs typeface="+mn-cs"/>
      </a:defRPr>
    </a:lvl8pPr>
    <a:lvl9pPr marL="3657600" algn="l" defTabSz="914400" rtl="0" eaLnBrk="1" latinLnBrk="0" hangingPunct="1">
      <a:defRPr sz="4400" b="1" kern="1200">
        <a:solidFill>
          <a:schemeClr val="accent2"/>
        </a:solidFill>
        <a:latin typeface="Arial" pitchFamily="34" charset="0"/>
        <a:ea typeface="黑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0000CC"/>
    <a:srgbClr val="CC99FF"/>
    <a:srgbClr val="FF7C80"/>
    <a:srgbClr val="FF0000"/>
    <a:srgbClr val="BAD0E4"/>
    <a:srgbClr val="800000"/>
    <a:srgbClr val="99FFCC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主题样式 2 - 强调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60" autoAdjust="0"/>
    <p:restoredTop sz="95398" autoAdjust="0"/>
  </p:normalViewPr>
  <p:slideViewPr>
    <p:cSldViewPr snapToGrid="0">
      <p:cViewPr>
        <p:scale>
          <a:sx n="108" d="100"/>
          <a:sy n="108" d="100"/>
        </p:scale>
        <p:origin x="400" y="46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6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notesViewPr>
    <p:cSldViewPr>
      <p:cViewPr varScale="1">
        <p:scale>
          <a:sx n="48" d="100"/>
          <a:sy n="48" d="100"/>
        </p:scale>
        <p:origin x="-2682" y="-108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96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3B117D30-C542-463C-BDEC-9BFFA621DC21}" type="datetime1">
              <a:rPr lang="en-US"/>
              <a:pPr>
                <a:defRPr/>
              </a:pPr>
              <a:t>6/15/17</a:t>
            </a:fld>
            <a:endParaRPr lang="en-US" altLang="zh-CN"/>
          </a:p>
        </p:txBody>
      </p:sp>
      <p:sp>
        <p:nvSpPr>
          <p:cNvPr id="1496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96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0" y="9220200"/>
            <a:ext cx="67960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7E9698B9-BB91-454C-ADD3-C623B382CD9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01129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668558AE-7A13-441D-9FE2-0205E8485572}" type="datetime1">
              <a:rPr lang="en-US"/>
              <a:pPr>
                <a:defRPr/>
              </a:pPr>
              <a:t>6/15/17</a:t>
            </a:fld>
            <a:endParaRPr lang="en-US" altLang="zh-CN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9613" y="744538"/>
            <a:ext cx="537686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0AFD9D27-6F14-4510-9D7F-5106D430DE8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38283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399" tIns="45699" rIns="91399" bIns="45699"/>
          <a:lstStyle/>
          <a:p>
            <a:pPr eaLnBrk="1" hangingPunct="1">
              <a:defRPr/>
            </a:pPr>
            <a:endParaRPr lang="zh-CN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 txBox="1">
            <a:spLocks noGrp="1" noChangeArrowheads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r"/>
            <a:fld id="{18DB764C-E8A8-394A-ABC4-FAD68EC31E6F}" type="slidenum">
              <a:rPr lang="en-US" altLang="zh-CN" sz="1200" b="0" smtClean="0">
                <a:solidFill>
                  <a:srgbClr val="000000"/>
                </a:solidFill>
              </a:rPr>
              <a:pPr algn="r"/>
              <a:t>9</a:t>
            </a:fld>
            <a:endParaRPr lang="en-US" altLang="zh-CN" sz="1200" b="0" smtClean="0">
              <a:solidFill>
                <a:srgbClr val="000000"/>
              </a:solidFill>
            </a:endParaRPr>
          </a:p>
        </p:txBody>
      </p:sp>
      <p:sp>
        <p:nvSpPr>
          <p:cNvPr id="191491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1200" y="744538"/>
            <a:ext cx="5375275" cy="3722687"/>
          </a:xfrm>
          <a:ln/>
        </p:spPr>
      </p:sp>
      <p:sp>
        <p:nvSpPr>
          <p:cNvPr id="191492" name="Rectangle 3"/>
          <p:cNvSpPr>
            <a:spLocks noGrp="1"/>
          </p:cNvSpPr>
          <p:nvPr>
            <p:ph type="body" idx="1"/>
          </p:nvPr>
        </p:nvSpPr>
        <p:spPr>
          <a:xfrm>
            <a:off x="679768" y="4714184"/>
            <a:ext cx="5438140" cy="4469424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>
              <a:latin typeface="Arial" charset="0"/>
              <a:ea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 smtClean="0">
              <a:ea typeface="宋体" charset="-122"/>
            </a:endParaRPr>
          </a:p>
          <a:p>
            <a:endParaRPr lang="zh-CN" altLang="zh-CN" dirty="0" smtClean="0">
              <a:ea typeface="宋体" charset="-122"/>
            </a:endParaRP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C6D2-6529-49F9-9BED-ADB3C1F2EDE8}" type="slidenum">
              <a:rPr lang="en-US" altLang="zh-CN" smtClean="0">
                <a:ea typeface="宋体" charset="-122"/>
              </a:rPr>
              <a:pPr/>
              <a:t>10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 smtClean="0">
              <a:ea typeface="宋体" charset="-122"/>
            </a:endParaRPr>
          </a:p>
          <a:p>
            <a:endParaRPr lang="zh-CN" altLang="zh-CN" dirty="0" smtClean="0">
              <a:ea typeface="宋体" charset="-122"/>
            </a:endParaRP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C6D2-6529-49F9-9BED-ADB3C1F2EDE8}" type="slidenum">
              <a:rPr lang="en-US" altLang="zh-CN" smtClean="0">
                <a:ea typeface="宋体" charset="-122"/>
              </a:rPr>
              <a:pPr/>
              <a:t>11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 smtClean="0">
              <a:ea typeface="宋体" charset="-122"/>
            </a:endParaRPr>
          </a:p>
          <a:p>
            <a:endParaRPr lang="zh-CN" altLang="zh-CN" dirty="0" smtClean="0">
              <a:ea typeface="宋体" charset="-122"/>
            </a:endParaRP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C6D2-6529-49F9-9BED-ADB3C1F2EDE8}" type="slidenum">
              <a:rPr lang="en-US" altLang="zh-CN" smtClean="0">
                <a:ea typeface="宋体" charset="-122"/>
              </a:rPr>
              <a:pPr/>
              <a:t>12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 smtClean="0">
              <a:ea typeface="宋体" charset="-122"/>
            </a:endParaRPr>
          </a:p>
          <a:p>
            <a:endParaRPr lang="zh-CN" altLang="zh-CN" dirty="0" smtClean="0">
              <a:ea typeface="宋体" charset="-122"/>
            </a:endParaRP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C6D2-6529-49F9-9BED-ADB3C1F2EDE8}" type="slidenum">
              <a:rPr lang="en-US" altLang="zh-CN" smtClean="0">
                <a:ea typeface="宋体" charset="-122"/>
              </a:rPr>
              <a:pPr/>
              <a:t>13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 smtClean="0">
              <a:ea typeface="宋体" charset="-122"/>
            </a:endParaRPr>
          </a:p>
          <a:p>
            <a:endParaRPr lang="zh-CN" altLang="zh-CN" dirty="0" smtClean="0">
              <a:ea typeface="宋体" charset="-122"/>
            </a:endParaRP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C6D2-6529-49F9-9BED-ADB3C1F2EDE8}" type="slidenum">
              <a:rPr lang="en-US" altLang="zh-CN" smtClean="0">
                <a:ea typeface="宋体" charset="-122"/>
              </a:rPr>
              <a:pPr/>
              <a:t>14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 smtClean="0">
              <a:ea typeface="宋体" charset="-122"/>
            </a:endParaRPr>
          </a:p>
          <a:p>
            <a:endParaRPr lang="zh-CN" altLang="zh-CN" dirty="0" smtClean="0">
              <a:ea typeface="宋体" charset="-122"/>
            </a:endParaRP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C6D2-6529-49F9-9BED-ADB3C1F2EDE8}" type="slidenum">
              <a:rPr lang="en-US" altLang="zh-CN" smtClean="0">
                <a:ea typeface="宋体" charset="-122"/>
              </a:rPr>
              <a:pPr/>
              <a:t>15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 smtClean="0">
              <a:ea typeface="宋体" charset="-122"/>
            </a:endParaRPr>
          </a:p>
          <a:p>
            <a:endParaRPr lang="zh-CN" altLang="zh-CN" dirty="0" smtClean="0">
              <a:ea typeface="宋体" charset="-122"/>
            </a:endParaRP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C6D2-6529-49F9-9BED-ADB3C1F2EDE8}" type="slidenum">
              <a:rPr lang="en-US" altLang="zh-CN" smtClean="0">
                <a:ea typeface="宋体" charset="-122"/>
              </a:rPr>
              <a:pPr/>
              <a:t>16</a:t>
            </a:fld>
            <a:endParaRPr lang="en-US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8156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 smtClean="0">
              <a:ea typeface="宋体" charset="-122"/>
            </a:endParaRPr>
          </a:p>
          <a:p>
            <a:endParaRPr lang="zh-CN" altLang="zh-CN" dirty="0" smtClean="0">
              <a:ea typeface="宋体" charset="-122"/>
            </a:endParaRP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C6D2-6529-49F9-9BED-ADB3C1F2EDE8}" type="slidenum">
              <a:rPr lang="en-US" altLang="zh-CN" smtClean="0">
                <a:ea typeface="宋体" charset="-122"/>
              </a:rPr>
              <a:pPr/>
              <a:t>17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 smtClean="0">
              <a:ea typeface="宋体" charset="-122"/>
            </a:endParaRPr>
          </a:p>
          <a:p>
            <a:endParaRPr lang="zh-CN" altLang="zh-CN" dirty="0" smtClean="0">
              <a:ea typeface="宋体" charset="-122"/>
            </a:endParaRP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C6D2-6529-49F9-9BED-ADB3C1F2EDE8}" type="slidenum">
              <a:rPr lang="en-US" altLang="zh-CN" smtClean="0">
                <a:ea typeface="宋体" charset="-122"/>
              </a:rPr>
              <a:pPr/>
              <a:t>1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 smtClean="0">
              <a:ea typeface="宋体" charset="-122"/>
            </a:endParaRPr>
          </a:p>
          <a:p>
            <a:endParaRPr lang="zh-CN" altLang="zh-CN" dirty="0" smtClean="0">
              <a:ea typeface="宋体" charset="-122"/>
            </a:endParaRP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C6D2-6529-49F9-9BED-ADB3C1F2EDE8}" type="slidenum">
              <a:rPr lang="en-US" altLang="zh-CN" smtClean="0">
                <a:ea typeface="宋体" charset="-122"/>
              </a:rPr>
              <a:pPr/>
              <a:t>2</a:t>
            </a:fld>
            <a:endParaRPr lang="en-US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9051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 smtClean="0">
              <a:ea typeface="宋体" charset="-122"/>
            </a:endParaRPr>
          </a:p>
          <a:p>
            <a:endParaRPr lang="zh-CN" altLang="zh-CN" dirty="0" smtClean="0">
              <a:ea typeface="宋体" charset="-122"/>
            </a:endParaRP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C6D2-6529-49F9-9BED-ADB3C1F2EDE8}" type="slidenum">
              <a:rPr lang="en-US" altLang="zh-CN" smtClean="0">
                <a:ea typeface="宋体" charset="-122"/>
              </a:rPr>
              <a:pPr/>
              <a:t>3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 smtClean="0">
              <a:ea typeface="宋体" charset="-122"/>
            </a:endParaRPr>
          </a:p>
          <a:p>
            <a:endParaRPr lang="zh-CN" altLang="zh-CN" dirty="0" smtClean="0">
              <a:ea typeface="宋体" charset="-122"/>
            </a:endParaRP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C6D2-6529-49F9-9BED-ADB3C1F2EDE8}" type="slidenum">
              <a:rPr lang="en-US" altLang="zh-CN" smtClean="0">
                <a:ea typeface="宋体" charset="-122"/>
              </a:rPr>
              <a:pPr/>
              <a:t>4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 smtClean="0">
              <a:ea typeface="宋体" charset="-122"/>
            </a:endParaRPr>
          </a:p>
          <a:p>
            <a:endParaRPr lang="zh-CN" altLang="zh-CN" dirty="0" smtClean="0">
              <a:ea typeface="宋体" charset="-122"/>
            </a:endParaRP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C6D2-6529-49F9-9BED-ADB3C1F2EDE8}" type="slidenum">
              <a:rPr lang="en-US" altLang="zh-CN" smtClean="0">
                <a:ea typeface="宋体" charset="-122"/>
              </a:rPr>
              <a:pPr/>
              <a:t>5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 smtClean="0">
              <a:ea typeface="宋体" charset="-122"/>
            </a:endParaRPr>
          </a:p>
          <a:p>
            <a:endParaRPr lang="zh-CN" altLang="zh-CN" dirty="0" smtClean="0">
              <a:ea typeface="宋体" charset="-122"/>
            </a:endParaRP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C6D2-6529-49F9-9BED-ADB3C1F2EDE8}" type="slidenum">
              <a:rPr lang="en-US" altLang="zh-CN" smtClean="0">
                <a:ea typeface="宋体" charset="-122"/>
              </a:rPr>
              <a:pPr/>
              <a:t>6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 smtClean="0">
              <a:ea typeface="宋体" charset="-122"/>
            </a:endParaRPr>
          </a:p>
          <a:p>
            <a:endParaRPr lang="zh-CN" altLang="zh-CN" dirty="0" smtClean="0">
              <a:ea typeface="宋体" charset="-122"/>
            </a:endParaRP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C6D2-6529-49F9-9BED-ADB3C1F2EDE8}" type="slidenum">
              <a:rPr lang="en-US" altLang="zh-CN" smtClean="0">
                <a:ea typeface="宋体" charset="-122"/>
              </a:rPr>
              <a:pPr/>
              <a:t>7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6862" cy="3722687"/>
          </a:xfrm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Aft>
                <a:spcPct val="35000"/>
              </a:spcAft>
              <a:buFont typeface="Wingdings" pitchFamily="2" charset="2"/>
              <a:buNone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 smtClean="0">
              <a:ea typeface="宋体" charset="-122"/>
            </a:endParaRPr>
          </a:p>
          <a:p>
            <a:endParaRPr lang="zh-CN" altLang="zh-CN" dirty="0" smtClean="0">
              <a:ea typeface="宋体" charset="-122"/>
            </a:endParaRP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4C6D2-6529-49F9-9BED-ADB3C1F2EDE8}" type="slidenum">
              <a:rPr lang="en-US" altLang="zh-CN" smtClean="0">
                <a:ea typeface="宋体" charset="-122"/>
              </a:rPr>
              <a:pPr/>
              <a:t>8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F9979-EBF0-4B3B-BF29-72F850F50C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5963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8FAED-2F12-41A0-A994-42DCB82B6F1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459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95301" y="274640"/>
            <a:ext cx="653415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FF2C8-13CA-4D1A-8CFE-4823B9D24AE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206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标题，文本与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95300" y="1600202"/>
            <a:ext cx="4381501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图表占位符 3"/>
          <p:cNvSpPr>
            <a:spLocks noGrp="1"/>
          </p:cNvSpPr>
          <p:nvPr>
            <p:ph type="chart" sz="half" idx="2"/>
          </p:nvPr>
        </p:nvSpPr>
        <p:spPr>
          <a:xfrm>
            <a:off x="5029199" y="1600202"/>
            <a:ext cx="4381501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371CC-9444-4572-9D2B-B3C1A03E9E3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2607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95300" y="1600202"/>
            <a:ext cx="4381501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029199" y="1600200"/>
            <a:ext cx="4381501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029199" y="3938590"/>
            <a:ext cx="4381501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A9265-430B-4A7C-AF9B-B5BB18BFAE7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9793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95300" y="274640"/>
            <a:ext cx="8915400" cy="5851525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BBFB-E251-4823-9196-42C0E7828F1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8549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D15B9D-4F47-854D-8938-51165403E34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4714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2651EA-EB8C-9B44-B7AA-A5F4318F39F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180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1AA68F-3F89-8B4E-B425-B79ABEE4AA5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1116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7819CA-EFAF-3D4E-9529-367094F39A7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7772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6C27F-AAF4-4F40-8F3E-EBDBFDC4B51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322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D698D-86CE-43CA-A701-1A14EBEED43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2239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FAA28B-61F0-6A46-A09C-4465C092C43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4070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004FA6-3E76-3949-B59C-A4C047F92B4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2001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72971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2229A-A7D3-9741-9508-8A76383EDDC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0741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A6FC6C-0DF7-7241-A6DD-1C371CC7181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0485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C2BA9-7297-ED4E-A35C-4B8333D0D90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0020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BC6A82-75BE-034A-82D7-9BA3EC74F8F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3994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95300" y="274643"/>
            <a:ext cx="89154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38B732-6D5E-7B46-B9A9-477AA704315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9566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035550" y="1600200"/>
            <a:ext cx="437515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035550" y="3938593"/>
            <a:ext cx="437515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98879-03B0-4845-BC0B-75651AB6AC7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1098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035550" y="1600200"/>
            <a:ext cx="437515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035550" y="3938593"/>
            <a:ext cx="437515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E3DE7B-12E7-4943-8936-1BA08E13145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2011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A9865-72F0-424E-B6A7-85627D9FB91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2893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25E9D-3C72-475F-9D40-F99D670DC5B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3960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标题，文本与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图表占位符 3"/>
          <p:cNvSpPr>
            <a:spLocks noGrp="1"/>
          </p:cNvSpPr>
          <p:nvPr>
            <p:ph type="chart" sz="half" idx="2"/>
          </p:nvPr>
        </p:nvSpPr>
        <p:spPr>
          <a:xfrm>
            <a:off x="5035550" y="1600205"/>
            <a:ext cx="437515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818E87-AB6E-5447-9657-629CAEFF64C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6865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495300" y="1600205"/>
            <a:ext cx="89154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C5DD1F-FD26-614E-91F5-A3D51787D21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92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199" y="1600202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3EFBD-103F-414B-8F4C-103BCD8A899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905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8F48D-0798-4262-B1DC-48444313CD7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5715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6BE4F-8D67-4EB4-8CC4-04A46CB8ACB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121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0DFBF-42B0-437F-9254-733E2EDEC6B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4266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CDBDA-A3EA-40F4-8F83-213B569824D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309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D21DC-1036-4BA2-8C87-EAAEA5A680C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320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7" Type="http://schemas.openxmlformats.org/officeDocument/2006/relationships/image" Target="../media/image2.jpeg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19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CB_rgb"/>
          <p:cNvPicPr>
            <a:picLocks noChangeAspect="1" noChangeArrowheads="1"/>
          </p:cNvPicPr>
          <p:nvPr/>
        </p:nvPicPr>
        <p:blipFill rotWithShape="1">
          <a:blip r:embed="rId17"/>
          <a:srcRect l="20421" t="7137" r="15277" b="18281"/>
          <a:stretch/>
        </p:blipFill>
        <p:spPr bwMode="auto">
          <a:xfrm>
            <a:off x="8596272" y="235165"/>
            <a:ext cx="1175960" cy="1022968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2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88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00" y="63976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 b="1">
                <a:solidFill>
                  <a:schemeClr val="bg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ADF43906-FD71-4885-B984-8C5DB9E02C7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6" name="Picture 2" descr="E:\sten\2008 new ppt Cindy\sign_ppt_brant_lgblue_3_11.jpg"/>
          <p:cNvPicPr>
            <a:picLocks noChangeAspect="1" noChangeArrowheads="1"/>
          </p:cNvPicPr>
          <p:nvPr userDrawn="1"/>
        </p:nvPicPr>
        <p:blipFill rotWithShape="1">
          <a:blip r:embed="rId18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05"/>
          <a:stretch/>
        </p:blipFill>
        <p:spPr bwMode="auto">
          <a:xfrm>
            <a:off x="0" y="0"/>
            <a:ext cx="9906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endParaRPr lang="en-US" altLang="zh-CN" smtClean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 algn="ctr"/>
            <a:endParaRPr lang="en-US" altLang="zh-CN" smtClean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42A0B605-F1C1-1B4F-9682-31A414B187C9}" type="slidenum">
              <a:rPr lang="en-US" altLang="zh-CN" smtClean="0">
                <a:latin typeface="Arial" charset="0"/>
                <a:ea typeface="宋体" charset="0"/>
                <a:cs typeface="宋体" charset="0"/>
              </a:rPr>
              <a:pPr/>
              <a:t>‹#›</a:t>
            </a:fld>
            <a:endParaRPr lang="en-US" altLang="zh-CN" smtClean="0"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24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宋体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宋体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宋体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宋体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5" Type="http://schemas.openxmlformats.org/officeDocument/2006/relationships/image" Target="../media/image29.gif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5" Type="http://schemas.openxmlformats.org/officeDocument/2006/relationships/image" Target="../media/image32.gif"/><Relationship Id="rId6" Type="http://schemas.openxmlformats.org/officeDocument/2006/relationships/image" Target="../media/image33.gif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26256" y="3529621"/>
            <a:ext cx="9342185" cy="1897062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zh-CN" sz="1800" dirty="0" smtClean="0">
                <a:solidFill>
                  <a:schemeClr val="tx1"/>
                </a:solidFill>
                <a:ea typeface="微软雅黑" pitchFamily="34" charset="-122"/>
              </a:rPr>
              <a:t>Yubao </a:t>
            </a:r>
            <a:r>
              <a:rPr lang="en-US" altLang="zh-CN" sz="1800" dirty="0">
                <a:solidFill>
                  <a:schemeClr val="tx1"/>
                </a:solidFill>
                <a:ea typeface="微软雅黑" pitchFamily="34" charset="-122"/>
              </a:rPr>
              <a:t>Liu, Will </a:t>
            </a:r>
            <a:r>
              <a:rPr lang="en-US" altLang="zh-CN" sz="1800" dirty="0" smtClean="0">
                <a:solidFill>
                  <a:schemeClr val="tx1"/>
                </a:solidFill>
                <a:ea typeface="微软雅黑" pitchFamily="34" charset="-122"/>
              </a:rPr>
              <a:t>Y.Y. Cheng</a:t>
            </a:r>
            <a:r>
              <a:rPr lang="en-US" altLang="zh-CN" sz="1800" dirty="0">
                <a:solidFill>
                  <a:schemeClr val="tx1"/>
                </a:solidFill>
                <a:ea typeface="微软雅黑" pitchFamily="34" charset="-122"/>
              </a:rPr>
              <a:t>, Yuewei Liu, Gregory Roux, Linlin </a:t>
            </a:r>
            <a:r>
              <a:rPr lang="en-US" altLang="zh-CN" sz="1800" dirty="0" smtClean="0">
                <a:solidFill>
                  <a:schemeClr val="tx1"/>
                </a:solidFill>
                <a:ea typeface="微软雅黑" pitchFamily="34" charset="-122"/>
              </a:rPr>
              <a:t>Pan, Luca D. </a:t>
            </a:r>
            <a:r>
              <a:rPr lang="en-US" altLang="zh-CN" sz="1800" dirty="0" err="1" smtClean="0">
                <a:solidFill>
                  <a:schemeClr val="tx1"/>
                </a:solidFill>
                <a:ea typeface="微软雅黑" pitchFamily="34" charset="-122"/>
              </a:rPr>
              <a:t>Monache</a:t>
            </a:r>
            <a:r>
              <a:rPr lang="en-US" altLang="zh-CN" sz="1800" dirty="0" smtClean="0">
                <a:solidFill>
                  <a:schemeClr val="tx1"/>
                </a:solidFill>
                <a:ea typeface="微软雅黑" pitchFamily="34" charset="-122"/>
              </a:rPr>
              <a:t>, Si </a:t>
            </a:r>
            <a:r>
              <a:rPr lang="en-US" altLang="zh-CN" sz="1800" dirty="0" smtClean="0">
                <a:solidFill>
                  <a:schemeClr val="tx1"/>
                </a:solidFill>
                <a:ea typeface="微软雅黑" pitchFamily="34" charset="-122"/>
              </a:rPr>
              <a:t>Shen, Tom Hopson </a:t>
            </a:r>
            <a:r>
              <a:rPr lang="en-US" altLang="zh-CN" sz="1800" dirty="0" smtClean="0">
                <a:solidFill>
                  <a:schemeClr val="tx1"/>
                </a:solidFill>
                <a:ea typeface="微软雅黑" pitchFamily="34" charset="-122"/>
              </a:rPr>
              <a:t>and </a:t>
            </a:r>
            <a:r>
              <a:rPr lang="en-US" altLang="zh-CN" sz="1800" dirty="0" err="1" smtClean="0">
                <a:solidFill>
                  <a:schemeClr val="tx1"/>
                </a:solidFill>
                <a:ea typeface="微软雅黑" pitchFamily="34" charset="-122"/>
              </a:rPr>
              <a:t>Haoliang</a:t>
            </a:r>
            <a:r>
              <a:rPr lang="en-US" altLang="zh-CN" sz="1800" dirty="0" smtClean="0">
                <a:solidFill>
                  <a:schemeClr val="tx1"/>
                </a:solidFill>
                <a:ea typeface="微软雅黑" pitchFamily="34" charset="-122"/>
              </a:rPr>
              <a:t> Wang</a:t>
            </a:r>
            <a:endParaRPr lang="en-US" altLang="zh-CN" sz="1800" dirty="0">
              <a:solidFill>
                <a:schemeClr val="tx1"/>
              </a:solidFill>
              <a:ea typeface="微软雅黑" pitchFamily="34" charset="-122"/>
            </a:endParaRPr>
          </a:p>
          <a:p>
            <a:pPr lvl="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zh-CN" sz="2000" i="1" kern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National </a:t>
            </a:r>
            <a:r>
              <a:rPr lang="en-US" altLang="zh-CN" sz="2000" i="1" kern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Center for Atmospheric </a:t>
            </a:r>
            <a:r>
              <a:rPr lang="en-US" altLang="zh-CN" sz="2000" i="1" kern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Research</a:t>
            </a:r>
          </a:p>
          <a:p>
            <a:pPr lvl="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zh-CN" sz="1800" dirty="0" err="1" smtClean="0">
                <a:solidFill>
                  <a:srgbClr val="000000"/>
                </a:solidFill>
                <a:ea typeface="微软雅黑" pitchFamily="34" charset="-122"/>
              </a:rPr>
              <a:t>Shuanglei</a:t>
            </a:r>
            <a:r>
              <a:rPr lang="en-US" altLang="zh-CN" sz="1800" dirty="0" smtClean="0">
                <a:solidFill>
                  <a:srgbClr val="000000"/>
                </a:solidFill>
                <a:ea typeface="微软雅黑" pitchFamily="34" charset="-122"/>
              </a:rPr>
              <a:t> Feng, </a:t>
            </a:r>
            <a:r>
              <a:rPr lang="en-US" altLang="zh-CN" sz="1800" dirty="0" err="1" smtClean="0">
                <a:solidFill>
                  <a:srgbClr val="000000"/>
                </a:solidFill>
                <a:ea typeface="微软雅黑" pitchFamily="34" charset="-122"/>
              </a:rPr>
              <a:t>Weisheng</a:t>
            </a:r>
            <a:r>
              <a:rPr lang="en-US" altLang="zh-CN" sz="1800" dirty="0" smtClean="0">
                <a:solidFill>
                  <a:srgbClr val="000000"/>
                </a:solidFill>
                <a:ea typeface="微软雅黑" pitchFamily="34" charset="-122"/>
              </a:rPr>
              <a:t> Wang, Chun Liu, </a:t>
            </a:r>
            <a:r>
              <a:rPr lang="en-US" altLang="zh-CN" sz="1800" dirty="0" err="1" smtClean="0">
                <a:solidFill>
                  <a:srgbClr val="000000"/>
                </a:solidFill>
                <a:ea typeface="微软雅黑" pitchFamily="34" charset="-122"/>
              </a:rPr>
              <a:t>Shuanglong</a:t>
            </a:r>
            <a:r>
              <a:rPr lang="en-US" altLang="zh-CN" sz="1800" dirty="0" smtClean="0">
                <a:solidFill>
                  <a:srgbClr val="000000"/>
                </a:solidFill>
                <a:ea typeface="微软雅黑" pitchFamily="34" charset="-122"/>
              </a:rPr>
              <a:t> Jin, </a:t>
            </a:r>
            <a:r>
              <a:rPr lang="en-US" altLang="zh-CN" sz="1800" dirty="0" err="1" smtClean="0">
                <a:solidFill>
                  <a:srgbClr val="000000"/>
                </a:solidFill>
                <a:ea typeface="微软雅黑" pitchFamily="34" charset="-122"/>
              </a:rPr>
              <a:t>Ju</a:t>
            </a:r>
            <a:r>
              <a:rPr lang="en-US" altLang="zh-CN" sz="1800" dirty="0" smtClean="0">
                <a:solidFill>
                  <a:srgbClr val="000000"/>
                </a:solidFill>
                <a:ea typeface="微软雅黑" pitchFamily="34" charset="-122"/>
              </a:rPr>
              <a:t> Hu and Z. Song </a:t>
            </a:r>
            <a:r>
              <a:rPr lang="en-US" altLang="zh-CN" sz="2000" i="1" kern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Chinese Electric Power Research Institute</a:t>
            </a:r>
          </a:p>
          <a:p>
            <a:pPr lvl="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zh-CN" sz="1800" kern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The 18</a:t>
            </a:r>
            <a:r>
              <a:rPr lang="en-US" altLang="zh-CN" sz="1800" kern="0" baseline="300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th</a:t>
            </a:r>
            <a:r>
              <a:rPr lang="en-US" altLang="zh-CN" sz="1800" kern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Annual WRF User's </a:t>
            </a:r>
            <a:r>
              <a:rPr lang="en-US" altLang="zh-CN" sz="1800" kern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Workshop, Boulder, CO. June. 12 – 15, 2017</a:t>
            </a:r>
            <a:endParaRPr lang="zh-CN" altLang="en-US" sz="1800" kern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75" name="AutoShape 7"/>
          <p:cNvSpPr>
            <a:spLocks noChangeArrowheads="1"/>
          </p:cNvSpPr>
          <p:nvPr/>
        </p:nvSpPr>
        <p:spPr bwMode="auto">
          <a:xfrm>
            <a:off x="470382" y="1704943"/>
            <a:ext cx="8913786" cy="1594050"/>
          </a:xfrm>
          <a:prstGeom prst="roundRect">
            <a:avLst>
              <a:gd name="adj" fmla="val 42199"/>
            </a:avLst>
          </a:prstGeom>
          <a:solidFill>
            <a:schemeClr val="hlink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zh-CN" alt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021277" y="1996367"/>
            <a:ext cx="782194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800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Development of </a:t>
            </a:r>
            <a:r>
              <a:rPr lang="en-US" altLang="zh-CN" sz="2800">
                <a:solidFill>
                  <a:schemeClr val="bg1"/>
                </a:solidFill>
                <a:latin typeface="+mj-lt"/>
                <a:ea typeface="微软雅黑" pitchFamily="34" charset="-122"/>
              </a:rPr>
              <a:t>WRF-FDDA </a:t>
            </a:r>
            <a:r>
              <a:rPr lang="en-US" altLang="zh-CN" sz="2800" smtClean="0">
                <a:solidFill>
                  <a:schemeClr val="bg1"/>
                </a:solidFill>
                <a:latin typeface="+mj-lt"/>
                <a:ea typeface="微软雅黑" pitchFamily="34" charset="-122"/>
              </a:rPr>
              <a:t>based NWP </a:t>
            </a:r>
            <a:r>
              <a:rPr lang="en-US" altLang="zh-CN" sz="2800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systems for power grid applications in </a:t>
            </a:r>
            <a:r>
              <a:rPr lang="en-US" altLang="zh-CN" sz="2800" dirty="0" smtClean="0">
                <a:solidFill>
                  <a:schemeClr val="bg1"/>
                </a:solidFill>
                <a:latin typeface="+mj-lt"/>
                <a:ea typeface="微软雅黑" pitchFamily="34" charset="-122"/>
              </a:rPr>
              <a:t>China</a:t>
            </a:r>
            <a:endParaRPr lang="zh-CN" altLang="en-US" sz="2800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hina12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6050"/>
          <a:stretch>
            <a:fillRect/>
          </a:stretch>
        </p:blipFill>
        <p:spPr bwMode="auto">
          <a:xfrm>
            <a:off x="0" y="1196975"/>
            <a:ext cx="6186091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8"/>
          <p:cNvSpPr>
            <a:spLocks noChangeArrowheads="1"/>
          </p:cNvSpPr>
          <p:nvPr/>
        </p:nvSpPr>
        <p:spPr bwMode="auto">
          <a:xfrm>
            <a:off x="1714634" y="236603"/>
            <a:ext cx="62806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+mj-lt"/>
                <a:ea typeface="黑体" charset="0"/>
                <a:cs typeface="黑体" charset="0"/>
              </a:rPr>
              <a:t>Ground-based Observation Systems In China</a:t>
            </a:r>
            <a:endParaRPr lang="zh-CN" altLang="en-US" sz="3600" dirty="0" smtClean="0">
              <a:solidFill>
                <a:srgbClr val="FF0000"/>
              </a:solidFill>
              <a:latin typeface="+mj-lt"/>
              <a:ea typeface="黑体" charset="0"/>
              <a:cs typeface="黑体" charset="0"/>
            </a:endParaRPr>
          </a:p>
        </p:txBody>
      </p:sp>
      <p:sp>
        <p:nvSpPr>
          <p:cNvPr id="105476" name="灯片编号占位符 10"/>
          <p:cNvSpPr txBox="1">
            <a:spLocks noGrp="1"/>
          </p:cNvSpPr>
          <p:nvPr/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r"/>
            <a:fld id="{4E58C293-0975-CE48-BBBD-82672ECA7600}" type="slidenum">
              <a:rPr lang="zh-CN" altLang="en-US" sz="1400" b="0" smtClean="0">
                <a:solidFill>
                  <a:srgbClr val="000000"/>
                </a:solidFill>
              </a:rPr>
              <a:pPr algn="r"/>
              <a:t>9</a:t>
            </a:fld>
            <a:endParaRPr lang="zh-CN" altLang="en-US" sz="1400" b="0" smtClean="0">
              <a:solidFill>
                <a:srgbClr val="000000"/>
              </a:solidFill>
            </a:endParaRPr>
          </a:p>
        </p:txBody>
      </p:sp>
      <p:pic>
        <p:nvPicPr>
          <p:cNvPr id="105477" name="Picture 9" descr="南极站－长城中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" y="5180016"/>
            <a:ext cx="3080147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416543" y="906466"/>
            <a:ext cx="3157538" cy="595153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marL="342900" indent="-342900">
              <a:spcBef>
                <a:spcPts val="600"/>
              </a:spcBef>
              <a:buClr>
                <a:srgbClr val="99CC00"/>
              </a:buClr>
              <a:buSzPct val="75000"/>
              <a:buFont typeface="Wingdings" charset="0"/>
              <a:buNone/>
            </a:pPr>
            <a:r>
              <a:rPr lang="en-US" altLang="zh-CN" sz="1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55680</a:t>
            </a:r>
            <a:r>
              <a:rPr lang="en-US" altLang="zh-CN" sz="1600" dirty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AWS</a:t>
            </a:r>
            <a:endParaRPr lang="zh-CN" altLang="en-US" sz="1600" dirty="0" smtClean="0">
              <a:solidFill>
                <a:srgbClr val="000066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>
              <a:spcBef>
                <a:spcPts val="600"/>
              </a:spcBef>
              <a:buClr>
                <a:srgbClr val="99CC00"/>
              </a:buClr>
              <a:buSzPct val="75000"/>
              <a:buFont typeface="Wingdings" charset="0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2416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 Standard SFC</a:t>
            </a:r>
            <a:endParaRPr lang="zh-CN" altLang="en-US" sz="1600" dirty="0" smtClean="0">
              <a:solidFill>
                <a:srgbClr val="000066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>
              <a:spcBef>
                <a:spcPts val="600"/>
              </a:spcBef>
              <a:buClr>
                <a:srgbClr val="99CC00"/>
              </a:buClr>
              <a:buSzPct val="75000"/>
              <a:buFont typeface="Wingdings" charset="0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  </a:t>
            </a:r>
            <a:r>
              <a:rPr lang="en-US" altLang="zh-CN" sz="1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723 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Agriculture</a:t>
            </a:r>
            <a:endParaRPr lang="zh-CN" altLang="en-US" sz="1600" dirty="0" smtClean="0">
              <a:solidFill>
                <a:srgbClr val="000066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>
              <a:spcBef>
                <a:spcPts val="600"/>
              </a:spcBef>
              <a:buClr>
                <a:srgbClr val="99CC00"/>
              </a:buClr>
              <a:buSzPct val="75000"/>
              <a:buFont typeface="Wingdings" charset="0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2075</a:t>
            </a:r>
            <a:r>
              <a:rPr lang="en-US" altLang="zh-CN" sz="1600" dirty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Soil stations</a:t>
            </a:r>
            <a:endParaRPr lang="zh-CN" altLang="en-US" sz="1600" dirty="0" smtClean="0">
              <a:solidFill>
                <a:srgbClr val="0000CC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>
              <a:spcBef>
                <a:spcPts val="600"/>
              </a:spcBef>
              <a:buClr>
                <a:srgbClr val="99CC00"/>
              </a:buClr>
              <a:buSzPct val="75000"/>
              <a:buFont typeface="Wingdings" charset="0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  </a:t>
            </a:r>
            <a:r>
              <a:rPr lang="en-US" altLang="zh-CN" sz="1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100</a:t>
            </a:r>
            <a:r>
              <a:rPr lang="en-US" altLang="zh-CN" sz="1600" dirty="0">
                <a:solidFill>
                  <a:srgbClr val="660033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600" dirty="0" smtClean="0">
                <a:solidFill>
                  <a:srgbClr val="660033"/>
                </a:solidFill>
                <a:latin typeface="宋体" charset="0"/>
                <a:ea typeface="宋体" charset="0"/>
                <a:cs typeface="宋体" charset="0"/>
              </a:rPr>
              <a:t>Solar radiation</a:t>
            </a:r>
            <a:endParaRPr lang="zh-CN" altLang="en-US" sz="1600" dirty="0" smtClean="0">
              <a:solidFill>
                <a:srgbClr val="660033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>
              <a:spcBef>
                <a:spcPts val="600"/>
              </a:spcBef>
              <a:buClr>
                <a:srgbClr val="99CC00"/>
              </a:buClr>
              <a:buSzPct val="75000"/>
              <a:buFont typeface="Wingdings" charset="0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  </a:t>
            </a:r>
            <a:r>
              <a:rPr lang="en-US" altLang="zh-CN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391</a:t>
            </a:r>
            <a:r>
              <a:rPr lang="en-US" altLang="zh-CN" sz="1600" dirty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Lightning</a:t>
            </a:r>
            <a:endParaRPr lang="zh-CN" altLang="en-US" sz="1600" dirty="0" smtClean="0">
              <a:solidFill>
                <a:srgbClr val="0000CC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>
              <a:spcBef>
                <a:spcPts val="600"/>
              </a:spcBef>
              <a:buClr>
                <a:srgbClr val="99CC00"/>
              </a:buClr>
              <a:buSzPct val="75000"/>
              <a:buFont typeface="Wingdings" charset="0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   </a:t>
            </a:r>
            <a:r>
              <a:rPr lang="en-US" altLang="zh-CN" sz="1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69</a:t>
            </a:r>
            <a:r>
              <a:rPr lang="en-US" altLang="zh-CN" sz="1600" dirty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Wind Profilers</a:t>
            </a:r>
            <a:endParaRPr lang="zh-CN" altLang="en-US" sz="1600" dirty="0" smtClean="0">
              <a:solidFill>
                <a:srgbClr val="0000CC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>
              <a:spcBef>
                <a:spcPts val="600"/>
              </a:spcBef>
              <a:buClr>
                <a:srgbClr val="000000"/>
              </a:buClr>
              <a:buFont typeface="Wingdings" charset="0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  </a:t>
            </a:r>
            <a:r>
              <a:rPr lang="en-US" altLang="zh-CN" sz="1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120 </a:t>
            </a:r>
            <a:r>
              <a:rPr lang="en-US" altLang="zh-CN" sz="1600" dirty="0" err="1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Radiosondes</a:t>
            </a:r>
            <a:endParaRPr lang="en-US" altLang="zh-CN" sz="1600" dirty="0" smtClean="0">
              <a:solidFill>
                <a:srgbClr val="0000CC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>
              <a:spcBef>
                <a:spcPts val="600"/>
              </a:spcBef>
              <a:buClr>
                <a:srgbClr val="000000"/>
              </a:buClr>
              <a:buFont typeface="Wingdings" charset="0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   </a:t>
            </a:r>
            <a:r>
              <a:rPr lang="en-US" altLang="zh-CN" sz="1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29</a:t>
            </a:r>
            <a:r>
              <a:rPr lang="en-US" altLang="zh-CN" sz="1600" dirty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Sand and dust</a:t>
            </a:r>
            <a:endParaRPr lang="zh-CN" altLang="en-US" sz="1600" dirty="0" smtClean="0">
              <a:solidFill>
                <a:srgbClr val="0000CC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>
              <a:spcBef>
                <a:spcPts val="600"/>
              </a:spcBef>
              <a:buClr>
                <a:srgbClr val="000000"/>
              </a:buClr>
              <a:buFont typeface="Wingdings" charset="0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  365</a:t>
            </a:r>
            <a:r>
              <a:rPr lang="en-US" altLang="zh-CN" sz="1600" dirty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Acid rain</a:t>
            </a:r>
            <a:endParaRPr lang="zh-CN" altLang="en-US" sz="1600" dirty="0" smtClean="0">
              <a:solidFill>
                <a:srgbClr val="660033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>
              <a:spcBef>
                <a:spcPts val="600"/>
              </a:spcBef>
              <a:buClr>
                <a:srgbClr val="000000"/>
              </a:buClr>
              <a:buFont typeface="Wingdings" charset="0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  290</a:t>
            </a:r>
            <a:r>
              <a:rPr lang="en-US" altLang="zh-CN" sz="1600" dirty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Coastal and island</a:t>
            </a:r>
            <a:endParaRPr lang="zh-CN" altLang="en-US" sz="1600" dirty="0" smtClean="0">
              <a:solidFill>
                <a:srgbClr val="0000CC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>
              <a:spcBef>
                <a:spcPts val="600"/>
              </a:spcBef>
              <a:buClr>
                <a:srgbClr val="000000"/>
              </a:buClr>
              <a:buFont typeface="Wingdings" charset="0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  200</a:t>
            </a:r>
            <a:r>
              <a:rPr lang="en-US" altLang="zh-CN" sz="1600" dirty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Severe wind stations</a:t>
            </a:r>
            <a:endParaRPr lang="zh-CN" altLang="en-US" sz="1600" dirty="0" smtClean="0">
              <a:solidFill>
                <a:srgbClr val="0000CC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>
              <a:spcBef>
                <a:spcPts val="600"/>
              </a:spcBef>
              <a:buClr>
                <a:srgbClr val="000000"/>
              </a:buClr>
              <a:buFont typeface="Wingdings" charset="0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   </a:t>
            </a:r>
            <a:r>
              <a:rPr lang="en-US" altLang="zh-CN" sz="1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39</a:t>
            </a:r>
            <a:r>
              <a:rPr lang="en-US" altLang="zh-CN" sz="1600" dirty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Ship</a:t>
            </a:r>
            <a:endParaRPr lang="zh-CN" altLang="en-US" sz="1600" dirty="0" smtClean="0">
              <a:solidFill>
                <a:srgbClr val="0000CC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>
              <a:spcBef>
                <a:spcPts val="600"/>
              </a:spcBef>
              <a:buClr>
                <a:srgbClr val="000000"/>
              </a:buClr>
              <a:buFont typeface="Wingdings" charset="0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   </a:t>
            </a:r>
            <a:r>
              <a:rPr lang="en-US" altLang="zh-CN" sz="1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28</a:t>
            </a:r>
            <a:r>
              <a:rPr lang="en-US" altLang="zh-CN" sz="1600" dirty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Buoys</a:t>
            </a:r>
            <a:endParaRPr lang="zh-CN" altLang="en-US" sz="1600" dirty="0" smtClean="0">
              <a:solidFill>
                <a:srgbClr val="0000CC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>
              <a:spcBef>
                <a:spcPts val="600"/>
              </a:spcBef>
              <a:buClr>
                <a:srgbClr val="000000"/>
              </a:buClr>
              <a:buFont typeface="Wingdings" charset="0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  </a:t>
            </a:r>
            <a:r>
              <a:rPr lang="en-US" altLang="zh-CN" sz="1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400</a:t>
            </a:r>
            <a:r>
              <a:rPr lang="en-US" altLang="zh-CN" sz="1600" dirty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600" dirty="0" smtClean="0">
                <a:solidFill>
                  <a:srgbClr val="660033"/>
                </a:solidFill>
                <a:latin typeface="宋体" charset="0"/>
                <a:ea typeface="宋体" charset="0"/>
                <a:cs typeface="宋体" charset="0"/>
              </a:rPr>
              <a:t>Wind Energy met towers</a:t>
            </a:r>
            <a:endParaRPr lang="zh-CN" altLang="en-US" sz="1600" dirty="0" smtClean="0">
              <a:solidFill>
                <a:srgbClr val="660033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>
              <a:spcBef>
                <a:spcPts val="600"/>
              </a:spcBef>
              <a:buClr>
                <a:srgbClr val="000000"/>
              </a:buClr>
              <a:buFont typeface="Wingdings" charset="0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  </a:t>
            </a:r>
            <a:r>
              <a:rPr lang="en-US" altLang="zh-CN" sz="1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485</a:t>
            </a:r>
            <a:r>
              <a:rPr lang="en-US" altLang="zh-CN" sz="1600" dirty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GPS water vapor</a:t>
            </a:r>
          </a:p>
          <a:p>
            <a:pPr marL="342900" indent="-342900">
              <a:spcBef>
                <a:spcPts val="600"/>
              </a:spcBef>
              <a:buClr>
                <a:srgbClr val="000000"/>
              </a:buClr>
              <a:buFont typeface="Wingdings" charset="0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  </a:t>
            </a:r>
            <a:r>
              <a:rPr lang="zh-CN" altLang="zh-CN" sz="1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1</a:t>
            </a:r>
            <a:r>
              <a:rPr lang="en-US" altLang="zh-CN" sz="1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81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 CNRAD Weather Radar</a:t>
            </a:r>
          </a:p>
          <a:p>
            <a:pPr marL="342900" indent="-342900">
              <a:spcBef>
                <a:spcPts val="600"/>
              </a:spcBef>
              <a:buClr>
                <a:srgbClr val="000000"/>
              </a:buClr>
            </a:pPr>
            <a:r>
              <a:rPr lang="zh-CN" altLang="en-US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（以上数据截止到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2015</a:t>
            </a:r>
            <a:r>
              <a:rPr lang="zh-CN" altLang="en-US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年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6</a:t>
            </a:r>
            <a:r>
              <a:rPr lang="zh-CN" altLang="en-US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月</a:t>
            </a:r>
            <a:r>
              <a:rPr lang="en-US" altLang="zh-CN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30</a:t>
            </a:r>
            <a:r>
              <a:rPr lang="zh-CN" altLang="en-US" sz="1600" dirty="0" smtClean="0">
                <a:solidFill>
                  <a:srgbClr val="0000CC"/>
                </a:solidFill>
                <a:latin typeface="宋体" charset="0"/>
                <a:ea typeface="宋体" charset="0"/>
                <a:cs typeface="宋体" charset="0"/>
              </a:rPr>
              <a:t>日）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71393" y="141099"/>
            <a:ext cx="2399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Dr. </a:t>
            </a:r>
            <a:r>
              <a:rPr lang="en-US" sz="1400" dirty="0" err="1" smtClean="0"/>
              <a:t>Xiaofeng</a:t>
            </a:r>
            <a:r>
              <a:rPr lang="en-US" sz="1400" dirty="0" smtClean="0"/>
              <a:t> </a:t>
            </a:r>
            <a:r>
              <a:rPr lang="en-US" sz="1400" dirty="0" err="1" smtClean="0"/>
              <a:t>Xu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620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0" descr="beijin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3338"/>
            <a:ext cx="9906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4CB_rgb"/>
          <p:cNvPicPr>
            <a:picLocks noChangeAspect="1" noChangeArrowheads="1"/>
          </p:cNvPicPr>
          <p:nvPr/>
        </p:nvPicPr>
        <p:blipFill rotWithShape="1">
          <a:blip r:embed="rId4"/>
          <a:srcRect l="14107" r="8730" b="11701"/>
          <a:stretch/>
        </p:blipFill>
        <p:spPr bwMode="auto">
          <a:xfrm>
            <a:off x="8419881" y="70548"/>
            <a:ext cx="1411153" cy="1211100"/>
          </a:xfrm>
          <a:prstGeom prst="rect">
            <a:avLst/>
          </a:prstGeom>
          <a:noFill/>
        </p:spPr>
      </p:pic>
      <p:pic>
        <p:nvPicPr>
          <p:cNvPr id="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35" y="2744561"/>
            <a:ext cx="4233863" cy="31877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85" y="2715986"/>
            <a:ext cx="421322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983023" y="5504362"/>
            <a:ext cx="1878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4:00 – 7:00 UTC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42810" y="5450387"/>
            <a:ext cx="1878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</a:rPr>
              <a:t>3:00 – 6:00 UTC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06661" y="2744561"/>
            <a:ext cx="3642949" cy="4397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0" hangingPunct="0"/>
            <a:r>
              <a:rPr lang="en-US" altLang="zh-CN" sz="2000" dirty="0" smtClean="0">
                <a:solidFill>
                  <a:srgbClr val="800000"/>
                </a:solidFill>
              </a:rPr>
              <a:t>27-30h </a:t>
            </a:r>
            <a:r>
              <a:rPr lang="en-US" altLang="zh-CN" sz="2000" dirty="0" err="1" smtClean="0">
                <a:solidFill>
                  <a:srgbClr val="800000"/>
                </a:solidFill>
              </a:rPr>
              <a:t>Fcst</a:t>
            </a:r>
            <a:endParaRPr lang="en-US" altLang="zh-CN" sz="2000" dirty="0">
              <a:solidFill>
                <a:srgbClr val="800000"/>
              </a:solidFill>
            </a:endParaRPr>
          </a:p>
        </p:txBody>
      </p:sp>
      <p:sp>
        <p:nvSpPr>
          <p:cNvPr id="10" name="矩形 2"/>
          <p:cNvSpPr/>
          <p:nvPr/>
        </p:nvSpPr>
        <p:spPr>
          <a:xfrm>
            <a:off x="592361" y="5863762"/>
            <a:ext cx="4572000" cy="4847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kern="0" dirty="0" smtClean="0"/>
              <a:t>Model initiation</a:t>
            </a:r>
            <a:r>
              <a:rPr lang="zh-CN" altLang="en-US" sz="1800" b="0" kern="0" dirty="0" smtClean="0"/>
              <a:t>：</a:t>
            </a:r>
            <a:r>
              <a:rPr lang="en-US" altLang="zh-CN" sz="1800" b="0" kern="0" dirty="0" smtClean="0"/>
              <a:t> 00UTC July 14, 2016</a:t>
            </a:r>
            <a:endParaRPr lang="en-US" altLang="zh-CN" sz="1800" b="0" kern="0" dirty="0"/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36492" y="2254596"/>
            <a:ext cx="5195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Lightning Potential Index </a:t>
            </a:r>
            <a:r>
              <a:rPr lang="en-US" sz="18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(J/kg</a:t>
            </a:r>
            <a:r>
              <a:rPr lang="en-US" sz="18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) 27</a:t>
            </a:r>
            <a:r>
              <a:rPr lang="en-US" altLang="zh-CN" sz="18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-30h FCSTs</a:t>
            </a:r>
            <a:endParaRPr lang="en-US" sz="18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5831111" y="2262344"/>
            <a:ext cx="2186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Observed Lightning </a:t>
            </a:r>
            <a:endParaRPr lang="en-US" sz="18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9386" y="1503524"/>
            <a:ext cx="438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lightning forecast example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521735" y="6352264"/>
            <a:ext cx="3192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Ref</a:t>
            </a:r>
            <a:r>
              <a:rPr lang="en-US" sz="1200" smtClean="0"/>
              <a:t>: Lighting DA</a:t>
            </a:r>
            <a:r>
              <a:rPr lang="en-US" sz="1200" dirty="0" smtClean="0"/>
              <a:t>: Wang et al. (Paper P14)</a:t>
            </a:r>
            <a:endParaRPr lang="en-US" sz="1200" dirty="0"/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1283160" y="10536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CEPRI </a:t>
            </a:r>
            <a:r>
              <a:rPr kumimoji="1" lang="en-US" altLang="zh-CN" sz="32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3-km Grid WRF-RTFDDA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(NF3KM) Lightning Forecasts</a:t>
            </a:r>
            <a:endParaRPr kumimoji="1" lang="zh-CN" altLang="en-US" sz="3200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957655" y="2772435"/>
            <a:ext cx="939006" cy="4397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0" hangingPunct="0"/>
            <a:r>
              <a:rPr lang="en-US" altLang="zh-CN" sz="2000" smtClean="0">
                <a:solidFill>
                  <a:srgbClr val="800000"/>
                </a:solidFill>
              </a:rPr>
              <a:t>OBS</a:t>
            </a:r>
            <a:endParaRPr lang="en-US" altLang="zh-CN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95904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0" descr="beijin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" y="-33338"/>
            <a:ext cx="9906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标题 1"/>
          <p:cNvSpPr txBox="1">
            <a:spLocks/>
          </p:cNvSpPr>
          <p:nvPr/>
        </p:nvSpPr>
        <p:spPr>
          <a:xfrm>
            <a:off x="1283160" y="10536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CEPRI </a:t>
            </a:r>
            <a:r>
              <a:rPr kumimoji="1" lang="en-US" altLang="zh-CN" sz="32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3-km Grid WRF-RTFDDA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(NF3KM) Lightning Forecasts</a:t>
            </a:r>
            <a:endParaRPr kumimoji="1" lang="zh-CN" altLang="en-US" sz="3200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11" name="Picture 9" descr="4CB_rgb"/>
          <p:cNvPicPr>
            <a:picLocks noChangeAspect="1" noChangeArrowheads="1"/>
          </p:cNvPicPr>
          <p:nvPr/>
        </p:nvPicPr>
        <p:blipFill rotWithShape="1">
          <a:blip r:embed="rId4"/>
          <a:srcRect l="14107" r="8730" b="11701"/>
          <a:stretch/>
        </p:blipFill>
        <p:spPr bwMode="auto">
          <a:xfrm>
            <a:off x="8412582" y="70548"/>
            <a:ext cx="1411153" cy="1211100"/>
          </a:xfrm>
          <a:prstGeom prst="rect">
            <a:avLst/>
          </a:prstGeom>
          <a:noFill/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98" y="2719161"/>
            <a:ext cx="421455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398" y="2744561"/>
            <a:ext cx="4233862" cy="3171825"/>
          </a:xfrm>
          <a:prstGeom prst="rect">
            <a:avLst/>
          </a:prstGeom>
          <a:noFill/>
          <a:ln w="9525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983023" y="5478236"/>
            <a:ext cx="2135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</a:rPr>
              <a:t>10:00 – 13:00 UTC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42810" y="5424261"/>
            <a:ext cx="200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9:00 – 12:00 UTC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06661" y="2744561"/>
            <a:ext cx="3642949" cy="4397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0" hangingPunct="0"/>
            <a:r>
              <a:rPr lang="en-US" altLang="zh-CN" sz="2000" dirty="0" smtClean="0">
                <a:solidFill>
                  <a:srgbClr val="800000"/>
                </a:solidFill>
              </a:rPr>
              <a:t>33-36h </a:t>
            </a:r>
            <a:r>
              <a:rPr lang="en-US" altLang="zh-CN" sz="2000" dirty="0" err="1" smtClean="0">
                <a:solidFill>
                  <a:srgbClr val="800000"/>
                </a:solidFill>
              </a:rPr>
              <a:t>Fcst</a:t>
            </a:r>
            <a:endParaRPr lang="en-US" altLang="zh-CN" sz="2000" dirty="0">
              <a:solidFill>
                <a:srgbClr val="800000"/>
              </a:solidFill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831111" y="2262344"/>
            <a:ext cx="2186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Observed Lightning </a:t>
            </a:r>
            <a:endParaRPr lang="en-US" sz="18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2"/>
          <p:cNvSpPr/>
          <p:nvPr/>
        </p:nvSpPr>
        <p:spPr>
          <a:xfrm>
            <a:off x="592361" y="5863762"/>
            <a:ext cx="4572000" cy="4847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kern="0" dirty="0" smtClean="0"/>
              <a:t>Model initiation</a:t>
            </a:r>
            <a:r>
              <a:rPr lang="zh-CN" altLang="en-US" sz="1800" b="0" kern="0" dirty="0" smtClean="0"/>
              <a:t>：</a:t>
            </a:r>
            <a:r>
              <a:rPr lang="en-US" altLang="zh-CN" sz="1800" b="0" kern="0" dirty="0" smtClean="0"/>
              <a:t> 00UTC July 14, 2016</a:t>
            </a:r>
            <a:endParaRPr lang="en-US" altLang="zh-CN" sz="1800" b="0" kern="0" dirty="0"/>
          </a:p>
        </p:txBody>
      </p:sp>
      <p:sp>
        <p:nvSpPr>
          <p:cNvPr id="14" name="TextBox 13"/>
          <p:cNvSpPr txBox="1"/>
          <p:nvPr/>
        </p:nvSpPr>
        <p:spPr>
          <a:xfrm>
            <a:off x="2649386" y="1503524"/>
            <a:ext cx="438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lightning forecast example</a:t>
            </a:r>
            <a:endParaRPr lang="en-US" sz="2400" dirty="0"/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436492" y="2254596"/>
            <a:ext cx="5195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Lightning Potential Index </a:t>
            </a:r>
            <a:r>
              <a:rPr lang="en-US" sz="18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(J/kg</a:t>
            </a:r>
            <a:r>
              <a:rPr lang="en-US" sz="18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) 33</a:t>
            </a:r>
            <a:r>
              <a:rPr lang="en-US" altLang="zh-CN" sz="18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-36h FCSTs</a:t>
            </a:r>
            <a:endParaRPr lang="en-US" sz="18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21735" y="6352264"/>
            <a:ext cx="3287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Ref: Lightning </a:t>
            </a:r>
            <a:r>
              <a:rPr lang="en-US" sz="1200" dirty="0" smtClean="0"/>
              <a:t>DA: Wang et al. (Paper P14)</a:t>
            </a:r>
            <a:endParaRPr lang="en-US" sz="1200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957655" y="2772435"/>
            <a:ext cx="939006" cy="4397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0" hangingPunct="0"/>
            <a:r>
              <a:rPr lang="en-US" altLang="zh-CN" sz="2000" smtClean="0">
                <a:solidFill>
                  <a:srgbClr val="800000"/>
                </a:solidFill>
              </a:rPr>
              <a:t>OBS</a:t>
            </a:r>
            <a:endParaRPr lang="en-US" altLang="zh-CN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95904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0" descr="beijin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3338"/>
            <a:ext cx="9906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4CB_rgb"/>
          <p:cNvPicPr>
            <a:picLocks noChangeAspect="1" noChangeArrowheads="1"/>
          </p:cNvPicPr>
          <p:nvPr/>
        </p:nvPicPr>
        <p:blipFill rotWithShape="1">
          <a:blip r:embed="rId4"/>
          <a:srcRect l="14107" r="8730" b="11701"/>
          <a:stretch/>
        </p:blipFill>
        <p:spPr bwMode="auto">
          <a:xfrm>
            <a:off x="8419881" y="70548"/>
            <a:ext cx="1411153" cy="12111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55" y="2373934"/>
            <a:ext cx="40132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17" y="2358059"/>
            <a:ext cx="4443413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577430" y="2426321"/>
            <a:ext cx="1739579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24-48h </a:t>
            </a:r>
            <a:r>
              <a:rPr lang="en-US" sz="2000" dirty="0">
                <a:solidFill>
                  <a:srgbClr val="000000"/>
                </a:solidFill>
              </a:rPr>
              <a:t>FCST</a:t>
            </a:r>
          </a:p>
        </p:txBody>
      </p: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3066505" y="3524871"/>
            <a:ext cx="5194300" cy="1171575"/>
            <a:chOff x="2643837" y="3495919"/>
            <a:chExt cx="5193783" cy="1171625"/>
          </a:xfrm>
        </p:grpSpPr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2643837" y="3604294"/>
              <a:ext cx="5193783" cy="1063250"/>
              <a:chOff x="2643837" y="3604294"/>
              <a:chExt cx="5193783" cy="1063250"/>
            </a:xfrm>
          </p:grpSpPr>
          <p:cxnSp>
            <p:nvCxnSpPr>
              <p:cNvPr id="12" name="Straight Arrow Connector 4"/>
              <p:cNvCxnSpPr>
                <a:cxnSpLocks noChangeShapeType="1"/>
              </p:cNvCxnSpPr>
              <p:nvPr/>
            </p:nvCxnSpPr>
            <p:spPr bwMode="auto">
              <a:xfrm>
                <a:off x="6819665" y="4497297"/>
                <a:ext cx="92518" cy="108553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3" name="Straight Arrow Connector 5"/>
              <p:cNvCxnSpPr>
                <a:cxnSpLocks noChangeShapeType="1"/>
              </p:cNvCxnSpPr>
              <p:nvPr/>
            </p:nvCxnSpPr>
            <p:spPr bwMode="auto">
              <a:xfrm>
                <a:off x="6910704" y="4336134"/>
                <a:ext cx="92518" cy="108553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4" name="Straight Arrow Connector 7"/>
              <p:cNvCxnSpPr>
                <a:cxnSpLocks noChangeShapeType="1"/>
              </p:cNvCxnSpPr>
              <p:nvPr/>
            </p:nvCxnSpPr>
            <p:spPr bwMode="auto">
              <a:xfrm>
                <a:off x="7427332" y="4021721"/>
                <a:ext cx="92518" cy="108553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5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7607837" y="3723445"/>
                <a:ext cx="92518" cy="108553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" name="Straight Arrow Connector 9"/>
              <p:cNvCxnSpPr>
                <a:cxnSpLocks noChangeShapeType="1"/>
              </p:cNvCxnSpPr>
              <p:nvPr/>
            </p:nvCxnSpPr>
            <p:spPr bwMode="auto">
              <a:xfrm>
                <a:off x="7745102" y="3667469"/>
                <a:ext cx="92518" cy="108553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7" name="Straight Arrow Connector 10"/>
              <p:cNvCxnSpPr>
                <a:cxnSpLocks noChangeShapeType="1"/>
              </p:cNvCxnSpPr>
              <p:nvPr/>
            </p:nvCxnSpPr>
            <p:spPr bwMode="auto">
              <a:xfrm>
                <a:off x="2643837" y="4558991"/>
                <a:ext cx="92518" cy="108553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8" name="Straight Arrow Connector 11"/>
              <p:cNvCxnSpPr>
                <a:cxnSpLocks noChangeShapeType="1"/>
              </p:cNvCxnSpPr>
              <p:nvPr/>
            </p:nvCxnSpPr>
            <p:spPr bwMode="auto">
              <a:xfrm>
                <a:off x="2734876" y="4397828"/>
                <a:ext cx="92518" cy="108553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9" name="Straight Arrow Connector 12"/>
              <p:cNvCxnSpPr>
                <a:cxnSpLocks noChangeShapeType="1"/>
              </p:cNvCxnSpPr>
              <p:nvPr/>
            </p:nvCxnSpPr>
            <p:spPr bwMode="auto">
              <a:xfrm>
                <a:off x="3664816" y="3604294"/>
                <a:ext cx="92518" cy="108553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0" name="Straight Arrow Connector 13"/>
              <p:cNvCxnSpPr>
                <a:cxnSpLocks noChangeShapeType="1"/>
              </p:cNvCxnSpPr>
              <p:nvPr/>
            </p:nvCxnSpPr>
            <p:spPr bwMode="auto">
              <a:xfrm>
                <a:off x="3506200" y="3653030"/>
                <a:ext cx="92518" cy="108553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</p:grpSp>
        <p:cxnSp>
          <p:nvCxnSpPr>
            <p:cNvPr id="10" name="Straight Arrow Connector 18"/>
            <p:cNvCxnSpPr>
              <a:cxnSpLocks noChangeShapeType="1"/>
            </p:cNvCxnSpPr>
            <p:nvPr/>
          </p:nvCxnSpPr>
          <p:spPr bwMode="auto">
            <a:xfrm>
              <a:off x="7534650" y="3495919"/>
              <a:ext cx="92518" cy="108553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21" name="标题 1"/>
          <p:cNvSpPr txBox="1">
            <a:spLocks/>
          </p:cNvSpPr>
          <p:nvPr/>
        </p:nvSpPr>
        <p:spPr bwMode="auto">
          <a:xfrm>
            <a:off x="251462" y="1567543"/>
            <a:ext cx="9382666" cy="52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8080"/>
                </a:solidFill>
                <a:latin typeface="黑体" pitchFamily="2" charset="-122"/>
                <a:ea typeface="黑体" pitchFamily="2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8080"/>
                </a:solidFill>
                <a:latin typeface="黑体" pitchFamily="2" charset="-122"/>
                <a:ea typeface="黑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8080"/>
                </a:solidFill>
                <a:latin typeface="黑体" pitchFamily="2" charset="-122"/>
                <a:ea typeface="黑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8080"/>
                </a:solidFill>
                <a:latin typeface="黑体" pitchFamily="2" charset="-122"/>
                <a:ea typeface="黑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8080"/>
                </a:solidFill>
                <a:latin typeface="黑体" pitchFamily="2" charset="-122"/>
                <a:ea typeface="黑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8080"/>
                </a:solidFill>
                <a:latin typeface="Times New Roman" pitchFamily="18" charset="0"/>
                <a:ea typeface="黑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8080"/>
                </a:solidFill>
                <a:latin typeface="Times New Roman" pitchFamily="18" charset="0"/>
                <a:ea typeface="黑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8080"/>
                </a:solidFill>
                <a:latin typeface="Times New Roman" pitchFamily="18" charset="0"/>
                <a:ea typeface="黑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8080"/>
                </a:solidFill>
                <a:latin typeface="Times New Roman" pitchFamily="18" charset="0"/>
                <a:ea typeface="黑体" pitchFamily="2" charset="-122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0" kern="0" dirty="0" smtClean="0">
                <a:solidFill>
                  <a:srgbClr val="FF0000"/>
                </a:solidFill>
                <a:latin typeface="+mj-lt"/>
              </a:rPr>
              <a:t>NF3KM</a:t>
            </a:r>
            <a:r>
              <a:rPr lang="en-US" altLang="zh-CN" sz="2400" b="0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2400" b="0" kern="0" dirty="0" smtClean="0">
                <a:solidFill>
                  <a:srgbClr val="FF0000"/>
                </a:solidFill>
                <a:latin typeface="+mj-lt"/>
              </a:rPr>
              <a:t>24h </a:t>
            </a:r>
            <a:r>
              <a:rPr lang="en-US" altLang="zh-CN" sz="2400" b="0" kern="0" dirty="0" smtClean="0">
                <a:solidFill>
                  <a:srgbClr val="FF0000"/>
                </a:solidFill>
                <a:latin typeface="+mj-lt"/>
              </a:rPr>
              <a:t>accumulated rain (24h-48h forecast, valid 00Z July 24 to 00Z July 25, 2016)</a:t>
            </a:r>
            <a:endParaRPr lang="en-US" altLang="zh-CN" sz="2400" b="0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2" name="标题 1"/>
          <p:cNvSpPr txBox="1">
            <a:spLocks/>
          </p:cNvSpPr>
          <p:nvPr/>
        </p:nvSpPr>
        <p:spPr>
          <a:xfrm>
            <a:off x="1283160" y="10536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Local Heavy Precipitation Prediction Example</a:t>
            </a:r>
            <a:endParaRPr kumimoji="1" lang="zh-CN" altLang="en-US" sz="3200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5599294" y="2448695"/>
            <a:ext cx="740908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OBS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95904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0" descr="beijin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3338"/>
            <a:ext cx="9906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5104958" y="2047164"/>
            <a:ext cx="4043862" cy="4119396"/>
          </a:xfrm>
          <a:prstGeom prst="rect">
            <a:avLst/>
          </a:prstGeom>
          <a:solidFill>
            <a:srgbClr val="FFFFFF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rgbClr val="008000">
                <a:gamma/>
                <a:shade val="60000"/>
                <a:invGamma/>
              </a:srgbClr>
            </a:prst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  <a:ea typeface="黑体" pitchFamily="2" charset="-122"/>
            </a:endParaRPr>
          </a:p>
        </p:txBody>
      </p:sp>
      <p:pic>
        <p:nvPicPr>
          <p:cNvPr id="11" name="Picture 9" descr="4CB_rgb"/>
          <p:cNvPicPr>
            <a:picLocks noChangeAspect="1" noChangeArrowheads="1"/>
          </p:cNvPicPr>
          <p:nvPr/>
        </p:nvPicPr>
        <p:blipFill rotWithShape="1">
          <a:blip r:embed="rId4"/>
          <a:srcRect l="14107" r="8730" b="11701"/>
          <a:stretch/>
        </p:blipFill>
        <p:spPr bwMode="auto">
          <a:xfrm>
            <a:off x="8419881" y="70548"/>
            <a:ext cx="1411153" cy="121110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50" y="2050923"/>
            <a:ext cx="4297798" cy="410921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标题 1"/>
          <p:cNvSpPr txBox="1">
            <a:spLocks/>
          </p:cNvSpPr>
          <p:nvPr/>
        </p:nvSpPr>
        <p:spPr>
          <a:xfrm>
            <a:off x="1182374" y="105368"/>
            <a:ext cx="770297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200KV+ Transmission Line Icing Forecasts with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NF3KM</a:t>
            </a:r>
            <a:endParaRPr kumimoji="1" lang="zh-CN" altLang="en-US" sz="3200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913" y="2283221"/>
            <a:ext cx="3705978" cy="37006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5571" y="6274475"/>
            <a:ext cx="9063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Source: CEPRI for Jan 2017</a:t>
            </a:r>
            <a:r>
              <a:rPr lang="en-US" sz="2000" b="0" smtClean="0"/>
              <a:t>, stats on transmission towers : </a:t>
            </a:r>
            <a:r>
              <a:rPr lang="en-US" sz="2000" b="0" dirty="0" smtClean="0"/>
              <a:t>hit = 74, CSI = 0.6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366095904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0" descr="beijin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3338"/>
            <a:ext cx="9906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 bwMode="auto">
          <a:xfrm>
            <a:off x="5255350" y="1604307"/>
            <a:ext cx="3968666" cy="5172223"/>
          </a:xfrm>
          <a:prstGeom prst="rect">
            <a:avLst/>
          </a:prstGeom>
          <a:solidFill>
            <a:srgbClr val="FFFFFF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  <a:ea typeface="黑体" pitchFamily="2" charset="-122"/>
            </a:endParaRPr>
          </a:p>
        </p:txBody>
      </p:sp>
      <p:pic>
        <p:nvPicPr>
          <p:cNvPr id="11" name="Picture 9" descr="4CB_rgb"/>
          <p:cNvPicPr>
            <a:picLocks noChangeAspect="1" noChangeArrowheads="1"/>
          </p:cNvPicPr>
          <p:nvPr/>
        </p:nvPicPr>
        <p:blipFill rotWithShape="1">
          <a:blip r:embed="rId4"/>
          <a:srcRect l="14107" r="8730" b="11701"/>
          <a:stretch/>
        </p:blipFill>
        <p:spPr bwMode="auto">
          <a:xfrm>
            <a:off x="8419881" y="70548"/>
            <a:ext cx="1411153" cy="12111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690076" y="1846043"/>
            <a:ext cx="223691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Animation:</a:t>
            </a:r>
          </a:p>
          <a:p>
            <a:r>
              <a:rPr lang="en-US" sz="2000" b="0" dirty="0" smtClean="0">
                <a:solidFill>
                  <a:schemeClr val="tx1"/>
                </a:solidFill>
              </a:rPr>
              <a:t>(24 – 36h </a:t>
            </a:r>
            <a:r>
              <a:rPr lang="en-US" sz="2000" b="0" dirty="0" err="1" smtClean="0">
                <a:solidFill>
                  <a:schemeClr val="tx1"/>
                </a:solidFill>
              </a:rPr>
              <a:t>Fcsts</a:t>
            </a:r>
            <a:r>
              <a:rPr lang="en-US" sz="2000" b="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2000" b="0" dirty="0" smtClean="0">
                <a:solidFill>
                  <a:schemeClr val="tx1"/>
                </a:solidFill>
              </a:rPr>
              <a:t>00:00–14:00UTC</a:t>
            </a:r>
          </a:p>
          <a:p>
            <a:r>
              <a:rPr lang="en-US" sz="2000" b="0" dirty="0" smtClean="0">
                <a:solidFill>
                  <a:schemeClr val="tx1"/>
                </a:solidFill>
              </a:rPr>
              <a:t>May 1, 2017</a:t>
            </a:r>
          </a:p>
          <a:p>
            <a:r>
              <a:rPr lang="en-US" sz="2000" b="0" dirty="0" smtClean="0">
                <a:solidFill>
                  <a:schemeClr val="tx1"/>
                </a:solidFill>
              </a:rPr>
              <a:t>Hourly intervals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Color shades:</a:t>
            </a:r>
          </a:p>
          <a:p>
            <a:r>
              <a:rPr lang="en-US" sz="2000" b="0" dirty="0" smtClean="0">
                <a:solidFill>
                  <a:schemeClr val="tx1"/>
                </a:solidFill>
              </a:rPr>
              <a:t>Model forecasts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Dots: </a:t>
            </a:r>
          </a:p>
          <a:p>
            <a:r>
              <a:rPr lang="en-US" sz="2000" b="0" dirty="0" smtClean="0">
                <a:solidFill>
                  <a:schemeClr val="tx1"/>
                </a:solidFill>
              </a:rPr>
              <a:t>Observations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7027" y="-693737"/>
            <a:ext cx="184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88080" y="552638"/>
            <a:ext cx="6026656" cy="6223054"/>
            <a:chOff x="688080" y="552638"/>
            <a:chExt cx="6026656" cy="6223054"/>
          </a:xfrm>
        </p:grpSpPr>
        <p:pic>
          <p:nvPicPr>
            <p:cNvPr id="6" name="Picture 5" descr="anim2.solar.veri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27" y="552638"/>
              <a:ext cx="5740934" cy="622305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080" y="1293407"/>
              <a:ext cx="6026656" cy="30571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1516990" y="564396"/>
              <a:ext cx="4586248" cy="552638"/>
            </a:xfrm>
            <a:prstGeom prst="rect">
              <a:avLst/>
            </a:prstGeom>
            <a:solidFill>
              <a:srgbClr val="FFFFFF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ea typeface="黑体" pitchFamily="2" charset="-122"/>
              </a:endParaRPr>
            </a:p>
          </p:txBody>
        </p:sp>
      </p:grpSp>
      <p:sp>
        <p:nvSpPr>
          <p:cNvPr id="82" name="标题 1"/>
          <p:cNvSpPr txBox="1">
            <a:spLocks/>
          </p:cNvSpPr>
          <p:nvPr/>
        </p:nvSpPr>
        <p:spPr>
          <a:xfrm>
            <a:off x="1182374" y="105368"/>
            <a:ext cx="770297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Sample Verification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of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NF3KM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Ground Solar Radiation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Forecasts</a:t>
            </a:r>
            <a:endParaRPr kumimoji="1" lang="zh-CN" altLang="en-US" sz="3200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952" y="152856"/>
            <a:ext cx="885845" cy="113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02635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0" descr="beijin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3338"/>
            <a:ext cx="9906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4CB_rgb"/>
          <p:cNvPicPr>
            <a:picLocks noChangeAspect="1" noChangeArrowheads="1"/>
          </p:cNvPicPr>
          <p:nvPr/>
        </p:nvPicPr>
        <p:blipFill rotWithShape="1">
          <a:blip r:embed="rId4"/>
          <a:srcRect l="14107" r="8730" b="11701"/>
          <a:stretch/>
        </p:blipFill>
        <p:spPr bwMode="auto">
          <a:xfrm>
            <a:off x="8419881" y="70548"/>
            <a:ext cx="1411153" cy="12111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87027" y="-693737"/>
            <a:ext cx="184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2" name="标题 1"/>
          <p:cNvSpPr txBox="1">
            <a:spLocks/>
          </p:cNvSpPr>
          <p:nvPr/>
        </p:nvSpPr>
        <p:spPr>
          <a:xfrm>
            <a:off x="1182374" y="105368"/>
            <a:ext cx="770297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Verification of Forecasts of Strong </a:t>
            </a:r>
            <a:r>
              <a:rPr kumimoji="1" lang="en-US" altLang="zh-CN" sz="32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S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urface </a:t>
            </a:r>
            <a:r>
              <a:rPr kumimoji="1" lang="en-US" altLang="zh-CN" sz="32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W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ind with NF3KM</a:t>
            </a:r>
            <a:endParaRPr kumimoji="1" lang="zh-CN" altLang="en-US" sz="3200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2" name="Picture 1" descr="d2_upper_air_SPD_10mAGL_vect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7"/>
          <a:stretch/>
        </p:blipFill>
        <p:spPr>
          <a:xfrm>
            <a:off x="115337" y="1362288"/>
            <a:ext cx="4790833" cy="4620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337" y="1637733"/>
            <a:ext cx="3135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72h </a:t>
            </a:r>
            <a:r>
              <a:rPr lang="en-US" sz="2000" dirty="0" err="1" smtClean="0"/>
              <a:t>sfc</a:t>
            </a:r>
            <a:r>
              <a:rPr lang="en-US" sz="2000" dirty="0" smtClean="0"/>
              <a:t> wind </a:t>
            </a:r>
            <a:r>
              <a:rPr lang="en-US" sz="2000" dirty="0" err="1" smtClean="0"/>
              <a:t>fcst</a:t>
            </a:r>
            <a:r>
              <a:rPr lang="en-US" sz="2000" dirty="0" smtClean="0"/>
              <a:t> </a:t>
            </a:r>
            <a:r>
              <a:rPr lang="en-US" sz="2000" dirty="0" err="1" smtClean="0"/>
              <a:t>vs</a:t>
            </a:r>
            <a:r>
              <a:rPr lang="en-US" sz="2000" dirty="0" smtClean="0"/>
              <a:t> </a:t>
            </a:r>
            <a:r>
              <a:rPr lang="en-US" sz="2000" dirty="0" err="1" smtClean="0"/>
              <a:t>obs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92167" y="1361990"/>
            <a:ext cx="9652551" cy="5470942"/>
            <a:chOff x="192167" y="1361990"/>
            <a:chExt cx="9652551" cy="5470942"/>
          </a:xfrm>
        </p:grpSpPr>
        <p:grpSp>
          <p:nvGrpSpPr>
            <p:cNvPr id="31" name="Group 30"/>
            <p:cNvGrpSpPr/>
            <p:nvPr/>
          </p:nvGrpSpPr>
          <p:grpSpPr>
            <a:xfrm>
              <a:off x="802088" y="1361990"/>
              <a:ext cx="9042630" cy="5353959"/>
              <a:chOff x="802088" y="1361990"/>
              <a:chExt cx="9042630" cy="5353959"/>
            </a:xfrm>
          </p:grpSpPr>
          <p:pic>
            <p:nvPicPr>
              <p:cNvPr id="4" name="Picture 3" descr="anim.xj.winds.gi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8793" y="1361990"/>
                <a:ext cx="6125925" cy="5353959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 bwMode="auto">
              <a:xfrm>
                <a:off x="802088" y="2799184"/>
                <a:ext cx="1963446" cy="1161452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rgbClr val="008000">
                    <a:gamma/>
                    <a:shade val="60000"/>
                    <a:invGamma/>
                  </a:srgbClr>
                </a:prstShdw>
              </a:effec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charset="0"/>
                  <a:ea typeface="黑体" pitchFamily="2" charset="-122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26368" y="2694377"/>
                <a:ext cx="401045" cy="2778654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4814542" y="1681509"/>
                <a:ext cx="45833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800000"/>
                    </a:solidFill>
                  </a:rPr>
                  <a:t>60-72h </a:t>
                </a:r>
                <a:r>
                  <a:rPr lang="en-US" sz="2000" dirty="0" err="1" smtClean="0">
                    <a:solidFill>
                      <a:srgbClr val="800000"/>
                    </a:solidFill>
                  </a:rPr>
                  <a:t>sfc</a:t>
                </a:r>
                <a:r>
                  <a:rPr lang="en-US" sz="2000" dirty="0" smtClean="0">
                    <a:solidFill>
                      <a:srgbClr val="800000"/>
                    </a:solidFill>
                  </a:rPr>
                  <a:t> wind </a:t>
                </a:r>
                <a:r>
                  <a:rPr lang="en-US" sz="2000" dirty="0" err="1" smtClean="0">
                    <a:solidFill>
                      <a:srgbClr val="800000"/>
                    </a:solidFill>
                  </a:rPr>
                  <a:t>fcsts</a:t>
                </a:r>
                <a:r>
                  <a:rPr lang="en-US" sz="2000" dirty="0" smtClean="0">
                    <a:solidFill>
                      <a:srgbClr val="800000"/>
                    </a:solidFill>
                  </a:rPr>
                  <a:t> </a:t>
                </a:r>
                <a:r>
                  <a:rPr lang="en-US" sz="2000" dirty="0" err="1" smtClean="0">
                    <a:solidFill>
                      <a:srgbClr val="800000"/>
                    </a:solidFill>
                  </a:rPr>
                  <a:t>vs</a:t>
                </a:r>
                <a:r>
                  <a:rPr lang="en-US" sz="2000" dirty="0" smtClean="0">
                    <a:solidFill>
                      <a:srgbClr val="800000"/>
                    </a:solidFill>
                  </a:rPr>
                  <a:t> </a:t>
                </a:r>
                <a:r>
                  <a:rPr lang="en-US" sz="2000" dirty="0" err="1" smtClean="0">
                    <a:solidFill>
                      <a:srgbClr val="800000"/>
                    </a:solidFill>
                  </a:rPr>
                  <a:t>obs</a:t>
                </a:r>
                <a:r>
                  <a:rPr lang="en-US" sz="2000" dirty="0" smtClean="0">
                    <a:solidFill>
                      <a:srgbClr val="800000"/>
                    </a:solidFill>
                  </a:rPr>
                  <a:t>, hourly</a:t>
                </a:r>
                <a:endParaRPr lang="en-US" sz="2000" dirty="0">
                  <a:solidFill>
                    <a:srgbClr val="800000"/>
                  </a:solidFill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820807" y="3970990"/>
                <a:ext cx="3373447" cy="167751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 flipV="1">
                <a:off x="827154" y="2297837"/>
                <a:ext cx="3400520" cy="50134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l="14271" t="25996" r="13979" b="13514"/>
            <a:stretch/>
          </p:blipFill>
          <p:spPr>
            <a:xfrm>
              <a:off x="192167" y="5685022"/>
              <a:ext cx="1938380" cy="1147910"/>
            </a:xfrm>
            <a:prstGeom prst="rect">
              <a:avLst/>
            </a:prstGeom>
          </p:spPr>
        </p:pic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7255" y="5772126"/>
            <a:ext cx="7293991" cy="968890"/>
          </a:xfrm>
          <a:prstGeom prst="rect">
            <a:avLst/>
          </a:prstGeom>
        </p:spPr>
      </p:pic>
      <p:pic>
        <p:nvPicPr>
          <p:cNvPr id="5" name="Picture 4" descr="2017061112.d3_upper_air_SPD_10mAGL_vect.gi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t="16560" r="1833" b="18908"/>
          <a:stretch/>
        </p:blipFill>
        <p:spPr>
          <a:xfrm>
            <a:off x="4135769" y="2256058"/>
            <a:ext cx="5572842" cy="34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64926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0" descr="beijin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3338"/>
            <a:ext cx="9906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4CB_rgb"/>
          <p:cNvPicPr>
            <a:picLocks noChangeAspect="1" noChangeArrowheads="1"/>
          </p:cNvPicPr>
          <p:nvPr/>
        </p:nvPicPr>
        <p:blipFill rotWithShape="1">
          <a:blip r:embed="rId4"/>
          <a:srcRect l="14107" r="8730" b="11701"/>
          <a:stretch/>
        </p:blipFill>
        <p:spPr bwMode="auto">
          <a:xfrm>
            <a:off x="8419881" y="70548"/>
            <a:ext cx="1411153" cy="12111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87027" y="-693737"/>
            <a:ext cx="184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2" name="标题 1"/>
          <p:cNvSpPr txBox="1">
            <a:spLocks/>
          </p:cNvSpPr>
          <p:nvPr/>
        </p:nvSpPr>
        <p:spPr>
          <a:xfrm>
            <a:off x="1182374" y="105368"/>
            <a:ext cx="770297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Impact of Sub-grid Terrain Friction (</a:t>
            </a:r>
            <a:r>
              <a:rPr kumimoji="1" lang="en-US" altLang="zh-CN" sz="3200" dirty="0" err="1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topo_wind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=1) on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 Surface Winds</a:t>
            </a:r>
            <a:endParaRPr kumimoji="1" lang="zh-CN" altLang="en-US" sz="3200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61242" y="1385534"/>
            <a:ext cx="7983515" cy="5314049"/>
            <a:chOff x="961242" y="1385534"/>
            <a:chExt cx="7983515" cy="53140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97"/>
            <a:stretch/>
          </p:blipFill>
          <p:spPr>
            <a:xfrm>
              <a:off x="961242" y="1385534"/>
              <a:ext cx="7983515" cy="531404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994711" y="1646575"/>
              <a:ext cx="2303516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Topo_wind</a:t>
              </a:r>
              <a:r>
                <a:rPr lang="en-US" sz="2400" dirty="0" smtClean="0"/>
                <a:t> = 0</a:t>
              </a:r>
              <a:endParaRPr lang="en-US" sz="2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8980" y="1384729"/>
            <a:ext cx="7983515" cy="5314049"/>
            <a:chOff x="3067790" y="1910688"/>
            <a:chExt cx="7983515" cy="531404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97"/>
            <a:stretch/>
          </p:blipFill>
          <p:spPr>
            <a:xfrm>
              <a:off x="3067790" y="1910688"/>
              <a:ext cx="7983515" cy="531404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700303" y="2175828"/>
              <a:ext cx="2790829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Topo_wind</a:t>
              </a:r>
              <a:r>
                <a:rPr lang="en-US" sz="2400" dirty="0" smtClean="0"/>
                <a:t> = “1+”</a:t>
              </a:r>
              <a:endParaRPr lang="en-US" sz="24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341914" y="5854533"/>
            <a:ext cx="7436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C-FDDA (9km), </a:t>
            </a:r>
            <a:r>
              <a:rPr lang="en-US" sz="2000" dirty="0" err="1" smtClean="0">
                <a:solidFill>
                  <a:schemeClr val="tx1"/>
                </a:solidFill>
              </a:rPr>
              <a:t>Sfc</a:t>
            </a:r>
            <a:r>
              <a:rPr lang="en-US" sz="2000" dirty="0" smtClean="0">
                <a:solidFill>
                  <a:schemeClr val="tx1"/>
                </a:solidFill>
              </a:rPr>
              <a:t> Speed Errors (m/s).  At 2am May 1, 2005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51531" y="6362488"/>
            <a:ext cx="2005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Ref: Pan et al. (Paper P8)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5659176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0" descr="beijin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3338"/>
            <a:ext cx="9906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标题 1"/>
          <p:cNvSpPr txBox="1">
            <a:spLocks/>
          </p:cNvSpPr>
          <p:nvPr/>
        </p:nvSpPr>
        <p:spPr>
          <a:xfrm>
            <a:off x="1271400" y="128884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Summary</a:t>
            </a:r>
            <a:endParaRPr kumimoji="1" lang="en-US" altLang="zh-CN" sz="3200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174" name="Picture 9" descr="4CB_rgb"/>
          <p:cNvPicPr>
            <a:picLocks noChangeAspect="1" noChangeArrowheads="1"/>
          </p:cNvPicPr>
          <p:nvPr/>
        </p:nvPicPr>
        <p:blipFill rotWithShape="1">
          <a:blip r:embed="rId4"/>
          <a:srcRect l="14107" r="8730" b="11701"/>
          <a:stretch/>
        </p:blipFill>
        <p:spPr bwMode="auto">
          <a:xfrm>
            <a:off x="8419881" y="70548"/>
            <a:ext cx="1411153" cy="1211100"/>
          </a:xfrm>
          <a:prstGeom prst="rect">
            <a:avLst/>
          </a:prstGeom>
          <a:noFill/>
        </p:spPr>
      </p:pic>
      <p:sp>
        <p:nvSpPr>
          <p:cNvPr id="47" name="Rectangle 3"/>
          <p:cNvSpPr txBox="1">
            <a:spLocks noChangeArrowheads="1"/>
          </p:cNvSpPr>
          <p:nvPr/>
        </p:nvSpPr>
        <p:spPr>
          <a:xfrm>
            <a:off x="258712" y="1399193"/>
            <a:ext cx="9431204" cy="5268085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ts val="1200"/>
              </a:spcBef>
              <a:buFont typeface="Wingdings" charset="2"/>
              <a:buChar char="§"/>
              <a:defRPr/>
            </a:pPr>
            <a:r>
              <a:rPr lang="en-US" altLang="zh-CN" sz="2200" i="1" kern="0" dirty="0" smtClean="0">
                <a:solidFill>
                  <a:srgbClr val="000000"/>
                </a:solidFill>
                <a:latin typeface="+mj-lt"/>
                <a:ea typeface="微软雅黑" pitchFamily="34" charset="-122"/>
              </a:rPr>
              <a:t>Electric power industries demand its discipline meteorological technologies and services. Public weather services unmeet their needs. </a:t>
            </a:r>
          </a:p>
          <a:p>
            <a:pPr marL="342900" lvl="0" indent="-342900">
              <a:spcBef>
                <a:spcPts val="1200"/>
              </a:spcBef>
              <a:buFont typeface="Wingdings" charset="2"/>
              <a:buChar char="§"/>
              <a:defRPr/>
            </a:pPr>
            <a:r>
              <a:rPr lang="en-US" altLang="zh-CN" sz="2200" i="1" kern="0" dirty="0" smtClean="0">
                <a:solidFill>
                  <a:srgbClr val="000000"/>
                </a:solidFill>
                <a:latin typeface="+mj-lt"/>
                <a:ea typeface="微软雅黑" pitchFamily="34" charset="-122"/>
              </a:rPr>
              <a:t>NCAR and CEPRI are jointly developing WRF-FDDA based, power-grid-oriented NWP systems, for high-resolution deterministic forecast, ensemble prediction, climate-reanalysis and LES modeling, serving power grid design and operations of State Grid Corp. of China.</a:t>
            </a:r>
          </a:p>
          <a:p>
            <a:pPr marL="342900" lvl="0" indent="-342900">
              <a:spcBef>
                <a:spcPts val="1200"/>
              </a:spcBef>
              <a:buFont typeface="Wingdings" charset="2"/>
              <a:buChar char="§"/>
              <a:defRPr/>
            </a:pPr>
            <a:r>
              <a:rPr lang="en-US" altLang="zh-CN" sz="2200" i="1" kern="0" dirty="0" smtClean="0">
                <a:solidFill>
                  <a:srgbClr val="000000"/>
                </a:solidFill>
                <a:latin typeface="+mj-lt"/>
                <a:ea typeface="微软雅黑" pitchFamily="34" charset="-122"/>
              </a:rPr>
              <a:t>Challenges: </a:t>
            </a:r>
            <a:r>
              <a:rPr lang="en-US" altLang="zh-CN" sz="2200" b="0" i="1" kern="0" dirty="0" smtClean="0">
                <a:solidFill>
                  <a:srgbClr val="000000"/>
                </a:solidFill>
                <a:latin typeface="+mj-lt"/>
                <a:ea typeface="微软雅黑" pitchFamily="34" charset="-122"/>
              </a:rPr>
              <a:t>Large-scale with focused points and </a:t>
            </a:r>
            <a:r>
              <a:rPr lang="en-US" altLang="zh-CN" sz="2200" b="0" i="1" kern="0" dirty="0" smtClean="0">
                <a:solidFill>
                  <a:srgbClr val="000000"/>
                </a:solidFill>
                <a:latin typeface="+mj-lt"/>
                <a:ea typeface="微软雅黑" pitchFamily="34" charset="-122"/>
              </a:rPr>
              <a:t>lines (i.e. </a:t>
            </a:r>
            <a:r>
              <a:rPr lang="en-US" altLang="zh-CN" sz="2200" b="0" i="1" kern="0" dirty="0">
                <a:solidFill>
                  <a:srgbClr val="000000"/>
                </a:solidFill>
                <a:ea typeface="微软雅黑" pitchFamily="34" charset="-122"/>
              </a:rPr>
              <a:t>p</a:t>
            </a:r>
            <a:r>
              <a:rPr lang="en-US" altLang="zh-CN" sz="2200" b="0" i="1" kern="0" dirty="0" smtClean="0">
                <a:solidFill>
                  <a:srgbClr val="000000"/>
                </a:solidFill>
                <a:ea typeface="微软雅黑" pitchFamily="34" charset="-122"/>
              </a:rPr>
              <a:t>oint/segment </a:t>
            </a:r>
            <a:r>
              <a:rPr lang="en-US" altLang="zh-CN" sz="2200" b="0" i="1" kern="0" dirty="0">
                <a:solidFill>
                  <a:srgbClr val="000000"/>
                </a:solidFill>
                <a:ea typeface="微软雅黑" pitchFamily="34" charset="-122"/>
              </a:rPr>
              <a:t>issues can </a:t>
            </a:r>
            <a:r>
              <a:rPr lang="en-US" altLang="zh-CN" sz="2200" b="0" i="1" kern="0" dirty="0" smtClean="0">
                <a:solidFill>
                  <a:srgbClr val="000000"/>
                </a:solidFill>
                <a:ea typeface="微软雅黑" pitchFamily="34" charset="-122"/>
              </a:rPr>
              <a:t>result in </a:t>
            </a:r>
            <a:r>
              <a:rPr lang="en-US" altLang="zh-CN" sz="2200" b="0" i="1" kern="0" dirty="0">
                <a:solidFill>
                  <a:srgbClr val="000000"/>
                </a:solidFill>
                <a:ea typeface="微软雅黑" pitchFamily="34" charset="-122"/>
              </a:rPr>
              <a:t>huge upscale </a:t>
            </a:r>
            <a:r>
              <a:rPr lang="en-US" altLang="zh-CN" sz="2200" b="0" i="1" kern="0" dirty="0" smtClean="0">
                <a:solidFill>
                  <a:srgbClr val="000000"/>
                </a:solidFill>
                <a:ea typeface="微软雅黑" pitchFamily="34" charset="-122"/>
              </a:rPr>
              <a:t>damage</a:t>
            </a:r>
            <a:r>
              <a:rPr lang="en-US" altLang="zh-CN" sz="2200" b="0" i="1" kern="0" dirty="0">
                <a:solidFill>
                  <a:srgbClr val="000000"/>
                </a:solidFill>
                <a:ea typeface="微软雅黑" pitchFamily="34" charset="-122"/>
              </a:rPr>
              <a:t>)</a:t>
            </a:r>
            <a:r>
              <a:rPr lang="en-US" altLang="zh-CN" sz="2200" b="0" i="1" kern="0" dirty="0" smtClean="0">
                <a:solidFill>
                  <a:srgbClr val="000000"/>
                </a:solidFill>
                <a:latin typeface="+mj-lt"/>
                <a:ea typeface="微软雅黑" pitchFamily="34" charset="-122"/>
              </a:rPr>
              <a:t>; </a:t>
            </a:r>
            <a:r>
              <a:rPr lang="en-US" altLang="zh-CN" sz="2200" b="0" i="1" kern="0" dirty="0" smtClean="0">
                <a:solidFill>
                  <a:srgbClr val="000000"/>
                </a:solidFill>
                <a:latin typeface="+mj-lt"/>
                <a:ea typeface="微软雅黑" pitchFamily="34" charset="-122"/>
              </a:rPr>
              <a:t>Weather interests are special; Accuracy demand is higher than traditional weather forecasts; </a:t>
            </a:r>
            <a:r>
              <a:rPr lang="en-US" altLang="zh-CN" sz="2200" b="0" i="1" kern="0" dirty="0" smtClean="0">
                <a:solidFill>
                  <a:srgbClr val="000000"/>
                </a:solidFill>
                <a:latin typeface="+mj-lt"/>
                <a:ea typeface="微软雅黑" pitchFamily="34" charset="-122"/>
              </a:rPr>
              <a:t>Incorporate </a:t>
            </a:r>
            <a:r>
              <a:rPr lang="en-US" altLang="zh-CN" sz="2200" b="0" i="1" kern="0" dirty="0" smtClean="0">
                <a:solidFill>
                  <a:srgbClr val="000000"/>
                </a:solidFill>
                <a:latin typeface="+mj-lt"/>
                <a:ea typeface="微软雅黑" pitchFamily="34" charset="-122"/>
              </a:rPr>
              <a:t>power-grid data are critical.</a:t>
            </a:r>
          </a:p>
          <a:p>
            <a:pPr marL="342900" lvl="0" indent="-342900">
              <a:spcBef>
                <a:spcPts val="1200"/>
              </a:spcBef>
              <a:buFont typeface="Wingdings" charset="2"/>
              <a:buChar char="§"/>
              <a:defRPr/>
            </a:pPr>
            <a:r>
              <a:rPr lang="en-US" altLang="zh-CN" sz="2200" i="1" kern="0" dirty="0" smtClean="0">
                <a:solidFill>
                  <a:srgbClr val="000000"/>
                </a:solidFill>
                <a:latin typeface="+mj-lt"/>
                <a:ea typeface="微软雅黑" pitchFamily="34" charset="-122"/>
              </a:rPr>
              <a:t>Work is on going </a:t>
            </a:r>
            <a:r>
              <a:rPr lang="en-US" altLang="zh-CN" sz="2200" i="1" kern="0" dirty="0">
                <a:solidFill>
                  <a:srgbClr val="000000"/>
                </a:solidFill>
                <a:ea typeface="微软雅黑" pitchFamily="34" charset="-122"/>
              </a:rPr>
              <a:t>… </a:t>
            </a:r>
            <a:r>
              <a:rPr lang="en-US" altLang="zh-CN" sz="2200" b="0" i="1" kern="0" dirty="0" smtClean="0">
                <a:solidFill>
                  <a:srgbClr val="000000"/>
                </a:solidFill>
                <a:ea typeface="微软雅黑" pitchFamily="34" charset="-122"/>
              </a:rPr>
              <a:t>Verification </a:t>
            </a:r>
            <a:r>
              <a:rPr lang="en-US" altLang="zh-CN" sz="2200" b="0" i="1" kern="0" dirty="0">
                <a:solidFill>
                  <a:srgbClr val="000000"/>
                </a:solidFill>
                <a:ea typeface="微软雅黑" pitchFamily="34" charset="-122"/>
              </a:rPr>
              <a:t>and </a:t>
            </a:r>
            <a:r>
              <a:rPr lang="en-US" altLang="zh-CN" sz="2200" b="0" i="1" kern="0" dirty="0" smtClean="0">
                <a:solidFill>
                  <a:srgbClr val="000000"/>
                </a:solidFill>
                <a:ea typeface="微软雅黑" pitchFamily="34" charset="-122"/>
              </a:rPr>
              <a:t>Improvements</a:t>
            </a:r>
            <a:r>
              <a:rPr lang="en-US" altLang="zh-CN" sz="2200" b="0" i="1" kern="0" dirty="0" smtClean="0">
                <a:solidFill>
                  <a:srgbClr val="000000"/>
                </a:solidFill>
                <a:latin typeface="+mj-lt"/>
                <a:ea typeface="微软雅黑" pitchFamily="34" charset="-122"/>
              </a:rPr>
              <a:t>, and</a:t>
            </a:r>
            <a:r>
              <a:rPr lang="en-US" altLang="zh-CN" sz="2200" b="0" i="1" kern="0" dirty="0" smtClean="0">
                <a:solidFill>
                  <a:srgbClr val="000000"/>
                </a:solidFill>
                <a:ea typeface="微软雅黑" pitchFamily="34" charset="-122"/>
              </a:rPr>
              <a:t> </a:t>
            </a:r>
            <a:r>
              <a:rPr lang="en-US" altLang="zh-CN" sz="2200" b="0" i="1" kern="0" dirty="0">
                <a:solidFill>
                  <a:srgbClr val="000000"/>
                </a:solidFill>
                <a:ea typeface="微软雅黑" pitchFamily="34" charset="-122"/>
              </a:rPr>
              <a:t>V</a:t>
            </a:r>
            <a:r>
              <a:rPr lang="en-US" altLang="zh-CN" sz="2200" b="0" i="1" kern="0" dirty="0" smtClean="0">
                <a:solidFill>
                  <a:srgbClr val="000000"/>
                </a:solidFill>
                <a:ea typeface="微软雅黑" pitchFamily="34" charset="-122"/>
              </a:rPr>
              <a:t>erification </a:t>
            </a:r>
            <a:r>
              <a:rPr lang="en-US" altLang="zh-CN" sz="2200" b="0" i="1" kern="0" dirty="0">
                <a:solidFill>
                  <a:srgbClr val="000000"/>
                </a:solidFill>
                <a:ea typeface="微软雅黑" pitchFamily="34" charset="-122"/>
              </a:rPr>
              <a:t>and </a:t>
            </a:r>
            <a:r>
              <a:rPr lang="en-US" altLang="zh-CN" sz="2200" b="0" i="1" kern="0" dirty="0" smtClean="0">
                <a:solidFill>
                  <a:srgbClr val="000000"/>
                </a:solidFill>
                <a:ea typeface="微软雅黑" pitchFamily="34" charset="-122"/>
              </a:rPr>
              <a:t>Improvements</a:t>
            </a:r>
            <a:endParaRPr lang="en-US" altLang="zh-CN" sz="2200" b="0" i="1" kern="0" dirty="0" smtClean="0">
              <a:solidFill>
                <a:srgbClr val="000000"/>
              </a:solidFill>
              <a:latin typeface="+mj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1291056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30DFBF-42B0-437F-9254-733E2EDEC6B1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1266852" y="307181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66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Thank you</a:t>
            </a:r>
            <a:r>
              <a:rPr kumimoji="1" lang="zh-CN" altLang="en-US" sz="66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！</a:t>
            </a:r>
            <a:endParaRPr kumimoji="1" lang="zh-CN" altLang="en-US" sz="6600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0" descr="beijin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3338"/>
            <a:ext cx="9906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标题 1"/>
          <p:cNvSpPr txBox="1">
            <a:spLocks/>
          </p:cNvSpPr>
          <p:nvPr/>
        </p:nvSpPr>
        <p:spPr>
          <a:xfrm>
            <a:off x="1283160" y="10536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Motivations</a:t>
            </a:r>
            <a:endParaRPr kumimoji="1" lang="zh-CN" altLang="en-US" sz="3200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11" name="Picture 9" descr="4CB_rgb"/>
          <p:cNvPicPr>
            <a:picLocks noChangeAspect="1" noChangeArrowheads="1"/>
          </p:cNvPicPr>
          <p:nvPr/>
        </p:nvPicPr>
        <p:blipFill rotWithShape="1">
          <a:blip r:embed="rId4"/>
          <a:srcRect l="14107" r="8730" b="11701"/>
          <a:stretch/>
        </p:blipFill>
        <p:spPr bwMode="auto">
          <a:xfrm>
            <a:off x="8419881" y="70548"/>
            <a:ext cx="1411153" cy="1211100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668" y="1503523"/>
            <a:ext cx="6064055" cy="51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G_98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6621" y="1935947"/>
            <a:ext cx="29718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116" y="4395507"/>
            <a:ext cx="2997200" cy="224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48154" y="1488931"/>
            <a:ext cx="25324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Wind Energy</a:t>
            </a:r>
            <a:endParaRPr lang="en-US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232686" y="3991498"/>
            <a:ext cx="2557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Solar Energy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93701192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0" descr="beijin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3338"/>
            <a:ext cx="9906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标题 1"/>
          <p:cNvSpPr txBox="1">
            <a:spLocks/>
          </p:cNvSpPr>
          <p:nvPr/>
        </p:nvSpPr>
        <p:spPr>
          <a:xfrm>
            <a:off x="1283160" y="10536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The Op. NWP Center, Chinese Electric Power Research Institute</a:t>
            </a:r>
            <a:endParaRPr kumimoji="1" lang="zh-CN" altLang="en-US" sz="3200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11" name="Picture 9" descr="4CB_rgb"/>
          <p:cNvPicPr>
            <a:picLocks noChangeAspect="1" noChangeArrowheads="1"/>
          </p:cNvPicPr>
          <p:nvPr/>
        </p:nvPicPr>
        <p:blipFill rotWithShape="1">
          <a:blip r:embed="rId4"/>
          <a:srcRect l="14107" r="8730" b="11701"/>
          <a:stretch/>
        </p:blipFill>
        <p:spPr bwMode="auto">
          <a:xfrm>
            <a:off x="8419881" y="70548"/>
            <a:ext cx="1411153" cy="1211100"/>
          </a:xfrm>
          <a:prstGeom prst="rect">
            <a:avLst/>
          </a:prstGeom>
          <a:noFill/>
        </p:spPr>
      </p:pic>
      <p:pic>
        <p:nvPicPr>
          <p:cNvPr id="6" name="Picture 2" descr="D:\docs\预测系统软件资质与系统介绍\机房照片.files\数值天气预报运行中心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9" y="1503464"/>
            <a:ext cx="6605807" cy="48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18321" y="2123722"/>
            <a:ext cx="3206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~300 blades,</a:t>
            </a:r>
          </a:p>
          <a:p>
            <a:r>
              <a:rPr lang="en-US" sz="2400" dirty="0" smtClean="0"/>
              <a:t>60,000 cores</a:t>
            </a:r>
          </a:p>
          <a:p>
            <a:r>
              <a:rPr lang="en-US" sz="2400" dirty="0" smtClean="0"/>
              <a:t>Satellite receivers, </a:t>
            </a:r>
          </a:p>
          <a:p>
            <a:r>
              <a:rPr lang="en-US" sz="2400" dirty="0" smtClean="0"/>
              <a:t>Data center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3284" y="4003293"/>
            <a:ext cx="3587750" cy="26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55298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0" descr="beijin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3338"/>
            <a:ext cx="9906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4CB_rgb"/>
          <p:cNvPicPr>
            <a:picLocks noChangeAspect="1" noChangeArrowheads="1"/>
          </p:cNvPicPr>
          <p:nvPr/>
        </p:nvPicPr>
        <p:blipFill rotWithShape="1">
          <a:blip r:embed="rId4"/>
          <a:srcRect l="14107" r="8730" b="11701"/>
          <a:stretch/>
        </p:blipFill>
        <p:spPr bwMode="auto">
          <a:xfrm>
            <a:off x="8419881" y="70548"/>
            <a:ext cx="1411153" cy="12111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912"/>
          <a:stretch/>
        </p:blipFill>
        <p:spPr>
          <a:xfrm>
            <a:off x="810137" y="1352198"/>
            <a:ext cx="8298488" cy="5505801"/>
          </a:xfrm>
          <a:prstGeom prst="rect">
            <a:avLst/>
          </a:prstGeom>
        </p:spPr>
      </p:pic>
      <p:sp>
        <p:nvSpPr>
          <p:cNvPr id="82" name="标题 1"/>
          <p:cNvSpPr txBox="1">
            <a:spLocks/>
          </p:cNvSpPr>
          <p:nvPr/>
        </p:nvSpPr>
        <p:spPr>
          <a:xfrm>
            <a:off x="1283160" y="10536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WRF-FDDA</a:t>
            </a:r>
            <a:r>
              <a:rPr kumimoji="1" lang="zh-CN" altLang="en-US" sz="32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：</a:t>
            </a:r>
            <a:r>
              <a:rPr kumimoji="1" lang="en-US" altLang="zh-CN" sz="32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4-D Data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Assimilation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Analysis </a:t>
            </a:r>
            <a:r>
              <a:rPr kumimoji="1" lang="en-US" altLang="zh-CN" sz="32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&amp;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Forecasting</a:t>
            </a:r>
            <a:endParaRPr kumimoji="1" lang="zh-CN" altLang="en-US" sz="3200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2109463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0" descr="beijin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3338"/>
            <a:ext cx="9906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4CB_rgb"/>
          <p:cNvPicPr>
            <a:picLocks noChangeAspect="1" noChangeArrowheads="1"/>
          </p:cNvPicPr>
          <p:nvPr/>
        </p:nvPicPr>
        <p:blipFill rotWithShape="1">
          <a:blip r:embed="rId4"/>
          <a:srcRect l="14107" r="8730" b="11701"/>
          <a:stretch/>
        </p:blipFill>
        <p:spPr bwMode="auto">
          <a:xfrm>
            <a:off x="8419881" y="70548"/>
            <a:ext cx="1411153" cy="12111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42954"/>
            <a:ext cx="9906000" cy="5515046"/>
          </a:xfrm>
          <a:prstGeom prst="rect">
            <a:avLst/>
          </a:prstGeom>
        </p:spPr>
      </p:pic>
      <p:sp>
        <p:nvSpPr>
          <p:cNvPr id="82" name="标题 1"/>
          <p:cNvSpPr txBox="1">
            <a:spLocks/>
          </p:cNvSpPr>
          <p:nvPr/>
        </p:nvSpPr>
        <p:spPr>
          <a:xfrm>
            <a:off x="1283160" y="10536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32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An Advanced Four-Dimensional  Data Assimilation (FDDA) Approach</a:t>
            </a:r>
          </a:p>
        </p:txBody>
      </p:sp>
    </p:spTree>
    <p:extLst>
      <p:ext uri="{BB962C8B-B14F-4D97-AF65-F5344CB8AC3E}">
        <p14:creationId xmlns:p14="http://schemas.microsoft.com/office/powerpoint/2010/main" val="1366095904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0" descr="beijin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3338"/>
            <a:ext cx="9906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4CB_rgb"/>
          <p:cNvPicPr>
            <a:picLocks noChangeAspect="1" noChangeArrowheads="1"/>
          </p:cNvPicPr>
          <p:nvPr/>
        </p:nvPicPr>
        <p:blipFill rotWithShape="1">
          <a:blip r:embed="rId4"/>
          <a:srcRect l="14107" r="8730" b="11701"/>
          <a:stretch/>
        </p:blipFill>
        <p:spPr bwMode="auto">
          <a:xfrm>
            <a:off x="8419881" y="70548"/>
            <a:ext cx="1411153" cy="12111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417" y="1768722"/>
            <a:ext cx="7023060" cy="4701319"/>
          </a:xfrm>
          <a:prstGeom prst="rect">
            <a:avLst/>
          </a:prstGeom>
        </p:spPr>
      </p:pic>
      <p:sp>
        <p:nvSpPr>
          <p:cNvPr id="82" name="标题 1"/>
          <p:cNvSpPr txBox="1">
            <a:spLocks/>
          </p:cNvSpPr>
          <p:nvPr/>
        </p:nvSpPr>
        <p:spPr>
          <a:xfrm>
            <a:off x="1283160" y="10536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A Multi-</a:t>
            </a:r>
            <a:r>
              <a:rPr kumimoji="1" lang="en-US" altLang="zh-CN" sz="32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Purpose RTFDDA NWP Suite</a:t>
            </a:r>
            <a:endParaRPr kumimoji="1" lang="zh-CN" altLang="en-US" sz="3200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2109463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0" descr="beijin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96" y="0"/>
            <a:ext cx="9906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4CB_rgb"/>
          <p:cNvPicPr>
            <a:picLocks noChangeAspect="1" noChangeArrowheads="1"/>
          </p:cNvPicPr>
          <p:nvPr/>
        </p:nvPicPr>
        <p:blipFill rotWithShape="1">
          <a:blip r:embed="rId4"/>
          <a:srcRect l="14107" r="8730" b="11701"/>
          <a:stretch/>
        </p:blipFill>
        <p:spPr bwMode="auto">
          <a:xfrm>
            <a:off x="8419881" y="70548"/>
            <a:ext cx="1411153" cy="1211100"/>
          </a:xfrm>
          <a:prstGeom prst="rect">
            <a:avLst/>
          </a:prstGeom>
          <a:noFill/>
        </p:spPr>
      </p:pic>
      <p:pic>
        <p:nvPicPr>
          <p:cNvPr id="9" name="Picture 5" descr="C:\Users\Aiolos\Desktop\刘千人项目督导\系统4.png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8488" r="9401" b="9911"/>
          <a:stretch/>
        </p:blipFill>
        <p:spPr bwMode="auto">
          <a:xfrm>
            <a:off x="5012588" y="4068566"/>
            <a:ext cx="3954995" cy="265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接连接符 2"/>
          <p:cNvCxnSpPr/>
          <p:nvPr/>
        </p:nvCxnSpPr>
        <p:spPr bwMode="auto">
          <a:xfrm>
            <a:off x="8976217" y="4091712"/>
            <a:ext cx="19050" cy="2614599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63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/>
        </p:nvSpPr>
        <p:spPr bwMode="gray">
          <a:xfrm>
            <a:off x="5437808" y="6366210"/>
            <a:ext cx="3086539" cy="2835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80808"/>
              </a:solidFill>
              <a:effectLst/>
              <a:uLnTx/>
              <a:uFillTx/>
              <a:ea typeface="宋体" pitchFamily="2" charset="-122"/>
              <a:cs typeface="Arial" charset="0"/>
            </a:endParaRPr>
          </a:p>
        </p:txBody>
      </p:sp>
      <p:pic>
        <p:nvPicPr>
          <p:cNvPr id="13" name="Picture 2" descr="C:\Users\Aiolos\Desktop\刘千人项目督导\系统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00" y="1342347"/>
            <a:ext cx="4076487" cy="268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"/>
          <p:cNvSpPr>
            <a:spLocks noChangeArrowheads="1"/>
          </p:cNvSpPr>
          <p:nvPr/>
        </p:nvSpPr>
        <p:spPr bwMode="auto">
          <a:xfrm>
            <a:off x="1321062" y="3671939"/>
            <a:ext cx="3510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latin typeface="+mj-lt"/>
              </a:rPr>
              <a:t>China 9km-grid RTFDDA System</a:t>
            </a:r>
            <a:endParaRPr lang="en-US" altLang="zh-CN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Picture 4" descr="C:\Users\Aiolos\Desktop\刘千人项目督导\系统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03" y="4065062"/>
            <a:ext cx="4144555" cy="27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028528" y="1344139"/>
            <a:ext cx="4046174" cy="2664000"/>
            <a:chOff x="4757204" y="4056517"/>
            <a:chExt cx="4101046" cy="2664000"/>
          </a:xfrm>
        </p:grpSpPr>
        <p:pic>
          <p:nvPicPr>
            <p:cNvPr id="18" name="Picture 3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7204" y="4056517"/>
              <a:ext cx="4101046" cy="266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911029" y="6375191"/>
              <a:ext cx="39236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+mj-lt"/>
                </a:rPr>
                <a:t>China 9km-grid Climate-FDDA System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0" name="Rectangle 19"/>
          <p:cNvSpPr/>
          <p:nvPr/>
        </p:nvSpPr>
        <p:spPr bwMode="gray">
          <a:xfrm>
            <a:off x="1174105" y="6337100"/>
            <a:ext cx="3560582" cy="3082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80808"/>
              </a:solidFill>
              <a:effectLst/>
              <a:uLnTx/>
              <a:uFillTx/>
              <a:ea typeface="宋体" pitchFamily="2" charset="-122"/>
              <a:cs typeface="Arial" charset="0"/>
            </a:endParaRPr>
          </a:p>
        </p:txBody>
      </p:sp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1166959" y="6294420"/>
            <a:ext cx="34898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eaLnBrk="1" hangingPunct="1"/>
            <a:r>
              <a:rPr lang="en-US" altLang="zh-CN" sz="1600" b="0" dirty="0" smtClean="0">
                <a:ln w="18415" cmpd="sng">
                  <a:solidFill>
                    <a:srgbClr val="FF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China 3km-grid RTFDDA system</a:t>
            </a:r>
            <a:endParaRPr lang="en-US" sz="1600" b="0" dirty="0">
              <a:ln w="18415" cmpd="sng">
                <a:solidFill>
                  <a:srgbClr val="FF0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2" name="矩形 3"/>
          <p:cNvSpPr>
            <a:spLocks noChangeArrowheads="1"/>
          </p:cNvSpPr>
          <p:nvPr/>
        </p:nvSpPr>
        <p:spPr bwMode="auto">
          <a:xfrm>
            <a:off x="5225828" y="6325877"/>
            <a:ext cx="36886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China 9km-grid E-RTFDDA system</a:t>
            </a:r>
            <a:endParaRPr lang="en-US" altLang="zh-CN" sz="1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3916" y="1605400"/>
            <a:ext cx="83097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D2:9km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675041" y="1599442"/>
            <a:ext cx="83097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D2:9km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1503916" y="4195948"/>
            <a:ext cx="83097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D2:3km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5675041" y="4179071"/>
            <a:ext cx="83097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D2:9km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7896273" y="5006482"/>
            <a:ext cx="1082899" cy="1261884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NE9KM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noProof="0" dirty="0" smtClean="0">
                <a:solidFill>
                  <a:sysClr val="windowText" lastClr="000000"/>
                </a:solidFill>
              </a:rPr>
              <a:t>Nested-grid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D2: 650x482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30 </a:t>
            </a:r>
            <a:r>
              <a:rPr lang="en-US" sz="1200" kern="0" dirty="0" smtClean="0">
                <a:solidFill>
                  <a:sysClr val="windowText" lastClr="000000"/>
                </a:solidFill>
              </a:rPr>
              <a:t>members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 smtClean="0">
                <a:solidFill>
                  <a:sysClr val="windowText" lastClr="000000"/>
                </a:solidFill>
              </a:rPr>
              <a:t>6h cycles</a:t>
            </a:r>
            <a:endParaRPr lang="en-US" sz="1200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smtClean="0">
                <a:solidFill>
                  <a:sysClr val="windowText" lastClr="000000"/>
                </a:solidFill>
              </a:rPr>
              <a:t>72h</a:t>
            </a:r>
            <a:r>
              <a:rPr lang="en-US" sz="1200" kern="0" dirty="0">
                <a:solidFill>
                  <a:sysClr val="windowText" lastClr="000000"/>
                </a:solidFill>
              </a:rPr>
              <a:t> </a:t>
            </a:r>
            <a:r>
              <a:rPr lang="en-US" sz="1200" kern="0" dirty="0" err="1" smtClean="0">
                <a:solidFill>
                  <a:sysClr val="windowText" lastClr="000000"/>
                </a:solidFill>
              </a:rPr>
              <a:t>fcsts</a:t>
            </a:r>
            <a:endParaRPr 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60919" y="4970671"/>
            <a:ext cx="1039693" cy="1261884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NF3KM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noProof="0" dirty="0" smtClean="0">
                <a:solidFill>
                  <a:sysClr val="windowText" lastClr="000000"/>
                </a:solidFill>
              </a:rPr>
              <a:t>Nested-grid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D2: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1829x1394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 smtClean="0">
                <a:solidFill>
                  <a:sysClr val="windowText" lastClr="000000"/>
                </a:solidFill>
              </a:rPr>
              <a:t>6h cycles</a:t>
            </a:r>
            <a:endParaRPr lang="en-US" sz="1200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smtClean="0">
                <a:solidFill>
                  <a:sysClr val="windowText" lastClr="000000"/>
                </a:solidFill>
              </a:rPr>
              <a:t>72h</a:t>
            </a:r>
            <a:r>
              <a:rPr lang="en-US" sz="1200" kern="0" dirty="0">
                <a:solidFill>
                  <a:sysClr val="windowText" lastClr="000000"/>
                </a:solidFill>
              </a:rPr>
              <a:t> </a:t>
            </a:r>
            <a:r>
              <a:rPr lang="en-US" sz="1200" kern="0" dirty="0" err="1" smtClean="0">
                <a:solidFill>
                  <a:sysClr val="windowText" lastClr="000000"/>
                </a:solidFill>
              </a:rPr>
              <a:t>fcsts</a:t>
            </a:r>
            <a:endParaRPr 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99675" y="2592940"/>
            <a:ext cx="1074483" cy="1077218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NA9KM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noProof="0" dirty="0" smtClean="0">
                <a:solidFill>
                  <a:sysClr val="windowText" lastClr="000000"/>
                </a:solidFill>
              </a:rPr>
              <a:t>Nested-grid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D2: 650x482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ysClr val="windowText" lastClr="000000"/>
                </a:solidFill>
              </a:rPr>
              <a:t>2</a:t>
            </a: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 </a:t>
            </a:r>
            <a:r>
              <a:rPr lang="en-US" sz="1200" kern="0" dirty="0" smtClean="0">
                <a:solidFill>
                  <a:sysClr val="windowText" lastClr="000000"/>
                </a:solidFill>
              </a:rPr>
              <a:t>years</a:t>
            </a: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1987-2016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46865" y="2445141"/>
            <a:ext cx="1108221" cy="1261884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NF9KM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noProof="0" dirty="0" smtClean="0">
                <a:solidFill>
                  <a:sysClr val="windowText" lastClr="000000"/>
                </a:solidFill>
              </a:rPr>
              <a:t>Nested-grid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D2: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noProof="0" dirty="0" smtClean="0">
                <a:solidFill>
                  <a:sysClr val="windowText" lastClr="000000"/>
                </a:solidFill>
              </a:rPr>
              <a:t>6h cycles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72h</a:t>
            </a:r>
            <a:r>
              <a:rPr lang="en-US" sz="1200" kern="0" dirty="0">
                <a:solidFill>
                  <a:sysClr val="windowText" lastClr="000000"/>
                </a:solidFill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f</a:t>
            </a:r>
            <a:r>
              <a:rPr lang="en-US" sz="1200" kern="0" dirty="0" err="1" smtClean="0">
                <a:solidFill>
                  <a:sysClr val="windowText" lastClr="000000"/>
                </a:solidFill>
              </a:rPr>
              <a:t>csts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smtClean="0">
                <a:solidFill>
                  <a:sysClr val="windowText" lastClr="000000"/>
                </a:solidFill>
              </a:rPr>
              <a:t>Backup </a:t>
            </a: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3KM</a:t>
            </a:r>
          </a:p>
        </p:txBody>
      </p:sp>
      <p:sp>
        <p:nvSpPr>
          <p:cNvPr id="82" name="标题 1"/>
          <p:cNvSpPr txBox="1">
            <a:spLocks/>
          </p:cNvSpPr>
          <p:nvPr/>
        </p:nvSpPr>
        <p:spPr>
          <a:xfrm>
            <a:off x="1404063" y="10536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WRF-FDDA </a:t>
            </a:r>
            <a:r>
              <a:rPr kumimoji="1" lang="en-US" altLang="zh-CN" sz="32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NWP Systems Covering the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China </a:t>
            </a:r>
            <a:r>
              <a:rPr kumimoji="1" lang="en-US" altLang="zh-CN" sz="32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Power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Grids</a:t>
            </a:r>
            <a:endParaRPr kumimoji="1" lang="zh-CN" altLang="en-US" sz="3200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1387341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0" descr="beijin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3338"/>
            <a:ext cx="9906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4CB_rgb"/>
          <p:cNvPicPr>
            <a:picLocks noChangeAspect="1" noChangeArrowheads="1"/>
          </p:cNvPicPr>
          <p:nvPr/>
        </p:nvPicPr>
        <p:blipFill rotWithShape="1">
          <a:blip r:embed="rId4"/>
          <a:srcRect l="14107" r="8730" b="11701"/>
          <a:stretch/>
        </p:blipFill>
        <p:spPr bwMode="auto">
          <a:xfrm>
            <a:off x="8419881" y="70548"/>
            <a:ext cx="1411153" cy="1211100"/>
          </a:xfrm>
          <a:prstGeom prst="rect">
            <a:avLst/>
          </a:prstGeom>
          <a:noFill/>
        </p:spPr>
      </p:pic>
      <p:sp>
        <p:nvSpPr>
          <p:cNvPr id="5" name="Rounded Rectangle 66"/>
          <p:cNvSpPr>
            <a:spLocks noChangeArrowheads="1"/>
          </p:cNvSpPr>
          <p:nvPr/>
        </p:nvSpPr>
        <p:spPr bwMode="auto">
          <a:xfrm>
            <a:off x="6701382" y="1960011"/>
            <a:ext cx="2407238" cy="4141312"/>
          </a:xfrm>
          <a:prstGeom prst="roundRect">
            <a:avLst>
              <a:gd name="adj" fmla="val 16667"/>
            </a:avLst>
          </a:prstGeom>
          <a:solidFill>
            <a:srgbClr val="BAE1E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Osak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1528" y="3428507"/>
            <a:ext cx="2095445" cy="1015663"/>
          </a:xfrm>
          <a:prstGeom prst="rect">
            <a:avLst/>
          </a:prstGeom>
          <a:solidFill>
            <a:srgbClr val="FF6600"/>
          </a:solidFill>
          <a:ln w="38100" cap="flat" cmpd="sng" algn="ctr">
            <a:solidFill>
              <a:srgbClr val="8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/>
              </a:rPr>
              <a:t>RTFDDA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/>
              </a:rPr>
              <a:t>Multi-approach</a:t>
            </a:r>
            <a:endParaRPr lang="en-US" sz="2000" b="0" kern="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  <a:cs typeface="Arial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/>
              </a:rPr>
              <a:t>perturbations</a:t>
            </a:r>
            <a:endParaRPr lang="en-US" sz="2000" b="0" kern="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8024" y="3316019"/>
            <a:ext cx="1581407" cy="400110"/>
          </a:xfrm>
          <a:prstGeom prst="rect">
            <a:avLst/>
          </a:prstGeom>
          <a:solidFill>
            <a:srgbClr val="6666FF">
              <a:lumMod val="40000"/>
              <a:lumOff val="60000"/>
            </a:srgbClr>
          </a:solidFill>
          <a:ln w="19050" cap="flat" cmpd="sng" algn="ctr">
            <a:solidFill>
              <a:srgbClr val="00C2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Arial"/>
              </a:rPr>
              <a:t>Japan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/>
              </a:rPr>
              <a:t> GS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/>
              </a:rPr>
              <a:t>M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Arial"/>
            </a:endParaRPr>
          </a:p>
        </p:txBody>
      </p:sp>
      <p:cxnSp>
        <p:nvCxnSpPr>
          <p:cNvPr id="8" name="Straight Arrow Connector 7"/>
          <p:cNvCxnSpPr>
            <a:stCxn id="7" idx="3"/>
            <a:endCxn id="6" idx="1"/>
          </p:cNvCxnSpPr>
          <p:nvPr/>
        </p:nvCxnSpPr>
        <p:spPr>
          <a:xfrm>
            <a:off x="2569431" y="3516074"/>
            <a:ext cx="1232097" cy="420265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TextBox 8"/>
          <p:cNvSpPr txBox="1"/>
          <p:nvPr/>
        </p:nvSpPr>
        <p:spPr>
          <a:xfrm>
            <a:off x="7250603" y="2209879"/>
            <a:ext cx="1235810" cy="369332"/>
          </a:xfrm>
          <a:prstGeom prst="rect">
            <a:avLst/>
          </a:prstGeom>
          <a:solidFill>
            <a:srgbClr val="7CD1E1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Arial"/>
              </a:rPr>
              <a:t>Lightning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Arial"/>
            </a:endParaRPr>
          </a:p>
        </p:txBody>
      </p:sp>
      <p:cxnSp>
        <p:nvCxnSpPr>
          <p:cNvPr id="10" name="Straight Arrow Connector 9"/>
          <p:cNvCxnSpPr>
            <a:stCxn id="23" idx="2"/>
            <a:endCxn id="6" idx="0"/>
          </p:cNvCxnSpPr>
          <p:nvPr/>
        </p:nvCxnSpPr>
        <p:spPr>
          <a:xfrm>
            <a:off x="4843586" y="2938776"/>
            <a:ext cx="5665" cy="489731"/>
          </a:xfrm>
          <a:prstGeom prst="straightConnector1">
            <a:avLst/>
          </a:prstGeom>
          <a:noFill/>
          <a:ln w="38100" cap="flat" cmpd="sng" algn="ctr">
            <a:solidFill>
              <a:scrgbClr r="0" g="0" b="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TextBox 11"/>
          <p:cNvSpPr txBox="1"/>
          <p:nvPr/>
        </p:nvSpPr>
        <p:spPr>
          <a:xfrm>
            <a:off x="3767591" y="4839838"/>
            <a:ext cx="2162657" cy="1015663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38100" cap="flat" cmpd="sng" algn="ctr">
            <a:solidFill>
              <a:scrgbClr r="0" g="0" b="0"/>
            </a:solidFill>
            <a:prstDash val="solid"/>
            <a:round/>
            <a:headEnd type="none" w="med" len="med"/>
            <a:tailEnd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0" kern="0" dirty="0" smtClean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  <a:cs typeface="Arial"/>
              </a:rPr>
              <a:t>Regional and </a:t>
            </a:r>
            <a:r>
              <a:rPr lang="en-US" altLang="zh-CN" sz="2000" b="0" kern="0" dirty="0" err="1" smtClean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  <a:cs typeface="Arial"/>
              </a:rPr>
              <a:t>appl</a:t>
            </a:r>
            <a:r>
              <a:rPr lang="en-US" altLang="zh-CN" sz="2000" b="0" kern="0" dirty="0" smtClean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  <a:cs typeface="Arial"/>
              </a:rPr>
              <a:t>-special observations</a:t>
            </a:r>
            <a:endParaRPr lang="en-US" sz="2000" b="0" kern="0" dirty="0">
              <a:solidFill>
                <a:srgbClr val="800000"/>
              </a:solidFill>
              <a:latin typeface="微软雅黑" pitchFamily="34" charset="-122"/>
              <a:ea typeface="微软雅黑" pitchFamily="34" charset="-122"/>
              <a:cs typeface="Arial"/>
            </a:endParaRPr>
          </a:p>
        </p:txBody>
      </p:sp>
      <p:cxnSp>
        <p:nvCxnSpPr>
          <p:cNvPr id="13" name="Straight Arrow Connector 12"/>
          <p:cNvCxnSpPr>
            <a:stCxn id="12" idx="0"/>
            <a:endCxn id="6" idx="2"/>
          </p:cNvCxnSpPr>
          <p:nvPr/>
        </p:nvCxnSpPr>
        <p:spPr>
          <a:xfrm flipV="1">
            <a:off x="4848920" y="4444170"/>
            <a:ext cx="331" cy="395668"/>
          </a:xfrm>
          <a:prstGeom prst="straightConnector1">
            <a:avLst/>
          </a:prstGeom>
          <a:noFill/>
          <a:ln w="38100" cap="flat" cmpd="sng" algn="ctr">
            <a:solidFill>
              <a:scrgbClr r="0" g="0" b="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Arrow Connector 76"/>
          <p:cNvCxnSpPr>
            <a:stCxn id="18" idx="3"/>
            <a:endCxn id="6" idx="1"/>
          </p:cNvCxnSpPr>
          <p:nvPr/>
        </p:nvCxnSpPr>
        <p:spPr bwMode="auto">
          <a:xfrm>
            <a:off x="2477918" y="2212539"/>
            <a:ext cx="1323610" cy="172380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Arrow Connector 77"/>
          <p:cNvCxnSpPr>
            <a:stCxn id="17" idx="3"/>
            <a:endCxn id="6" idx="1"/>
          </p:cNvCxnSpPr>
          <p:nvPr/>
        </p:nvCxnSpPr>
        <p:spPr bwMode="auto">
          <a:xfrm flipV="1">
            <a:off x="2685859" y="3936339"/>
            <a:ext cx="1115669" cy="234077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" name="TextBox 15"/>
          <p:cNvSpPr txBox="1"/>
          <p:nvPr/>
        </p:nvSpPr>
        <p:spPr bwMode="auto">
          <a:xfrm>
            <a:off x="1125827" y="2663297"/>
            <a:ext cx="1139455" cy="400110"/>
          </a:xfrm>
          <a:prstGeom prst="rect">
            <a:avLst/>
          </a:prstGeom>
          <a:solidFill>
            <a:srgbClr val="6666FF">
              <a:lumMod val="40000"/>
              <a:lumOff val="60000"/>
            </a:srgbClr>
          </a:solidFill>
          <a:ln w="19050" cap="flat" cmpd="sng" algn="ctr">
            <a:solidFill>
              <a:srgbClr val="00C2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Arial"/>
              </a:rPr>
              <a:t>US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/>
              </a:rPr>
              <a:t> G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/>
              </a:rPr>
              <a:t>FS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919230" y="3970361"/>
            <a:ext cx="1766629" cy="400110"/>
          </a:xfrm>
          <a:prstGeom prst="rect">
            <a:avLst/>
          </a:prstGeom>
          <a:solidFill>
            <a:srgbClr val="6666FF">
              <a:lumMod val="40000"/>
              <a:lumOff val="60000"/>
            </a:srgbClr>
          </a:solidFill>
          <a:ln w="19050" cap="flat" cmpd="sng" algn="ctr">
            <a:solidFill>
              <a:srgbClr val="00C2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Arial"/>
              </a:rPr>
              <a:t>Canada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/>
              </a:rPr>
              <a:t>GEM 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854307" y="2012484"/>
            <a:ext cx="1623611" cy="400110"/>
          </a:xfrm>
          <a:prstGeom prst="rect">
            <a:avLst/>
          </a:prstGeom>
          <a:solidFill>
            <a:srgbClr val="6666FF">
              <a:lumMod val="40000"/>
              <a:lumOff val="60000"/>
            </a:srgbClr>
          </a:solidFill>
          <a:ln w="19050" cap="flat" cmpd="sng" algn="ctr">
            <a:solidFill>
              <a:srgbClr val="00C2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/>
              </a:rPr>
              <a:t>ECMWF IFS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Arial"/>
            </a:endParaRPr>
          </a:p>
        </p:txBody>
      </p:sp>
      <p:cxnSp>
        <p:nvCxnSpPr>
          <p:cNvPr id="19" name="Straight Arrow Connector 81"/>
          <p:cNvCxnSpPr>
            <a:stCxn id="16" idx="3"/>
            <a:endCxn id="6" idx="1"/>
          </p:cNvCxnSpPr>
          <p:nvPr/>
        </p:nvCxnSpPr>
        <p:spPr bwMode="auto">
          <a:xfrm>
            <a:off x="2265282" y="2863352"/>
            <a:ext cx="1536246" cy="1072987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Box 19"/>
          <p:cNvSpPr txBox="1"/>
          <p:nvPr/>
        </p:nvSpPr>
        <p:spPr bwMode="auto">
          <a:xfrm>
            <a:off x="936149" y="5470762"/>
            <a:ext cx="1760418" cy="400110"/>
          </a:xfrm>
          <a:prstGeom prst="rect">
            <a:avLst/>
          </a:prstGeom>
          <a:solidFill>
            <a:srgbClr val="E6E6E6"/>
          </a:solidFill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Arial"/>
              </a:rPr>
              <a:t>Other GCMs</a:t>
            </a:r>
            <a:endParaRPr lang="en-US" altLang="zh-CN" sz="2000" b="0" kern="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Arial"/>
            </a:endParaRPr>
          </a:p>
        </p:txBody>
      </p:sp>
      <p:cxnSp>
        <p:nvCxnSpPr>
          <p:cNvPr id="21" name="Straight Arrow Connector 83"/>
          <p:cNvCxnSpPr>
            <a:stCxn id="20" idx="3"/>
            <a:endCxn id="6" idx="1"/>
          </p:cNvCxnSpPr>
          <p:nvPr/>
        </p:nvCxnSpPr>
        <p:spPr bwMode="auto">
          <a:xfrm flipV="1">
            <a:off x="2696567" y="3936339"/>
            <a:ext cx="1104961" cy="173447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" name="Right Arrow 49"/>
          <p:cNvSpPr>
            <a:spLocks noChangeArrowheads="1"/>
          </p:cNvSpPr>
          <p:nvPr/>
        </p:nvSpPr>
        <p:spPr bwMode="auto">
          <a:xfrm>
            <a:off x="5896972" y="3782983"/>
            <a:ext cx="789977" cy="304307"/>
          </a:xfrm>
          <a:prstGeom prst="rightArrow">
            <a:avLst>
              <a:gd name="adj1" fmla="val 28659"/>
              <a:gd name="adj2" fmla="val 49836"/>
            </a:avLst>
          </a:prstGeom>
          <a:solidFill>
            <a:srgbClr val="00CC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Osaka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83800" y="2230890"/>
            <a:ext cx="2119571" cy="707886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38100" cap="flat" cmpd="sng" algn="ctr">
            <a:solidFill>
              <a:scrgbClr r="0" g="0" b="0"/>
            </a:solidFill>
            <a:prstDash val="solid"/>
            <a:round/>
            <a:headEnd type="none" w="med" len="med"/>
            <a:tailEnd w="med" len="med"/>
          </a:ln>
          <a:effectLst/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0" kern="0" dirty="0" smtClean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  <a:cs typeface="Arial"/>
              </a:rPr>
              <a:t>WMO/GTS and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0" kern="0" dirty="0" smtClean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  <a:cs typeface="Arial"/>
              </a:rPr>
              <a:t>National (CMA)</a:t>
            </a:r>
          </a:p>
        </p:txBody>
      </p: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6804704" y="2735152"/>
            <a:ext cx="2198138" cy="3128210"/>
            <a:chOff x="6471108" y="2922072"/>
            <a:chExt cx="2197819" cy="3127946"/>
          </a:xfrm>
          <a:solidFill>
            <a:srgbClr val="7CD1E1"/>
          </a:solidFill>
        </p:grpSpPr>
        <p:sp>
          <p:nvSpPr>
            <p:cNvPr id="25" name="TextBox 24"/>
            <p:cNvSpPr txBox="1"/>
            <p:nvPr/>
          </p:nvSpPr>
          <p:spPr>
            <a:xfrm>
              <a:off x="6628106" y="2922072"/>
              <a:ext cx="1813305" cy="369301"/>
            </a:xfrm>
            <a:prstGeom prst="rect">
              <a:avLst/>
            </a:prstGeom>
            <a:grp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Structure </a:t>
              </a:r>
              <a:r>
                <a:rPr lang="en-US" sz="1800" kern="0" dirty="0" err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i</a:t>
              </a:r>
              <a:r>
                <a:rPr lang="en-US" sz="1800" kern="0" noProof="0" dirty="0" err="1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cing</a:t>
              </a:r>
              <a:r>
                <a:rPr lang="en-US" sz="1800" kern="0" noProof="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19134" y="5680717"/>
              <a:ext cx="787444" cy="369301"/>
            </a:xfrm>
            <a:prstGeom prst="rect">
              <a:avLst/>
            </a:prstGeom>
            <a:grp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800" kern="0" dirty="0" err="1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etc</a:t>
              </a: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/>
                </a:rPr>
                <a:t> </a:t>
              </a: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/>
                </a:rPr>
                <a:t>…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47146" y="4034953"/>
              <a:ext cx="1775213" cy="369301"/>
            </a:xfrm>
            <a:prstGeom prst="rect">
              <a:avLst/>
            </a:prstGeom>
            <a:grpFill/>
            <a:ln w="9525" cap="flat" cmpd="sng" algn="ctr">
              <a:solidFill>
                <a:srgbClr val="3366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noProof="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Extreme temp.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71108" y="4590427"/>
              <a:ext cx="2197819" cy="369301"/>
            </a:xfrm>
            <a:prstGeom prst="rect">
              <a:avLst/>
            </a:prstGeom>
            <a:grp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/>
                </a:rPr>
                <a:t> </a:t>
              </a:r>
              <a:r>
                <a:rPr lang="en-US" sz="1800" kern="0" noProof="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Wind/Solar </a:t>
              </a:r>
              <a:r>
                <a:rPr lang="en-US" altLang="zh-CN" sz="1800" kern="0" noProof="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p</a:t>
              </a:r>
              <a:r>
                <a:rPr lang="en-US" sz="1800" kern="0" noProof="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ower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63010" y="5137686"/>
              <a:ext cx="1787273" cy="369301"/>
            </a:xfrm>
            <a:prstGeom prst="rect">
              <a:avLst/>
            </a:prstGeom>
            <a:grp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Rain and flood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/>
              </a:endParaRPr>
            </a:p>
          </p:txBody>
        </p:sp>
      </p:grpSp>
      <p:sp>
        <p:nvSpPr>
          <p:cNvPr id="30" name="TextBox 29"/>
          <p:cNvSpPr txBox="1"/>
          <p:nvPr/>
        </p:nvSpPr>
        <p:spPr bwMode="auto">
          <a:xfrm>
            <a:off x="7031825" y="3283348"/>
            <a:ext cx="1711451" cy="369332"/>
          </a:xfrm>
          <a:prstGeom prst="rect">
            <a:avLst/>
          </a:prstGeom>
          <a:solidFill>
            <a:srgbClr val="7CD1E1"/>
          </a:solidFill>
          <a:ln w="9525" cap="flat" cmpd="sng" algn="ctr">
            <a:solidFill>
              <a:srgbClr val="3366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Arial"/>
              </a:rPr>
              <a:t>Damage winds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810815" y="4648171"/>
            <a:ext cx="2294744" cy="400110"/>
          </a:xfrm>
          <a:prstGeom prst="rect">
            <a:avLst/>
          </a:prstGeom>
          <a:solidFill>
            <a:srgbClr val="6666FF">
              <a:lumMod val="20000"/>
              <a:lumOff val="80000"/>
            </a:srgbClr>
          </a:solidFill>
          <a:ln w="19050" cap="flat" cmpd="sng" algn="ctr">
            <a:solidFill>
              <a:srgbClr val="00C2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Arial"/>
              </a:rPr>
              <a:t>China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/>
              </a:rPr>
              <a:t>T639/Grape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Arial"/>
            </a:endParaRPr>
          </a:p>
        </p:txBody>
      </p:sp>
      <p:cxnSp>
        <p:nvCxnSpPr>
          <p:cNvPr id="32" name="Straight Arrow Connector 83"/>
          <p:cNvCxnSpPr>
            <a:stCxn id="31" idx="3"/>
            <a:endCxn id="6" idx="1"/>
          </p:cNvCxnSpPr>
          <p:nvPr/>
        </p:nvCxnSpPr>
        <p:spPr bwMode="auto">
          <a:xfrm flipV="1">
            <a:off x="3105559" y="3936339"/>
            <a:ext cx="695969" cy="911887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2" name="标题 1"/>
          <p:cNvSpPr txBox="1">
            <a:spLocks/>
          </p:cNvSpPr>
          <p:nvPr/>
        </p:nvSpPr>
        <p:spPr>
          <a:xfrm>
            <a:off x="1283160" y="10536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32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Ensembles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Integrate </a:t>
            </a:r>
            <a:r>
              <a:rPr kumimoji="1" lang="en-US" altLang="zh-CN" sz="32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the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Top </a:t>
            </a:r>
            <a:r>
              <a:rPr kumimoji="1" lang="en-US" altLang="zh-CN" sz="32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Global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Model Forecasts</a:t>
            </a:r>
            <a:endParaRPr kumimoji="1" lang="en-US" altLang="zh-CN" sz="3200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83397" y="6445613"/>
            <a:ext cx="2202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Ref: Cheng et al. (Paper P9)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9856046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0" descr="beijin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8196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4CB_rgb"/>
          <p:cNvPicPr>
            <a:picLocks noChangeAspect="1" noChangeArrowheads="1"/>
          </p:cNvPicPr>
          <p:nvPr/>
        </p:nvPicPr>
        <p:blipFill rotWithShape="1">
          <a:blip r:embed="rId4"/>
          <a:srcRect l="14107" r="8730" b="11701"/>
          <a:stretch/>
        </p:blipFill>
        <p:spPr bwMode="auto">
          <a:xfrm>
            <a:off x="8419881" y="70548"/>
            <a:ext cx="1411153" cy="1211100"/>
          </a:xfrm>
          <a:prstGeom prst="rect">
            <a:avLst/>
          </a:prstGeom>
          <a:noFill/>
        </p:spPr>
      </p:pic>
      <p:sp>
        <p:nvSpPr>
          <p:cNvPr id="82" name="标题 1"/>
          <p:cNvSpPr txBox="1">
            <a:spLocks/>
          </p:cNvSpPr>
          <p:nvPr/>
        </p:nvSpPr>
        <p:spPr>
          <a:xfrm>
            <a:off x="1328868" y="10536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kumimoji="1" lang="en-US" altLang="zh-CN" sz="32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Real-time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Op.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3-km Grid WRF RTFDDA </a:t>
            </a:r>
            <a:r>
              <a:rPr kumimoji="1" lang="en-US" altLang="zh-CN" sz="32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for </a:t>
            </a:r>
            <a:r>
              <a:rPr kumimoji="1" lang="en-US" altLang="zh-CN" sz="3200" dirty="0" smtClean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China Power Grids</a:t>
            </a:r>
            <a:endParaRPr kumimoji="1" lang="zh-CN" altLang="en-US" sz="3200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76" y="1372455"/>
            <a:ext cx="8147199" cy="540888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576051" y="6041008"/>
            <a:ext cx="71881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Power line icing, lightning, severe winds, heavy rain, etc.</a:t>
            </a:r>
          </a:p>
          <a:p>
            <a:endParaRPr lang="en-US" sz="800" b="1" dirty="0" smtClean="0"/>
          </a:p>
        </p:txBody>
      </p:sp>
    </p:spTree>
    <p:extLst>
      <p:ext uri="{BB962C8B-B14F-4D97-AF65-F5344CB8AC3E}">
        <p14:creationId xmlns:p14="http://schemas.microsoft.com/office/powerpoint/2010/main" val="2028546673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国家电网">
  <a:themeElements>
    <a:clrScheme name="1_国家电网 4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国家电网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008000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rgbClr val="008000">
              <a:gamma/>
              <a:shade val="60000"/>
              <a:invGamma/>
            </a:srgbClr>
          </a:prstShdw>
        </a:effec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4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008000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rgbClr val="008000">
              <a:gamma/>
              <a:shade val="60000"/>
              <a:invGamma/>
            </a:srgbClr>
          </a:prstShdw>
        </a:effec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4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ea typeface="黑体" pitchFamily="2" charset="-122"/>
          </a:defRPr>
        </a:defPPr>
      </a:lstStyle>
    </a:lnDef>
  </a:objectDefaults>
  <a:extraClrSchemeLst>
    <a:extraClrScheme>
      <a:clrScheme name="1_国家电网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国家电网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国家电网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国家电网 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>
            <a:alpha val="74001"/>
          </a:srgbClr>
        </a:solidFill>
        <a:ln w="63500" cap="flat" cmpd="dbl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600" b="1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pitchFamily="34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>
            <a:alpha val="74001"/>
          </a:srgbClr>
        </a:solidFill>
        <a:ln w="63500" cap="flat" cmpd="dbl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600" b="1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pitchFamily="34" charset="0"/>
            <a:ea typeface="黑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52159</TotalTime>
  <Words>776</Words>
  <Application>Microsoft Macintosh PowerPoint</Application>
  <PresentationFormat>A4 Paper (210x297 mm)</PresentationFormat>
  <Paragraphs>197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Osaka</vt:lpstr>
      <vt:lpstr>Times New Roman</vt:lpstr>
      <vt:lpstr>Wingdings</vt:lpstr>
      <vt:lpstr>宋体</vt:lpstr>
      <vt:lpstr>微软雅黑</vt:lpstr>
      <vt:lpstr>黑体</vt:lpstr>
      <vt:lpstr>Arial</vt:lpstr>
      <vt:lpstr>1_国家电网</vt:lpstr>
      <vt:lpstr>2_默认设计模板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马烁</dc:creator>
  <cp:lastModifiedBy>Microsoft Office User</cp:lastModifiedBy>
  <cp:revision>5892</cp:revision>
  <dcterms:created xsi:type="dcterms:W3CDTF">2008-11-29T16:10:08Z</dcterms:created>
  <dcterms:modified xsi:type="dcterms:W3CDTF">2017-06-15T15:40:13Z</dcterms:modified>
</cp:coreProperties>
</file>