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66" r:id="rId2"/>
    <p:sldId id="329" r:id="rId3"/>
    <p:sldId id="335" r:id="rId4"/>
    <p:sldId id="334" r:id="rId5"/>
    <p:sldId id="332" r:id="rId6"/>
    <p:sldId id="320" r:id="rId7"/>
    <p:sldId id="313" r:id="rId8"/>
    <p:sldId id="341" r:id="rId9"/>
    <p:sldId id="336" r:id="rId10"/>
    <p:sldId id="343" r:id="rId11"/>
    <p:sldId id="324" r:id="rId12"/>
    <p:sldId id="340" r:id="rId13"/>
    <p:sldId id="344" r:id="rId14"/>
    <p:sldId id="339" r:id="rId15"/>
    <p:sldId id="342" r:id="rId16"/>
    <p:sldId id="345" r:id="rId17"/>
    <p:sldId id="346" r:id="rId18"/>
    <p:sldId id="267"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FF02"/>
    <a:srgbClr val="FF7E79"/>
    <a:srgbClr val="009040"/>
    <a:srgbClr val="8C5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31" autoAdjust="0"/>
    <p:restoredTop sz="50000" autoAdjust="0"/>
  </p:normalViewPr>
  <p:slideViewPr>
    <p:cSldViewPr snapToGrid="0" snapToObjects="1">
      <p:cViewPr>
        <p:scale>
          <a:sx n="123" d="100"/>
          <a:sy n="123" d="100"/>
        </p:scale>
        <p:origin x="312" y="46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174031-5158-034C-919D-565654B4BD30}" type="datetimeFigureOut">
              <a:rPr lang="en-US" smtClean="0"/>
              <a:t>6/15/17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9E3837-B442-2B4F-8B6C-9D9907074A39}" type="slidenum">
              <a:rPr lang="en-US" smtClean="0"/>
              <a:t>‹#›</a:t>
            </a:fld>
            <a:endParaRPr lang="en-US"/>
          </a:p>
        </p:txBody>
      </p:sp>
    </p:spTree>
    <p:extLst>
      <p:ext uri="{BB962C8B-B14F-4D97-AF65-F5344CB8AC3E}">
        <p14:creationId xmlns:p14="http://schemas.microsoft.com/office/powerpoint/2010/main" val="41139679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Rufus/John Day (</a:t>
            </a:r>
            <a:r>
              <a:rPr lang="en-US" baseline="0" dirty="0" err="1" smtClean="0"/>
              <a:t>RadSys</a:t>
            </a:r>
            <a:r>
              <a:rPr lang="en-US" baseline="0" dirty="0" smtClean="0"/>
              <a:t>)</a:t>
            </a:r>
          </a:p>
          <a:p>
            <a:endParaRPr lang="en-US" baseline="0" dirty="0" smtClean="0"/>
          </a:p>
          <a:p>
            <a:r>
              <a:rPr lang="en-US" baseline="0" dirty="0" smtClean="0"/>
              <a:t>There are almost </a:t>
            </a:r>
            <a:r>
              <a:rPr lang="en-US" u="sng" baseline="0" dirty="0" smtClean="0"/>
              <a:t>5 GW of wind capacity </a:t>
            </a:r>
            <a:r>
              <a:rPr lang="en-US" baseline="0" dirty="0" smtClean="0"/>
              <a:t>in WA/OR states, with most of it falling within the </a:t>
            </a:r>
            <a:r>
              <a:rPr lang="en-US" u="sng" baseline="0" dirty="0" smtClean="0"/>
              <a:t>trapezoidal region</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1C63252E-5951-1349-AA16-8B1C08BAB13B}" type="slidenum">
              <a:rPr lang="en-US" smtClean="0"/>
              <a:t>2</a:t>
            </a:fld>
            <a:endParaRPr lang="en-US"/>
          </a:p>
        </p:txBody>
      </p:sp>
    </p:spTree>
    <p:extLst>
      <p:ext uri="{BB962C8B-B14F-4D97-AF65-F5344CB8AC3E}">
        <p14:creationId xmlns:p14="http://schemas.microsoft.com/office/powerpoint/2010/main" val="2107501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3FDD164-BCE6-1044-B8A4-808E19E29087}" type="slidenum">
              <a:rPr lang="en-US" smtClean="0"/>
              <a:t>11</a:t>
            </a:fld>
            <a:endParaRPr lang="en-US"/>
          </a:p>
        </p:txBody>
      </p:sp>
    </p:spTree>
    <p:extLst>
      <p:ext uri="{BB962C8B-B14F-4D97-AF65-F5344CB8AC3E}">
        <p14:creationId xmlns:p14="http://schemas.microsoft.com/office/powerpoint/2010/main" val="1592988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3FDD164-BCE6-1044-B8A4-808E19E29087}" type="slidenum">
              <a:rPr lang="en-US" smtClean="0"/>
              <a:t>12</a:t>
            </a:fld>
            <a:endParaRPr lang="en-US"/>
          </a:p>
        </p:txBody>
      </p:sp>
    </p:spTree>
    <p:extLst>
      <p:ext uri="{BB962C8B-B14F-4D97-AF65-F5344CB8AC3E}">
        <p14:creationId xmlns:p14="http://schemas.microsoft.com/office/powerpoint/2010/main" val="1788913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3FDD164-BCE6-1044-B8A4-808E19E29087}" type="slidenum">
              <a:rPr lang="en-US" smtClean="0"/>
              <a:t>13</a:t>
            </a:fld>
            <a:endParaRPr lang="en-US"/>
          </a:p>
        </p:txBody>
      </p:sp>
    </p:spTree>
    <p:extLst>
      <p:ext uri="{BB962C8B-B14F-4D97-AF65-F5344CB8AC3E}">
        <p14:creationId xmlns:p14="http://schemas.microsoft.com/office/powerpoint/2010/main" val="1500256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3FDD164-BCE6-1044-B8A4-808E19E29087}" type="slidenum">
              <a:rPr lang="en-US" smtClean="0"/>
              <a:t>14</a:t>
            </a:fld>
            <a:endParaRPr lang="en-US"/>
          </a:p>
        </p:txBody>
      </p:sp>
    </p:spTree>
    <p:extLst>
      <p:ext uri="{BB962C8B-B14F-4D97-AF65-F5344CB8AC3E}">
        <p14:creationId xmlns:p14="http://schemas.microsoft.com/office/powerpoint/2010/main" val="1303950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3FDD164-BCE6-1044-B8A4-808E19E29087}" type="slidenum">
              <a:rPr lang="en-US" smtClean="0"/>
              <a:t>15</a:t>
            </a:fld>
            <a:endParaRPr lang="en-US"/>
          </a:p>
        </p:txBody>
      </p:sp>
    </p:spTree>
    <p:extLst>
      <p:ext uri="{BB962C8B-B14F-4D97-AF65-F5344CB8AC3E}">
        <p14:creationId xmlns:p14="http://schemas.microsoft.com/office/powerpoint/2010/main" val="1299985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3FDD164-BCE6-1044-B8A4-808E19E29087}" type="slidenum">
              <a:rPr lang="en-US" smtClean="0"/>
              <a:t>16</a:t>
            </a:fld>
            <a:endParaRPr lang="en-US"/>
          </a:p>
        </p:txBody>
      </p:sp>
    </p:spTree>
    <p:extLst>
      <p:ext uri="{BB962C8B-B14F-4D97-AF65-F5344CB8AC3E}">
        <p14:creationId xmlns:p14="http://schemas.microsoft.com/office/powerpoint/2010/main" val="922013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3FDD164-BCE6-1044-B8A4-808E19E29087}" type="slidenum">
              <a:rPr lang="en-US" smtClean="0"/>
              <a:t>17</a:t>
            </a:fld>
            <a:endParaRPr lang="en-US"/>
          </a:p>
        </p:txBody>
      </p:sp>
    </p:spTree>
    <p:extLst>
      <p:ext uri="{BB962C8B-B14F-4D97-AF65-F5344CB8AC3E}">
        <p14:creationId xmlns:p14="http://schemas.microsoft.com/office/powerpoint/2010/main" val="1343839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is a tricky one to</a:t>
            </a:r>
            <a:r>
              <a:rPr lang="en-US" baseline="0" dirty="0" smtClean="0"/>
              <a:t> </a:t>
            </a:r>
            <a:r>
              <a:rPr lang="en-US" baseline="0" smtClean="0"/>
              <a:t>move around</a:t>
            </a:r>
            <a:endParaRPr lang="en-US" dirty="0"/>
          </a:p>
        </p:txBody>
      </p:sp>
      <p:sp>
        <p:nvSpPr>
          <p:cNvPr id="4" name="Slide Number Placeholder 3"/>
          <p:cNvSpPr>
            <a:spLocks noGrp="1"/>
          </p:cNvSpPr>
          <p:nvPr>
            <p:ph type="sldNum" sz="quarter" idx="10"/>
          </p:nvPr>
        </p:nvSpPr>
        <p:spPr/>
        <p:txBody>
          <a:bodyPr/>
          <a:lstStyle/>
          <a:p>
            <a:fld id="{4B9E3837-B442-2B4F-8B6C-9D9907074A39}" type="slidenum">
              <a:rPr lang="en-US" smtClean="0"/>
              <a:t>3</a:t>
            </a:fld>
            <a:endParaRPr lang="en-US"/>
          </a:p>
        </p:txBody>
      </p:sp>
    </p:spTree>
    <p:extLst>
      <p:ext uri="{BB962C8B-B14F-4D97-AF65-F5344CB8AC3E}">
        <p14:creationId xmlns:p14="http://schemas.microsoft.com/office/powerpoint/2010/main" val="744324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3FDD164-BCE6-1044-B8A4-808E19E29087}" type="slidenum">
              <a:rPr lang="en-US" smtClean="0"/>
              <a:t>4</a:t>
            </a:fld>
            <a:endParaRPr lang="en-US"/>
          </a:p>
        </p:txBody>
      </p:sp>
    </p:spTree>
    <p:extLst>
      <p:ext uri="{BB962C8B-B14F-4D97-AF65-F5344CB8AC3E}">
        <p14:creationId xmlns:p14="http://schemas.microsoft.com/office/powerpoint/2010/main" val="2127608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3FDD164-BCE6-1044-B8A4-808E19E29087}" type="slidenum">
              <a:rPr lang="en-US" smtClean="0"/>
              <a:t>5</a:t>
            </a:fld>
            <a:endParaRPr lang="en-US"/>
          </a:p>
        </p:txBody>
      </p:sp>
    </p:spTree>
    <p:extLst>
      <p:ext uri="{BB962C8B-B14F-4D97-AF65-F5344CB8AC3E}">
        <p14:creationId xmlns:p14="http://schemas.microsoft.com/office/powerpoint/2010/main" val="1749170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bwMode="auto">
          <a:xfrm>
            <a:off x="361950" y="676275"/>
            <a:ext cx="6145213" cy="3457575"/>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8434" name="Rectangle 3"/>
          <p:cNvSpPr>
            <a:spLocks noGrp="1" noChangeArrowheads="1"/>
          </p:cNvSpPr>
          <p:nvPr>
            <p:ph type="body" idx="1"/>
          </p:nvPr>
        </p:nvSpPr>
        <p:spPr bwMode="auto">
          <a:xfrm>
            <a:off x="896938" y="4359275"/>
            <a:ext cx="5076825" cy="4133850"/>
          </a:xfrm>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ndParaRPr>
          </a:p>
        </p:txBody>
      </p:sp>
    </p:spTree>
    <p:extLst>
      <p:ext uri="{BB962C8B-B14F-4D97-AF65-F5344CB8AC3E}">
        <p14:creationId xmlns:p14="http://schemas.microsoft.com/office/powerpoint/2010/main" val="1860456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complex topography also amplifies errors in the synoptic scale forecast and produces phenomena that are poorly represented in NWP models due to limitations in either resolution or model physics. Relevant phenomena that are poorly represented in models include frontal passages with stable mix-out, gap flows, mountain waves, </a:t>
            </a:r>
            <a:r>
              <a:rPr lang="en-US" sz="1200" kern="1200" dirty="0" err="1" smtClean="0">
                <a:solidFill>
                  <a:schemeClr val="tx1"/>
                </a:solidFill>
                <a:effectLst/>
                <a:latin typeface="+mn-lt"/>
                <a:ea typeface="+mn-ea"/>
                <a:cs typeface="+mn-cs"/>
              </a:rPr>
              <a:t>mesoscale</a:t>
            </a:r>
            <a:r>
              <a:rPr lang="en-US" sz="1200" kern="1200" dirty="0" smtClean="0">
                <a:solidFill>
                  <a:schemeClr val="tx1"/>
                </a:solidFill>
                <a:effectLst/>
                <a:latin typeface="+mn-lt"/>
                <a:ea typeface="+mn-ea"/>
                <a:cs typeface="+mn-cs"/>
              </a:rPr>
              <a:t> topographic wakes, convective outflows, marine pushes, land-sea breezes, slope and drainage flows, and low-level jets. All of these features have two things in common: 1) they are created or enhanced by topography, and 2) their evolution depends on the interactions between the surface, the boundary layer, and the large-scale flow. [Taken</a:t>
            </a:r>
            <a:r>
              <a:rPr lang="en-US" sz="1200" kern="1200" baseline="0" dirty="0" smtClean="0">
                <a:solidFill>
                  <a:schemeClr val="tx1"/>
                </a:solidFill>
                <a:effectLst/>
                <a:latin typeface="+mn-lt"/>
                <a:ea typeface="+mn-ea"/>
                <a:cs typeface="+mn-cs"/>
              </a:rPr>
              <a:t> from </a:t>
            </a:r>
            <a:r>
              <a:rPr lang="en-US" sz="1200" kern="1200" baseline="0" dirty="0" err="1" smtClean="0">
                <a:solidFill>
                  <a:schemeClr val="tx1"/>
                </a:solidFill>
                <a:effectLst/>
                <a:latin typeface="+mn-lt"/>
                <a:ea typeface="+mn-ea"/>
                <a:cs typeface="+mn-cs"/>
              </a:rPr>
              <a:t>Exp</a:t>
            </a:r>
            <a:r>
              <a:rPr lang="en-US" sz="1200" kern="1200" baseline="0" dirty="0" smtClean="0">
                <a:solidFill>
                  <a:schemeClr val="tx1"/>
                </a:solidFill>
                <a:effectLst/>
                <a:latin typeface="+mn-lt"/>
                <a:ea typeface="+mn-ea"/>
                <a:cs typeface="+mn-cs"/>
              </a:rPr>
              <a:t> Design document by Jim </a:t>
            </a:r>
            <a:r>
              <a:rPr lang="en-US" sz="1200" kern="1200" baseline="0" dirty="0" err="1" smtClean="0">
                <a:solidFill>
                  <a:schemeClr val="tx1"/>
                </a:solidFill>
                <a:effectLst/>
                <a:latin typeface="+mn-lt"/>
                <a:ea typeface="+mn-ea"/>
                <a:cs typeface="+mn-cs"/>
              </a:rPr>
              <a:t>McC</a:t>
            </a:r>
            <a:r>
              <a:rPr lang="en-US" sz="1200" kern="1200" baseline="0" dirty="0" smtClean="0">
                <a:solidFill>
                  <a:schemeClr val="tx1"/>
                </a:solidFill>
                <a:effectLst/>
                <a:latin typeface="+mn-lt"/>
                <a:ea typeface="+mn-ea"/>
                <a:cs typeface="+mn-cs"/>
              </a:rPr>
              <a:t>, Julie L, Justin, etc.]</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3FDD164-BCE6-1044-B8A4-808E19E29087}" type="slidenum">
              <a:rPr lang="en-US" smtClean="0"/>
              <a:t>7</a:t>
            </a:fld>
            <a:endParaRPr lang="en-US"/>
          </a:p>
        </p:txBody>
      </p:sp>
    </p:spTree>
    <p:extLst>
      <p:ext uri="{BB962C8B-B14F-4D97-AF65-F5344CB8AC3E}">
        <p14:creationId xmlns:p14="http://schemas.microsoft.com/office/powerpoint/2010/main" val="633862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3FDD164-BCE6-1044-B8A4-808E19E29087}" type="slidenum">
              <a:rPr lang="en-US" smtClean="0"/>
              <a:t>8</a:t>
            </a:fld>
            <a:endParaRPr lang="en-US"/>
          </a:p>
        </p:txBody>
      </p:sp>
    </p:spTree>
    <p:extLst>
      <p:ext uri="{BB962C8B-B14F-4D97-AF65-F5344CB8AC3E}">
        <p14:creationId xmlns:p14="http://schemas.microsoft.com/office/powerpoint/2010/main" val="1762993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complex topography also amplifies errors in the synoptic scale forecast and produces phenomena that are poorly represented in NWP models due to limitations in either resolution or model physics. Relevant phenomena that are poorly represented in models include frontal passages with stable mix-out, gap flows, mountain waves, </a:t>
            </a:r>
            <a:r>
              <a:rPr lang="en-US" sz="1200" kern="1200" dirty="0" err="1" smtClean="0">
                <a:solidFill>
                  <a:schemeClr val="tx1"/>
                </a:solidFill>
                <a:effectLst/>
                <a:latin typeface="+mn-lt"/>
                <a:ea typeface="+mn-ea"/>
                <a:cs typeface="+mn-cs"/>
              </a:rPr>
              <a:t>mesoscale</a:t>
            </a:r>
            <a:r>
              <a:rPr lang="en-US" sz="1200" kern="1200" dirty="0" smtClean="0">
                <a:solidFill>
                  <a:schemeClr val="tx1"/>
                </a:solidFill>
                <a:effectLst/>
                <a:latin typeface="+mn-lt"/>
                <a:ea typeface="+mn-ea"/>
                <a:cs typeface="+mn-cs"/>
              </a:rPr>
              <a:t> topographic wakes, convective outflows, marine pushes, land-sea breezes, slope and drainage flows, and low-level jets. All of these features have two things in common: 1) they are created or enhanced by topography, and 2) their evolution depends on the interactions between the surface, the boundary layer, and the large-scale flow. [Taken</a:t>
            </a:r>
            <a:r>
              <a:rPr lang="en-US" sz="1200" kern="1200" baseline="0" dirty="0" smtClean="0">
                <a:solidFill>
                  <a:schemeClr val="tx1"/>
                </a:solidFill>
                <a:effectLst/>
                <a:latin typeface="+mn-lt"/>
                <a:ea typeface="+mn-ea"/>
                <a:cs typeface="+mn-cs"/>
              </a:rPr>
              <a:t> from </a:t>
            </a:r>
            <a:r>
              <a:rPr lang="en-US" sz="1200" kern="1200" baseline="0" dirty="0" err="1" smtClean="0">
                <a:solidFill>
                  <a:schemeClr val="tx1"/>
                </a:solidFill>
                <a:effectLst/>
                <a:latin typeface="+mn-lt"/>
                <a:ea typeface="+mn-ea"/>
                <a:cs typeface="+mn-cs"/>
              </a:rPr>
              <a:t>Exp</a:t>
            </a:r>
            <a:r>
              <a:rPr lang="en-US" sz="1200" kern="1200" baseline="0" dirty="0" smtClean="0">
                <a:solidFill>
                  <a:schemeClr val="tx1"/>
                </a:solidFill>
                <a:effectLst/>
                <a:latin typeface="+mn-lt"/>
                <a:ea typeface="+mn-ea"/>
                <a:cs typeface="+mn-cs"/>
              </a:rPr>
              <a:t> Design document by Jim </a:t>
            </a:r>
            <a:r>
              <a:rPr lang="en-US" sz="1200" kern="1200" baseline="0" dirty="0" err="1" smtClean="0">
                <a:solidFill>
                  <a:schemeClr val="tx1"/>
                </a:solidFill>
                <a:effectLst/>
                <a:latin typeface="+mn-lt"/>
                <a:ea typeface="+mn-ea"/>
                <a:cs typeface="+mn-cs"/>
              </a:rPr>
              <a:t>McC</a:t>
            </a:r>
            <a:r>
              <a:rPr lang="en-US" sz="1200" kern="1200" baseline="0" dirty="0" smtClean="0">
                <a:solidFill>
                  <a:schemeClr val="tx1"/>
                </a:solidFill>
                <a:effectLst/>
                <a:latin typeface="+mn-lt"/>
                <a:ea typeface="+mn-ea"/>
                <a:cs typeface="+mn-cs"/>
              </a:rPr>
              <a:t>, Julie L, Justin, etc.]</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3FDD164-BCE6-1044-B8A4-808E19E29087}" type="slidenum">
              <a:rPr lang="en-US" smtClean="0"/>
              <a:t>9</a:t>
            </a:fld>
            <a:endParaRPr lang="en-US"/>
          </a:p>
        </p:txBody>
      </p:sp>
    </p:spTree>
    <p:extLst>
      <p:ext uri="{BB962C8B-B14F-4D97-AF65-F5344CB8AC3E}">
        <p14:creationId xmlns:p14="http://schemas.microsoft.com/office/powerpoint/2010/main" val="1268424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3FDD164-BCE6-1044-B8A4-808E19E29087}" type="slidenum">
              <a:rPr lang="en-US" smtClean="0"/>
              <a:t>10</a:t>
            </a:fld>
            <a:endParaRPr lang="en-US"/>
          </a:p>
        </p:txBody>
      </p:sp>
    </p:spTree>
    <p:extLst>
      <p:ext uri="{BB962C8B-B14F-4D97-AF65-F5344CB8AC3E}">
        <p14:creationId xmlns:p14="http://schemas.microsoft.com/office/powerpoint/2010/main" val="1959498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CD900D-A5F8-E846-9EE5-6190398B37F8}" type="datetimeFigureOut">
              <a:rPr lang="en-US" smtClean="0"/>
              <a:t>6/15/17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D3D7F-37A4-5243-9883-D3C05210EC5A}" type="slidenum">
              <a:rPr lang="en-US" smtClean="0"/>
              <a:t>‹#›</a:t>
            </a:fld>
            <a:endParaRPr lang="en-US"/>
          </a:p>
        </p:txBody>
      </p:sp>
    </p:spTree>
    <p:extLst>
      <p:ext uri="{BB962C8B-B14F-4D97-AF65-F5344CB8AC3E}">
        <p14:creationId xmlns:p14="http://schemas.microsoft.com/office/powerpoint/2010/main" val="653090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CD900D-A5F8-E846-9EE5-6190398B37F8}" type="datetimeFigureOut">
              <a:rPr lang="en-US" smtClean="0"/>
              <a:t>6/15/17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D3D7F-37A4-5243-9883-D3C05210EC5A}" type="slidenum">
              <a:rPr lang="en-US" smtClean="0"/>
              <a:t>‹#›</a:t>
            </a:fld>
            <a:endParaRPr lang="en-US"/>
          </a:p>
        </p:txBody>
      </p:sp>
    </p:spTree>
    <p:extLst>
      <p:ext uri="{BB962C8B-B14F-4D97-AF65-F5344CB8AC3E}">
        <p14:creationId xmlns:p14="http://schemas.microsoft.com/office/powerpoint/2010/main" val="4063796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CD900D-A5F8-E846-9EE5-6190398B37F8}" type="datetimeFigureOut">
              <a:rPr lang="en-US" smtClean="0"/>
              <a:t>6/15/17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D3D7F-37A4-5243-9883-D3C05210EC5A}" type="slidenum">
              <a:rPr lang="en-US" smtClean="0"/>
              <a:t>‹#›</a:t>
            </a:fld>
            <a:endParaRPr lang="en-US"/>
          </a:p>
        </p:txBody>
      </p:sp>
    </p:spTree>
    <p:extLst>
      <p:ext uri="{BB962C8B-B14F-4D97-AF65-F5344CB8AC3E}">
        <p14:creationId xmlns:p14="http://schemas.microsoft.com/office/powerpoint/2010/main" val="2467564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CD900D-A5F8-E846-9EE5-6190398B37F8}" type="datetimeFigureOut">
              <a:rPr lang="en-US" smtClean="0"/>
              <a:t>6/15/17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D3D7F-37A4-5243-9883-D3C05210EC5A}" type="slidenum">
              <a:rPr lang="en-US" smtClean="0"/>
              <a:t>‹#›</a:t>
            </a:fld>
            <a:endParaRPr lang="en-US"/>
          </a:p>
        </p:txBody>
      </p:sp>
    </p:spTree>
    <p:extLst>
      <p:ext uri="{BB962C8B-B14F-4D97-AF65-F5344CB8AC3E}">
        <p14:creationId xmlns:p14="http://schemas.microsoft.com/office/powerpoint/2010/main" val="4262733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CD900D-A5F8-E846-9EE5-6190398B37F8}" type="datetimeFigureOut">
              <a:rPr lang="en-US" smtClean="0"/>
              <a:t>6/15/17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D3D7F-37A4-5243-9883-D3C05210EC5A}" type="slidenum">
              <a:rPr lang="en-US" smtClean="0"/>
              <a:t>‹#›</a:t>
            </a:fld>
            <a:endParaRPr lang="en-US"/>
          </a:p>
        </p:txBody>
      </p:sp>
    </p:spTree>
    <p:extLst>
      <p:ext uri="{BB962C8B-B14F-4D97-AF65-F5344CB8AC3E}">
        <p14:creationId xmlns:p14="http://schemas.microsoft.com/office/powerpoint/2010/main" val="4058568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CD900D-A5F8-E846-9EE5-6190398B37F8}" type="datetimeFigureOut">
              <a:rPr lang="en-US" smtClean="0"/>
              <a:t>6/15/17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9D3D7F-37A4-5243-9883-D3C05210EC5A}" type="slidenum">
              <a:rPr lang="en-US" smtClean="0"/>
              <a:t>‹#›</a:t>
            </a:fld>
            <a:endParaRPr lang="en-US"/>
          </a:p>
        </p:txBody>
      </p:sp>
    </p:spTree>
    <p:extLst>
      <p:ext uri="{BB962C8B-B14F-4D97-AF65-F5344CB8AC3E}">
        <p14:creationId xmlns:p14="http://schemas.microsoft.com/office/powerpoint/2010/main" val="4105943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CD900D-A5F8-E846-9EE5-6190398B37F8}" type="datetimeFigureOut">
              <a:rPr lang="en-US" smtClean="0"/>
              <a:t>6/15/17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9D3D7F-37A4-5243-9883-D3C05210EC5A}" type="slidenum">
              <a:rPr lang="en-US" smtClean="0"/>
              <a:t>‹#›</a:t>
            </a:fld>
            <a:endParaRPr lang="en-US"/>
          </a:p>
        </p:txBody>
      </p:sp>
    </p:spTree>
    <p:extLst>
      <p:ext uri="{BB962C8B-B14F-4D97-AF65-F5344CB8AC3E}">
        <p14:creationId xmlns:p14="http://schemas.microsoft.com/office/powerpoint/2010/main" val="3676182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CD900D-A5F8-E846-9EE5-6190398B37F8}" type="datetimeFigureOut">
              <a:rPr lang="en-US" smtClean="0"/>
              <a:t>6/15/17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9D3D7F-37A4-5243-9883-D3C05210EC5A}" type="slidenum">
              <a:rPr lang="en-US" smtClean="0"/>
              <a:t>‹#›</a:t>
            </a:fld>
            <a:endParaRPr lang="en-US"/>
          </a:p>
        </p:txBody>
      </p:sp>
    </p:spTree>
    <p:extLst>
      <p:ext uri="{BB962C8B-B14F-4D97-AF65-F5344CB8AC3E}">
        <p14:creationId xmlns:p14="http://schemas.microsoft.com/office/powerpoint/2010/main" val="2568905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CD900D-A5F8-E846-9EE5-6190398B37F8}" type="datetimeFigureOut">
              <a:rPr lang="en-US" smtClean="0"/>
              <a:t>6/15/17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9D3D7F-37A4-5243-9883-D3C05210EC5A}" type="slidenum">
              <a:rPr lang="en-US" smtClean="0"/>
              <a:t>‹#›</a:t>
            </a:fld>
            <a:endParaRPr lang="en-US"/>
          </a:p>
        </p:txBody>
      </p:sp>
    </p:spTree>
    <p:extLst>
      <p:ext uri="{BB962C8B-B14F-4D97-AF65-F5344CB8AC3E}">
        <p14:creationId xmlns:p14="http://schemas.microsoft.com/office/powerpoint/2010/main" val="3354315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CD900D-A5F8-E846-9EE5-6190398B37F8}" type="datetimeFigureOut">
              <a:rPr lang="en-US" smtClean="0"/>
              <a:t>6/15/17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9D3D7F-37A4-5243-9883-D3C05210EC5A}" type="slidenum">
              <a:rPr lang="en-US" smtClean="0"/>
              <a:t>‹#›</a:t>
            </a:fld>
            <a:endParaRPr lang="en-US"/>
          </a:p>
        </p:txBody>
      </p:sp>
    </p:spTree>
    <p:extLst>
      <p:ext uri="{BB962C8B-B14F-4D97-AF65-F5344CB8AC3E}">
        <p14:creationId xmlns:p14="http://schemas.microsoft.com/office/powerpoint/2010/main" val="1492672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CD900D-A5F8-E846-9EE5-6190398B37F8}" type="datetimeFigureOut">
              <a:rPr lang="en-US" smtClean="0"/>
              <a:t>6/15/17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9D3D7F-37A4-5243-9883-D3C05210EC5A}" type="slidenum">
              <a:rPr lang="en-US" smtClean="0"/>
              <a:t>‹#›</a:t>
            </a:fld>
            <a:endParaRPr lang="en-US"/>
          </a:p>
        </p:txBody>
      </p:sp>
    </p:spTree>
    <p:extLst>
      <p:ext uri="{BB962C8B-B14F-4D97-AF65-F5344CB8AC3E}">
        <p14:creationId xmlns:p14="http://schemas.microsoft.com/office/powerpoint/2010/main" val="1175448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8CD900D-A5F8-E846-9EE5-6190398B37F8}" type="datetimeFigureOut">
              <a:rPr lang="en-US" smtClean="0"/>
              <a:t>6/15/17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39D3D7F-37A4-5243-9883-D3C05210EC5A}" type="slidenum">
              <a:rPr lang="en-US" smtClean="0"/>
              <a:t>‹#›</a:t>
            </a:fld>
            <a:endParaRPr lang="en-US"/>
          </a:p>
        </p:txBody>
      </p:sp>
    </p:spTree>
    <p:extLst>
      <p:ext uri="{BB962C8B-B14F-4D97-AF65-F5344CB8AC3E}">
        <p14:creationId xmlns:p14="http://schemas.microsoft.com/office/powerpoint/2010/main" val="2895524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tiff"/><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tiff"/><Relationship Id="rId5" Type="http://schemas.openxmlformats.org/officeDocument/2006/relationships/image" Target="../media/image31.tiff"/><Relationship Id="rId6" Type="http://schemas.openxmlformats.org/officeDocument/2006/relationships/image" Target="../media/image32.tiff"/><Relationship Id="rId7" Type="http://schemas.openxmlformats.org/officeDocument/2006/relationships/image" Target="../media/image33.tiff"/><Relationship Id="rId8" Type="http://schemas.openxmlformats.org/officeDocument/2006/relationships/image" Target="../media/image34.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0.tiff"/><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4" Type="http://schemas.openxmlformats.org/officeDocument/2006/relationships/image" Target="../media/image16.gi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5"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5.png"/><Relationship Id="rId5" Type="http://schemas.openxmlformats.org/officeDocument/2006/relationships/image" Target="../media/image4.png"/><Relationship Id="rId1" Type="http://schemas.openxmlformats.org/officeDocument/2006/relationships/tags" Target="../tags/tag2.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323109" cy="5143500"/>
          </a:xfrm>
          <a:prstGeom prst="rect">
            <a:avLst/>
          </a:prstGeom>
        </p:spPr>
      </p:pic>
      <p:sp>
        <p:nvSpPr>
          <p:cNvPr id="2054" name="TextBox 7"/>
          <p:cNvSpPr txBox="1">
            <a:spLocks noChangeArrowheads="1"/>
          </p:cNvSpPr>
          <p:nvPr/>
        </p:nvSpPr>
        <p:spPr bwMode="auto">
          <a:xfrm>
            <a:off x="473365" y="2643812"/>
            <a:ext cx="8691976" cy="1077218"/>
          </a:xfrm>
          <a:prstGeom prst="rect">
            <a:avLst/>
          </a:prstGeom>
          <a:noFill/>
          <a:ln w="9525">
            <a:noFill/>
            <a:miter lim="800000"/>
            <a:headEnd/>
            <a:tailEnd/>
          </a:ln>
        </p:spPr>
        <p:txBody>
          <a:bodyPr wrap="square">
            <a:prstTxWarp prst="textNoShape">
              <a:avLst/>
            </a:prstTxWarp>
            <a:spAutoFit/>
          </a:bodyPr>
          <a:lstStyle/>
          <a:p>
            <a:pPr algn="ctr"/>
            <a:r>
              <a:rPr lang="en-US" sz="1600" dirty="0">
                <a:solidFill>
                  <a:schemeClr val="bg1">
                    <a:lumMod val="95000"/>
                  </a:schemeClr>
                </a:solidFill>
                <a:latin typeface="Calibri" charset="0"/>
                <a:ea typeface="Tahoma" charset="0"/>
                <a:cs typeface="Tahoma" charset="0"/>
              </a:rPr>
              <a:t>Joseph B. Olson, </a:t>
            </a:r>
            <a:r>
              <a:rPr lang="en-US" sz="1600" dirty="0" smtClean="0">
                <a:solidFill>
                  <a:schemeClr val="bg1">
                    <a:lumMod val="95000"/>
                  </a:schemeClr>
                </a:solidFill>
                <a:latin typeface="Calibri" charset="0"/>
                <a:ea typeface="Tahoma" charset="0"/>
                <a:cs typeface="Tahoma" charset="0"/>
              </a:rPr>
              <a:t>J</a:t>
            </a:r>
            <a:r>
              <a:rPr lang="en-US" sz="1600" dirty="0">
                <a:solidFill>
                  <a:schemeClr val="bg1">
                    <a:lumMod val="95000"/>
                  </a:schemeClr>
                </a:solidFill>
                <a:latin typeface="Calibri" charset="0"/>
                <a:ea typeface="Tahoma" charset="0"/>
                <a:cs typeface="Tahoma" charset="0"/>
              </a:rPr>
              <a:t>. S. Kenyon, J. Brown, J. M. Wilczak, J. W. Cline, R</a:t>
            </a:r>
            <a:r>
              <a:rPr lang="en-US" sz="1600" dirty="0" smtClean="0">
                <a:solidFill>
                  <a:schemeClr val="bg1">
                    <a:lumMod val="95000"/>
                  </a:schemeClr>
                </a:solidFill>
                <a:latin typeface="Calibri" charset="0"/>
                <a:ea typeface="Tahoma" charset="0"/>
                <a:cs typeface="Tahoma" charset="0"/>
              </a:rPr>
              <a:t>. </a:t>
            </a:r>
            <a:r>
              <a:rPr lang="en-US" sz="1600" dirty="0">
                <a:solidFill>
                  <a:schemeClr val="bg1">
                    <a:lumMod val="95000"/>
                  </a:schemeClr>
                </a:solidFill>
                <a:latin typeface="Calibri" charset="0"/>
                <a:ea typeface="Tahoma" charset="0"/>
                <a:cs typeface="Tahoma" charset="0"/>
              </a:rPr>
              <a:t>Banta, </a:t>
            </a:r>
            <a:r>
              <a:rPr lang="en-US" sz="1600" dirty="0" smtClean="0">
                <a:solidFill>
                  <a:schemeClr val="bg1">
                    <a:lumMod val="95000"/>
                  </a:schemeClr>
                </a:solidFill>
                <a:latin typeface="Calibri" charset="0"/>
                <a:ea typeface="Tahoma" charset="0"/>
                <a:cs typeface="Tahoma" charset="0"/>
              </a:rPr>
              <a:t>W. Angevine, </a:t>
            </a:r>
          </a:p>
          <a:p>
            <a:pPr algn="ctr"/>
            <a:r>
              <a:rPr lang="en-US" sz="1600" dirty="0" smtClean="0">
                <a:solidFill>
                  <a:schemeClr val="bg1">
                    <a:lumMod val="95000"/>
                  </a:schemeClr>
                </a:solidFill>
                <a:latin typeface="Calibri" charset="0"/>
                <a:ea typeface="Tahoma" charset="0"/>
                <a:cs typeface="Tahoma" charset="0"/>
              </a:rPr>
              <a:t>S</a:t>
            </a:r>
            <a:r>
              <a:rPr lang="en-US" sz="1600" dirty="0" smtClean="0">
                <a:solidFill>
                  <a:schemeClr val="bg1">
                    <a:lumMod val="95000"/>
                  </a:schemeClr>
                </a:solidFill>
                <a:latin typeface="Calibri" charset="0"/>
                <a:ea typeface="Tahoma" charset="0"/>
                <a:cs typeface="Tahoma" charset="0"/>
              </a:rPr>
              <a:t>. </a:t>
            </a:r>
            <a:r>
              <a:rPr lang="en-US" sz="1600" dirty="0" smtClean="0">
                <a:solidFill>
                  <a:schemeClr val="bg1">
                    <a:lumMod val="95000"/>
                  </a:schemeClr>
                </a:solidFill>
                <a:latin typeface="Calibri" charset="0"/>
                <a:ea typeface="Tahoma" charset="0"/>
                <a:cs typeface="Tahoma" charset="0"/>
              </a:rPr>
              <a:t>Benjamin, </a:t>
            </a:r>
            <a:r>
              <a:rPr lang="en-US" sz="1600" dirty="0">
                <a:solidFill>
                  <a:schemeClr val="bg1">
                    <a:lumMod val="95000"/>
                  </a:schemeClr>
                </a:solidFill>
                <a:latin typeface="Calibri" charset="0"/>
                <a:ea typeface="Tahoma" charset="0"/>
                <a:cs typeface="Tahoma" charset="0"/>
              </a:rPr>
              <a:t>L. </a:t>
            </a:r>
            <a:r>
              <a:rPr lang="en-US" sz="1600" dirty="0" smtClean="0">
                <a:solidFill>
                  <a:schemeClr val="bg1">
                    <a:lumMod val="95000"/>
                  </a:schemeClr>
                </a:solidFill>
                <a:latin typeface="Calibri" charset="0"/>
                <a:ea typeface="Tahoma" charset="0"/>
                <a:cs typeface="Tahoma" charset="0"/>
              </a:rPr>
              <a:t>Berg</a:t>
            </a:r>
            <a:r>
              <a:rPr lang="en-US" sz="1600" dirty="0" smtClean="0">
                <a:solidFill>
                  <a:schemeClr val="bg1">
                    <a:lumMod val="95000"/>
                  </a:schemeClr>
                </a:solidFill>
                <a:latin typeface="Calibri" charset="0"/>
                <a:ea typeface="Tahoma" charset="0"/>
                <a:cs typeface="Tahoma" charset="0"/>
              </a:rPr>
              <a:t>, </a:t>
            </a:r>
            <a:r>
              <a:rPr lang="en-US" sz="1600" dirty="0">
                <a:solidFill>
                  <a:schemeClr val="bg1">
                    <a:lumMod val="95000"/>
                  </a:schemeClr>
                </a:solidFill>
                <a:latin typeface="Calibri" charset="0"/>
                <a:ea typeface="Tahoma" charset="0"/>
                <a:cs typeface="Tahoma" charset="0"/>
              </a:rPr>
              <a:t>L. Bianco, </a:t>
            </a:r>
            <a:r>
              <a:rPr lang="en-US" sz="1600" dirty="0" smtClean="0">
                <a:solidFill>
                  <a:schemeClr val="bg1">
                    <a:lumMod val="95000"/>
                  </a:schemeClr>
                </a:solidFill>
                <a:latin typeface="Calibri" charset="0"/>
                <a:ea typeface="Tahoma" charset="0"/>
                <a:cs typeface="Tahoma" charset="0"/>
              </a:rPr>
              <a:t>I. </a:t>
            </a:r>
            <a:r>
              <a:rPr lang="en-US" sz="1600" dirty="0" err="1" smtClean="0">
                <a:solidFill>
                  <a:schemeClr val="bg1">
                    <a:lumMod val="95000"/>
                  </a:schemeClr>
                </a:solidFill>
                <a:latin typeface="Calibri" charset="0"/>
                <a:ea typeface="Tahoma" charset="0"/>
                <a:cs typeface="Tahoma" charset="0"/>
              </a:rPr>
              <a:t>Djalalova</a:t>
            </a:r>
            <a:r>
              <a:rPr lang="en-US" sz="1600" dirty="0">
                <a:solidFill>
                  <a:schemeClr val="bg1">
                    <a:lumMod val="95000"/>
                  </a:schemeClr>
                </a:solidFill>
                <a:latin typeface="Calibri" charset="0"/>
                <a:ea typeface="Tahoma" charset="0"/>
                <a:cs typeface="Tahoma" charset="0"/>
              </a:rPr>
              <a:t>, A. </a:t>
            </a:r>
            <a:r>
              <a:rPr lang="en-US" sz="1600" dirty="0" err="1">
                <a:solidFill>
                  <a:schemeClr val="bg1">
                    <a:lumMod val="95000"/>
                  </a:schemeClr>
                </a:solidFill>
                <a:latin typeface="Calibri" charset="0"/>
                <a:ea typeface="Tahoma" charset="0"/>
                <a:cs typeface="Tahoma" charset="0"/>
              </a:rPr>
              <a:t>Choukulkar</a:t>
            </a:r>
            <a:r>
              <a:rPr lang="en-US" sz="1600" dirty="0">
                <a:solidFill>
                  <a:schemeClr val="bg1">
                    <a:lumMod val="95000"/>
                  </a:schemeClr>
                </a:solidFill>
                <a:latin typeface="Calibri" charset="0"/>
                <a:ea typeface="Tahoma" charset="0"/>
                <a:cs typeface="Tahoma" charset="0"/>
              </a:rPr>
              <a:t>, Y. </a:t>
            </a:r>
            <a:r>
              <a:rPr lang="en-US" sz="1600" dirty="0" err="1" smtClean="0">
                <a:solidFill>
                  <a:schemeClr val="bg1">
                    <a:lumMod val="95000"/>
                  </a:schemeClr>
                </a:solidFill>
                <a:latin typeface="Calibri" charset="0"/>
                <a:ea typeface="Tahoma" charset="0"/>
                <a:cs typeface="Tahoma" charset="0"/>
              </a:rPr>
              <a:t>Pichugina</a:t>
            </a:r>
            <a:r>
              <a:rPr lang="en-US" sz="1600" dirty="0" smtClean="0">
                <a:solidFill>
                  <a:schemeClr val="bg1">
                    <a:lumMod val="95000"/>
                  </a:schemeClr>
                </a:solidFill>
                <a:latin typeface="Calibri" charset="0"/>
                <a:ea typeface="Tahoma" charset="0"/>
                <a:cs typeface="Tahoma" charset="0"/>
              </a:rPr>
              <a:t>, </a:t>
            </a:r>
            <a:r>
              <a:rPr lang="en-US" sz="1600" dirty="0">
                <a:solidFill>
                  <a:schemeClr val="bg1">
                    <a:lumMod val="95000"/>
                  </a:schemeClr>
                </a:solidFill>
                <a:latin typeface="Calibri" charset="0"/>
                <a:ea typeface="Tahoma" charset="0"/>
                <a:cs typeface="Tahoma" charset="0"/>
              </a:rPr>
              <a:t>M. Marquis, </a:t>
            </a:r>
            <a:endParaRPr lang="en-US" sz="1600" dirty="0" smtClean="0">
              <a:solidFill>
                <a:schemeClr val="bg1">
                  <a:lumMod val="95000"/>
                </a:schemeClr>
              </a:solidFill>
              <a:latin typeface="Calibri" charset="0"/>
              <a:ea typeface="Tahoma" charset="0"/>
              <a:cs typeface="Tahoma" charset="0"/>
            </a:endParaRPr>
          </a:p>
          <a:p>
            <a:pPr algn="ctr"/>
            <a:r>
              <a:rPr lang="en-US" sz="1600" dirty="0" smtClean="0">
                <a:solidFill>
                  <a:schemeClr val="bg1">
                    <a:lumMod val="95000"/>
                  </a:schemeClr>
                </a:solidFill>
                <a:latin typeface="Calibri" charset="0"/>
                <a:ea typeface="Tahoma" charset="0"/>
                <a:cs typeface="Tahoma" charset="0"/>
              </a:rPr>
              <a:t>B</a:t>
            </a:r>
            <a:r>
              <a:rPr lang="en-US" sz="1600" dirty="0">
                <a:solidFill>
                  <a:schemeClr val="bg1">
                    <a:lumMod val="95000"/>
                  </a:schemeClr>
                </a:solidFill>
                <a:latin typeface="Calibri" charset="0"/>
                <a:ea typeface="Tahoma" charset="0"/>
                <a:cs typeface="Tahoma" charset="0"/>
              </a:rPr>
              <a:t>. </a:t>
            </a:r>
            <a:r>
              <a:rPr lang="en-US" sz="1600" dirty="0" err="1">
                <a:solidFill>
                  <a:schemeClr val="bg1">
                    <a:lumMod val="95000"/>
                  </a:schemeClr>
                </a:solidFill>
                <a:latin typeface="Calibri" charset="0"/>
                <a:ea typeface="Tahoma" charset="0"/>
                <a:cs typeface="Tahoma" charset="0"/>
              </a:rPr>
              <a:t>Kosovic</a:t>
            </a:r>
            <a:r>
              <a:rPr lang="en-US" sz="1600" dirty="0">
                <a:solidFill>
                  <a:schemeClr val="bg1">
                    <a:lumMod val="95000"/>
                  </a:schemeClr>
                </a:solidFill>
                <a:latin typeface="Calibri" charset="0"/>
                <a:ea typeface="Tahoma" charset="0"/>
                <a:cs typeface="Tahoma" charset="0"/>
              </a:rPr>
              <a:t>, </a:t>
            </a:r>
            <a:r>
              <a:rPr lang="en-US" sz="1600" dirty="0" smtClean="0">
                <a:solidFill>
                  <a:schemeClr val="bg1">
                    <a:lumMod val="95000"/>
                  </a:schemeClr>
                </a:solidFill>
                <a:latin typeface="Calibri" charset="0"/>
                <a:ea typeface="Tahoma" charset="0"/>
                <a:cs typeface="Tahoma" charset="0"/>
              </a:rPr>
              <a:t>J</a:t>
            </a:r>
            <a:r>
              <a:rPr lang="en-US" sz="1600" dirty="0" smtClean="0">
                <a:solidFill>
                  <a:schemeClr val="bg1">
                    <a:lumMod val="95000"/>
                  </a:schemeClr>
                </a:solidFill>
                <a:latin typeface="Calibri" charset="0"/>
                <a:ea typeface="Tahoma" charset="0"/>
                <a:cs typeface="Tahoma" charset="0"/>
              </a:rPr>
              <a:t>. </a:t>
            </a:r>
            <a:r>
              <a:rPr lang="en-US" sz="1600" dirty="0">
                <a:solidFill>
                  <a:schemeClr val="bg1">
                    <a:lumMod val="95000"/>
                  </a:schemeClr>
                </a:solidFill>
                <a:latin typeface="Calibri" charset="0"/>
                <a:ea typeface="Tahoma" charset="0"/>
                <a:cs typeface="Tahoma" charset="0"/>
              </a:rPr>
              <a:t>Lundquist, K</a:t>
            </a:r>
            <a:r>
              <a:rPr lang="en-US" sz="1600" dirty="0" smtClean="0">
                <a:solidFill>
                  <a:schemeClr val="bg1">
                    <a:lumMod val="95000"/>
                  </a:schemeClr>
                </a:solidFill>
                <a:latin typeface="Calibri" charset="0"/>
                <a:ea typeface="Tahoma" charset="0"/>
                <a:cs typeface="Tahoma" charset="0"/>
              </a:rPr>
              <a:t>. </a:t>
            </a:r>
            <a:r>
              <a:rPr lang="en-US" sz="1600" dirty="0">
                <a:solidFill>
                  <a:schemeClr val="bg1">
                    <a:lumMod val="95000"/>
                  </a:schemeClr>
                </a:solidFill>
                <a:latin typeface="Calibri" charset="0"/>
                <a:ea typeface="Tahoma" charset="0"/>
                <a:cs typeface="Tahoma" charset="0"/>
              </a:rPr>
              <a:t>Lundquist, J. D. </a:t>
            </a:r>
            <a:r>
              <a:rPr lang="en-US" sz="1600" dirty="0" err="1">
                <a:solidFill>
                  <a:schemeClr val="bg1">
                    <a:lumMod val="95000"/>
                  </a:schemeClr>
                </a:solidFill>
                <a:latin typeface="Calibri" charset="0"/>
                <a:ea typeface="Tahoma" charset="0"/>
                <a:cs typeface="Tahoma" charset="0"/>
              </a:rPr>
              <a:t>Mirocha</a:t>
            </a:r>
            <a:r>
              <a:rPr lang="en-US" sz="1600" dirty="0">
                <a:solidFill>
                  <a:schemeClr val="bg1">
                    <a:lumMod val="95000"/>
                  </a:schemeClr>
                </a:solidFill>
                <a:latin typeface="Calibri" charset="0"/>
                <a:ea typeface="Tahoma" charset="0"/>
                <a:cs typeface="Tahoma" charset="0"/>
              </a:rPr>
              <a:t>, J. McCaa, M</a:t>
            </a:r>
            <a:r>
              <a:rPr lang="en-US" sz="1600" dirty="0" smtClean="0">
                <a:solidFill>
                  <a:schemeClr val="bg1">
                    <a:lumMod val="95000"/>
                  </a:schemeClr>
                </a:solidFill>
                <a:latin typeface="Calibri" charset="0"/>
                <a:ea typeface="Tahoma" charset="0"/>
                <a:cs typeface="Tahoma" charset="0"/>
              </a:rPr>
              <a:t>. </a:t>
            </a:r>
            <a:r>
              <a:rPr lang="en-US" sz="1600" dirty="0" err="1" smtClean="0">
                <a:solidFill>
                  <a:schemeClr val="bg1">
                    <a:lumMod val="95000"/>
                  </a:schemeClr>
                </a:solidFill>
                <a:latin typeface="Calibri" charset="0"/>
                <a:ea typeface="Tahoma" charset="0"/>
                <a:cs typeface="Tahoma" charset="0"/>
              </a:rPr>
              <a:t>Stoelinga</a:t>
            </a:r>
            <a:r>
              <a:rPr lang="en-US" sz="1600" dirty="0" smtClean="0">
                <a:solidFill>
                  <a:schemeClr val="bg1">
                    <a:lumMod val="95000"/>
                  </a:schemeClr>
                </a:solidFill>
                <a:latin typeface="Calibri" charset="0"/>
                <a:ea typeface="Tahoma" charset="0"/>
                <a:cs typeface="Tahoma" charset="0"/>
              </a:rPr>
              <a:t>, </a:t>
            </a:r>
            <a:r>
              <a:rPr lang="en-US" sz="1600" dirty="0">
                <a:solidFill>
                  <a:schemeClr val="bg1">
                    <a:lumMod val="95000"/>
                  </a:schemeClr>
                </a:solidFill>
                <a:latin typeface="Calibri" charset="0"/>
                <a:ea typeface="Tahoma" charset="0"/>
                <a:cs typeface="Tahoma" charset="0"/>
              </a:rPr>
              <a:t>K. Lantz, </a:t>
            </a:r>
            <a:endParaRPr lang="en-US" sz="1600" dirty="0" smtClean="0">
              <a:solidFill>
                <a:schemeClr val="bg1">
                  <a:lumMod val="95000"/>
                </a:schemeClr>
              </a:solidFill>
              <a:latin typeface="Calibri" charset="0"/>
              <a:ea typeface="Tahoma" charset="0"/>
              <a:cs typeface="Tahoma" charset="0"/>
            </a:endParaRPr>
          </a:p>
          <a:p>
            <a:pPr algn="ctr"/>
            <a:r>
              <a:rPr lang="en-US" sz="1600" dirty="0" smtClean="0">
                <a:solidFill>
                  <a:schemeClr val="bg1">
                    <a:lumMod val="95000"/>
                  </a:schemeClr>
                </a:solidFill>
                <a:latin typeface="Calibri" charset="0"/>
                <a:ea typeface="Tahoma" charset="0"/>
                <a:cs typeface="Tahoma" charset="0"/>
              </a:rPr>
              <a:t>E. </a:t>
            </a:r>
            <a:r>
              <a:rPr lang="en-US" sz="1600" dirty="0" err="1" smtClean="0">
                <a:solidFill>
                  <a:schemeClr val="bg1">
                    <a:lumMod val="95000"/>
                  </a:schemeClr>
                </a:solidFill>
                <a:latin typeface="Calibri" charset="0"/>
                <a:ea typeface="Tahoma" charset="0"/>
                <a:cs typeface="Tahoma" charset="0"/>
              </a:rPr>
              <a:t>Grimit</a:t>
            </a:r>
            <a:r>
              <a:rPr lang="en-US" sz="1600" dirty="0" smtClean="0">
                <a:solidFill>
                  <a:schemeClr val="bg1">
                    <a:lumMod val="95000"/>
                  </a:schemeClr>
                </a:solidFill>
                <a:latin typeface="Calibri" charset="0"/>
                <a:ea typeface="Tahoma" charset="0"/>
                <a:cs typeface="Tahoma" charset="0"/>
              </a:rPr>
              <a:t>, J. Sharpe, C</a:t>
            </a:r>
            <a:r>
              <a:rPr lang="en-US" sz="1600" dirty="0">
                <a:solidFill>
                  <a:schemeClr val="bg1">
                    <a:lumMod val="95000"/>
                  </a:schemeClr>
                </a:solidFill>
                <a:latin typeface="Calibri" charset="0"/>
                <a:ea typeface="Tahoma" charset="0"/>
                <a:cs typeface="Tahoma" charset="0"/>
              </a:rPr>
              <a:t>. Long, </a:t>
            </a:r>
            <a:r>
              <a:rPr lang="en-US" sz="1600" dirty="0" smtClean="0">
                <a:solidFill>
                  <a:schemeClr val="bg1">
                    <a:lumMod val="95000"/>
                  </a:schemeClr>
                </a:solidFill>
                <a:latin typeface="Calibri" charset="0"/>
                <a:ea typeface="Tahoma" charset="0"/>
                <a:cs typeface="Tahoma" charset="0"/>
              </a:rPr>
              <a:t>P. Jimenez</a:t>
            </a:r>
            <a:r>
              <a:rPr lang="en-US" sz="1600" dirty="0" smtClean="0">
                <a:solidFill>
                  <a:schemeClr val="bg1">
                    <a:lumMod val="95000"/>
                  </a:schemeClr>
                </a:solidFill>
                <a:latin typeface="Calibri" charset="0"/>
                <a:ea typeface="Tahoma" charset="0"/>
                <a:cs typeface="Tahoma" charset="0"/>
              </a:rPr>
              <a:t>, C</a:t>
            </a:r>
            <a:r>
              <a:rPr lang="en-US" sz="1600" dirty="0">
                <a:solidFill>
                  <a:schemeClr val="bg1">
                    <a:lumMod val="95000"/>
                  </a:schemeClr>
                </a:solidFill>
                <a:latin typeface="Calibri" charset="0"/>
                <a:ea typeface="Tahoma" charset="0"/>
                <a:cs typeface="Tahoma" charset="0"/>
              </a:rPr>
              <a:t>. </a:t>
            </a:r>
            <a:r>
              <a:rPr lang="en-US" sz="1600" dirty="0" err="1" smtClean="0">
                <a:solidFill>
                  <a:schemeClr val="bg1">
                    <a:lumMod val="95000"/>
                  </a:schemeClr>
                </a:solidFill>
                <a:latin typeface="Calibri" charset="0"/>
                <a:ea typeface="Tahoma" charset="0"/>
                <a:cs typeface="Tahoma" charset="0"/>
              </a:rPr>
              <a:t>Draxl</a:t>
            </a:r>
            <a:r>
              <a:rPr lang="en-US" sz="1600" dirty="0" smtClean="0">
                <a:solidFill>
                  <a:schemeClr val="bg1">
                    <a:lumMod val="95000"/>
                  </a:schemeClr>
                </a:solidFill>
                <a:latin typeface="Calibri" charset="0"/>
                <a:ea typeface="Tahoma" charset="0"/>
                <a:cs typeface="Tahoma" charset="0"/>
              </a:rPr>
              <a:t>, </a:t>
            </a:r>
            <a:r>
              <a:rPr lang="en-US" sz="1600" dirty="0">
                <a:solidFill>
                  <a:schemeClr val="bg1">
                    <a:lumMod val="95000"/>
                  </a:schemeClr>
                </a:solidFill>
                <a:latin typeface="Calibri" charset="0"/>
                <a:ea typeface="Tahoma" charset="0"/>
                <a:cs typeface="Tahoma" charset="0"/>
              </a:rPr>
              <a:t>K. </a:t>
            </a:r>
            <a:r>
              <a:rPr lang="en-US" sz="1600" dirty="0" smtClean="0">
                <a:solidFill>
                  <a:schemeClr val="bg1">
                    <a:lumMod val="95000"/>
                  </a:schemeClr>
                </a:solidFill>
                <a:latin typeface="Calibri" charset="0"/>
                <a:ea typeface="Tahoma" charset="0"/>
                <a:cs typeface="Tahoma" charset="0"/>
              </a:rPr>
              <a:t>McCaffrey, S. Redfern</a:t>
            </a:r>
          </a:p>
        </p:txBody>
      </p:sp>
      <p:sp>
        <p:nvSpPr>
          <p:cNvPr id="2050" name="Title 1"/>
          <p:cNvSpPr>
            <a:spLocks noGrp="1"/>
          </p:cNvSpPr>
          <p:nvPr>
            <p:ph type="ctrTitle"/>
          </p:nvPr>
        </p:nvSpPr>
        <p:spPr>
          <a:xfrm>
            <a:off x="65266" y="581890"/>
            <a:ext cx="8942308" cy="2261977"/>
          </a:xfrm>
        </p:spPr>
        <p:txBody>
          <a:bodyPr>
            <a:noAutofit/>
          </a:bodyPr>
          <a:lstStyle/>
          <a:p>
            <a:r>
              <a:rPr lang="en-US" sz="3200" b="1" dirty="0"/>
              <a:t>Addressing systematic biases in </a:t>
            </a:r>
            <a:r>
              <a:rPr lang="en-US" sz="3200" b="1" dirty="0" smtClean="0"/>
              <a:t/>
            </a:r>
            <a:br>
              <a:rPr lang="en-US" sz="3200" b="1" dirty="0" smtClean="0"/>
            </a:br>
            <a:r>
              <a:rPr lang="en-US" sz="3200" b="1" dirty="0" smtClean="0"/>
              <a:t>RAP/HRRR </a:t>
            </a:r>
            <a:r>
              <a:rPr lang="en-US" sz="3200" b="1" dirty="0"/>
              <a:t>physics for </a:t>
            </a:r>
            <a:r>
              <a:rPr lang="en-US" sz="3200" b="1" dirty="0" smtClean="0"/>
              <a:t>WFIP2 </a:t>
            </a:r>
            <a:br>
              <a:rPr lang="en-US" sz="3200" b="1" dirty="0" smtClean="0"/>
            </a:br>
            <a:r>
              <a:rPr lang="en-US" sz="3200" b="1" dirty="0"/>
              <a:t/>
            </a:r>
            <a:br>
              <a:rPr lang="en-US" sz="3200" b="1" dirty="0"/>
            </a:br>
            <a:endParaRPr lang="en-US" sz="3200" b="1" dirty="0">
              <a:effectLst>
                <a:outerShdw blurRad="50800" dist="38100" dir="2700000" algn="tl" rotWithShape="0">
                  <a:schemeClr val="bg1">
                    <a:alpha val="73000"/>
                  </a:schemeClr>
                </a:outerShdw>
              </a:effectLst>
              <a:ea typeface="Tahoma" charset="0"/>
              <a:cs typeface="Tahoma" charset="0"/>
            </a:endParaRPr>
          </a:p>
        </p:txBody>
      </p:sp>
      <p:pic>
        <p:nvPicPr>
          <p:cNvPr id="10" name="Picture 122" descr="C:\Documents and Settings\osborn.FSL-NT.000\Desktop\My Documents\Misc. Graphics-Text\logos\CIRES_Logo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26103" y="59535"/>
            <a:ext cx="3760289" cy="1346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22" descr="C:\Documents and Settings\osborn.FSL-NT.000\Desktop\My Documents\Misc. Graphics-Text\logos\CIRES_Logo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8503" y="173835"/>
            <a:ext cx="3760289" cy="1346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22" descr="C:\Documents and Settings\osborn.FSL-NT.000\Desktop\My Documents\Misc. Graphics-Text\logos\CIRES_Logo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30903" y="288135"/>
            <a:ext cx="3760289" cy="1346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22" descr="C:\Documents and Settings\osborn.FSL-NT.000\Desktop\My Documents\Misc. Graphics-Text\logos\CIRES_Logo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83303" y="402435"/>
            <a:ext cx="3760289" cy="1346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661867" y="4761265"/>
            <a:ext cx="7866692" cy="338554"/>
          </a:xfrm>
          <a:prstGeom prst="rect">
            <a:avLst/>
          </a:prstGeom>
          <a:noFill/>
        </p:spPr>
        <p:txBody>
          <a:bodyPr wrap="square" rtlCol="0">
            <a:spAutoFit/>
          </a:bodyPr>
          <a:lstStyle/>
          <a:p>
            <a:pPr algn="ctr"/>
            <a:r>
              <a:rPr lang="en-US" sz="1600" i="1" dirty="0" smtClean="0">
                <a:solidFill>
                  <a:srgbClr val="F2F2F2"/>
                </a:solidFill>
              </a:rPr>
              <a:t>WRF Workshop, Boulder, Colorado, USA</a:t>
            </a:r>
            <a:r>
              <a:rPr lang="en-US" sz="1600" i="1" smtClean="0">
                <a:solidFill>
                  <a:srgbClr val="F2F2F2"/>
                </a:solidFill>
              </a:rPr>
              <a:t>, 2017</a:t>
            </a:r>
            <a:endParaRPr lang="en-US" sz="1600" i="1" dirty="0" smtClean="0">
              <a:solidFill>
                <a:srgbClr val="F2F2F2"/>
              </a:solidFill>
            </a:endParaRPr>
          </a:p>
        </p:txBody>
      </p:sp>
      <p:sp>
        <p:nvSpPr>
          <p:cNvPr id="13" name="TextBox 12"/>
          <p:cNvSpPr txBox="1"/>
          <p:nvPr/>
        </p:nvSpPr>
        <p:spPr>
          <a:xfrm>
            <a:off x="5679347" y="4194109"/>
            <a:ext cx="3464653" cy="338554"/>
          </a:xfrm>
          <a:prstGeom prst="rect">
            <a:avLst/>
          </a:prstGeom>
          <a:noFill/>
        </p:spPr>
        <p:txBody>
          <a:bodyPr wrap="square" rtlCol="0">
            <a:spAutoFit/>
          </a:bodyPr>
          <a:lstStyle/>
          <a:p>
            <a:pPr algn="ctr"/>
            <a:r>
              <a:rPr lang="en-US" sz="1600" i="1" dirty="0" smtClean="0">
                <a:solidFill>
                  <a:srgbClr val="F2F2F2"/>
                </a:solidFill>
              </a:rPr>
              <a:t>Photo taken by Justin Sharp</a:t>
            </a:r>
            <a:endParaRPr lang="en-US" sz="1600" i="1" dirty="0">
              <a:solidFill>
                <a:srgbClr val="F2F2F2"/>
              </a:solidFill>
            </a:endParaRPr>
          </a:p>
        </p:txBody>
      </p:sp>
    </p:spTree>
    <p:extLst>
      <p:ext uri="{BB962C8B-B14F-4D97-AF65-F5344CB8AC3E}">
        <p14:creationId xmlns:p14="http://schemas.microsoft.com/office/powerpoint/2010/main" val="3599153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0" y="-4042"/>
            <a:ext cx="9144000" cy="46166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436" tIns="45718" rIns="91436" bIns="45718">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002060"/>
                </a:solidFill>
                <a:latin typeface="Helvetica"/>
                <a:cs typeface="Helvetica"/>
              </a:rPr>
              <a:t>Cold Pool Mix-Out of 20160113</a:t>
            </a:r>
            <a:endParaRPr lang="en-US" b="1" dirty="0">
              <a:solidFill>
                <a:srgbClr val="002060"/>
              </a:solidFill>
              <a:latin typeface="Helvetica"/>
              <a:cs typeface="Helvetica"/>
            </a:endParaRPr>
          </a:p>
        </p:txBody>
      </p:sp>
      <p:pic>
        <p:nvPicPr>
          <p:cNvPr id="3" name="Picture 2"/>
          <p:cNvPicPr>
            <a:picLocks noChangeAspect="1"/>
          </p:cNvPicPr>
          <p:nvPr/>
        </p:nvPicPr>
        <p:blipFill>
          <a:blip r:embed="rId3"/>
          <a:stretch>
            <a:fillRect/>
          </a:stretch>
        </p:blipFill>
        <p:spPr>
          <a:xfrm>
            <a:off x="5725926" y="433600"/>
            <a:ext cx="3405798" cy="468588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44" y="922324"/>
            <a:ext cx="2858821" cy="3708431"/>
          </a:xfrm>
          <a:prstGeom prst="rect">
            <a:avLst/>
          </a:prstGeom>
          <a:ln w="19050">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2224" y="922325"/>
            <a:ext cx="2638042" cy="3708430"/>
          </a:xfrm>
          <a:prstGeom prst="rect">
            <a:avLst/>
          </a:prstGeom>
          <a:ln w="19050">
            <a:solidFill>
              <a:schemeClr val="tx1"/>
            </a:solidFill>
          </a:ln>
        </p:spPr>
      </p:pic>
      <p:sp>
        <p:nvSpPr>
          <p:cNvPr id="5" name="TextBox 4"/>
          <p:cNvSpPr txBox="1"/>
          <p:nvPr/>
        </p:nvSpPr>
        <p:spPr>
          <a:xfrm>
            <a:off x="60961" y="442751"/>
            <a:ext cx="2872890" cy="523220"/>
          </a:xfrm>
          <a:prstGeom prst="rect">
            <a:avLst/>
          </a:prstGeom>
          <a:noFill/>
        </p:spPr>
        <p:txBody>
          <a:bodyPr wrap="square" rtlCol="0">
            <a:spAutoFit/>
          </a:bodyPr>
          <a:lstStyle/>
          <a:p>
            <a:r>
              <a:rPr lang="en-US" sz="1400" dirty="0" smtClean="0"/>
              <a:t>500 </a:t>
            </a:r>
            <a:r>
              <a:rPr lang="en-US" sz="1400" dirty="0" err="1" smtClean="0"/>
              <a:t>mb</a:t>
            </a:r>
            <a:r>
              <a:rPr lang="en-US" sz="1400" dirty="0" smtClean="0"/>
              <a:t> Height, Winds and Temp</a:t>
            </a:r>
          </a:p>
          <a:p>
            <a:r>
              <a:rPr lang="en-US" sz="1400" dirty="0" smtClean="0"/>
              <a:t>12 UTC 13 Jan 2016</a:t>
            </a:r>
            <a:endParaRPr lang="en-US" sz="1400" dirty="0"/>
          </a:p>
        </p:txBody>
      </p:sp>
      <p:sp>
        <p:nvSpPr>
          <p:cNvPr id="22" name="TextBox 21"/>
          <p:cNvSpPr txBox="1"/>
          <p:nvPr/>
        </p:nvSpPr>
        <p:spPr>
          <a:xfrm>
            <a:off x="3044800" y="428362"/>
            <a:ext cx="2872890" cy="523220"/>
          </a:xfrm>
          <a:prstGeom prst="rect">
            <a:avLst/>
          </a:prstGeom>
          <a:noFill/>
        </p:spPr>
        <p:txBody>
          <a:bodyPr wrap="square" rtlCol="0">
            <a:spAutoFit/>
          </a:bodyPr>
          <a:lstStyle/>
          <a:p>
            <a:r>
              <a:rPr lang="en-US" sz="1400" dirty="0" smtClean="0"/>
              <a:t>Visible Satellite</a:t>
            </a:r>
          </a:p>
          <a:p>
            <a:r>
              <a:rPr lang="en-US" sz="1400" dirty="0" smtClean="0"/>
              <a:t>18 UTC 13 Jan 2016</a:t>
            </a:r>
            <a:endParaRPr lang="en-US" sz="1400" dirty="0"/>
          </a:p>
        </p:txBody>
      </p:sp>
    </p:spTree>
    <p:extLst>
      <p:ext uri="{BB962C8B-B14F-4D97-AF65-F5344CB8AC3E}">
        <p14:creationId xmlns:p14="http://schemas.microsoft.com/office/powerpoint/2010/main" val="477732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0" y="-4042"/>
            <a:ext cx="9144000" cy="46166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436" tIns="45718" rIns="91436" bIns="45718">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002060"/>
                </a:solidFill>
                <a:latin typeface="Helvetica"/>
                <a:cs typeface="Helvetica"/>
              </a:rPr>
              <a:t>Cold Pool Mix-Out of 20160113</a:t>
            </a:r>
            <a:endParaRPr lang="en-US" b="1" dirty="0">
              <a:solidFill>
                <a:srgbClr val="002060"/>
              </a:solidFill>
              <a:latin typeface="Helvetica"/>
              <a:cs typeface="Helvetica"/>
            </a:endParaRPr>
          </a:p>
        </p:txBody>
      </p:sp>
      <p:pic>
        <p:nvPicPr>
          <p:cNvPr id="11" name="Picture 10"/>
          <p:cNvPicPr>
            <a:picLocks noChangeAspect="1"/>
          </p:cNvPicPr>
          <p:nvPr/>
        </p:nvPicPr>
        <p:blipFill>
          <a:blip r:embed="rId3"/>
          <a:stretch>
            <a:fillRect/>
          </a:stretch>
        </p:blipFill>
        <p:spPr>
          <a:xfrm>
            <a:off x="4383350" y="465977"/>
            <a:ext cx="4677521" cy="2338761"/>
          </a:xfrm>
          <a:prstGeom prst="rect">
            <a:avLst/>
          </a:prstGeom>
        </p:spPr>
      </p:pic>
      <p:pic>
        <p:nvPicPr>
          <p:cNvPr id="24" name="Picture 23"/>
          <p:cNvPicPr>
            <a:picLocks noChangeAspect="1"/>
          </p:cNvPicPr>
          <p:nvPr/>
        </p:nvPicPr>
        <p:blipFill>
          <a:blip r:embed="rId4"/>
          <a:stretch>
            <a:fillRect/>
          </a:stretch>
        </p:blipFill>
        <p:spPr>
          <a:xfrm>
            <a:off x="4383351" y="2804739"/>
            <a:ext cx="4677521" cy="2338761"/>
          </a:xfrm>
          <a:prstGeom prst="rect">
            <a:avLst/>
          </a:prstGeom>
        </p:spPr>
      </p:pic>
      <p:grpSp>
        <p:nvGrpSpPr>
          <p:cNvPr id="5" name="Group 4"/>
          <p:cNvGrpSpPr/>
          <p:nvPr/>
        </p:nvGrpSpPr>
        <p:grpSpPr>
          <a:xfrm>
            <a:off x="486832" y="1307068"/>
            <a:ext cx="3482497" cy="2040992"/>
            <a:chOff x="320578" y="763746"/>
            <a:chExt cx="2962950" cy="1741900"/>
          </a:xfrm>
        </p:grpSpPr>
        <p:grpSp>
          <p:nvGrpSpPr>
            <p:cNvPr id="26" name="Group 25"/>
            <p:cNvGrpSpPr/>
            <p:nvPr/>
          </p:nvGrpSpPr>
          <p:grpSpPr>
            <a:xfrm>
              <a:off x="1290400" y="763746"/>
              <a:ext cx="1993128" cy="1741900"/>
              <a:chOff x="7510918" y="677574"/>
              <a:chExt cx="1633082" cy="1372607"/>
            </a:xfrm>
          </p:grpSpPr>
          <p:pic>
            <p:nvPicPr>
              <p:cNvPr id="28" name="Picture 27" descr="Screen Shot 2015-06-12 at 9.25.40 AM.png"/>
              <p:cNvPicPr>
                <a:picLocks noChangeAspect="1"/>
              </p:cNvPicPr>
              <p:nvPr/>
            </p:nvPicPr>
            <p:blipFill rotWithShape="1">
              <a:blip r:embed="rId5">
                <a:extLst>
                  <a:ext uri="{28A0092B-C50C-407E-A947-70E740481C1C}">
                    <a14:useLocalDpi xmlns:a14="http://schemas.microsoft.com/office/drawing/2010/main" val="0"/>
                  </a:ext>
                </a:extLst>
              </a:blip>
              <a:srcRect t="27070" r="29021" b="-14"/>
              <a:stretch/>
            </p:blipFill>
            <p:spPr bwMode="auto">
              <a:xfrm>
                <a:off x="7510918" y="677574"/>
                <a:ext cx="1633082" cy="1372607"/>
              </a:xfrm>
              <a:prstGeom prst="rect">
                <a:avLst/>
              </a:prstGeom>
              <a:noFill/>
              <a:ln w="1270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0" name="Oval 29"/>
              <p:cNvSpPr/>
              <p:nvPr/>
            </p:nvSpPr>
            <p:spPr>
              <a:xfrm>
                <a:off x="8136637" y="1451067"/>
                <a:ext cx="73152" cy="73152"/>
              </a:xfrm>
              <a:prstGeom prst="ellipse">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TextBox 30"/>
            <p:cNvSpPr txBox="1"/>
            <p:nvPr/>
          </p:nvSpPr>
          <p:spPr>
            <a:xfrm>
              <a:off x="320578" y="2095530"/>
              <a:ext cx="1029008" cy="369332"/>
            </a:xfrm>
            <a:prstGeom prst="rect">
              <a:avLst/>
            </a:prstGeom>
            <a:noFill/>
          </p:spPr>
          <p:txBody>
            <a:bodyPr wrap="square" rtlCol="0">
              <a:spAutoFit/>
            </a:bodyPr>
            <a:lstStyle/>
            <a:p>
              <a:r>
                <a:rPr lang="en-US" b="1" dirty="0" smtClean="0">
                  <a:solidFill>
                    <a:srgbClr val="0070C0"/>
                  </a:solidFill>
                </a:rPr>
                <a:t>Wasco</a:t>
              </a:r>
              <a:endParaRPr lang="en-US" b="1" dirty="0">
                <a:solidFill>
                  <a:srgbClr val="0070C0"/>
                </a:solidFill>
              </a:endParaRPr>
            </a:p>
          </p:txBody>
        </p:sp>
        <p:cxnSp>
          <p:nvCxnSpPr>
            <p:cNvPr id="32" name="Straight Arrow Connector 31"/>
            <p:cNvCxnSpPr>
              <a:endCxn id="30" idx="3"/>
            </p:cNvCxnSpPr>
            <p:nvPr/>
          </p:nvCxnSpPr>
          <p:spPr>
            <a:xfrm flipV="1">
              <a:off x="835592" y="1824581"/>
              <a:ext cx="1231554" cy="350974"/>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grpSp>
      <p:sp>
        <p:nvSpPr>
          <p:cNvPr id="36" name="TextBox 35"/>
          <p:cNvSpPr txBox="1"/>
          <p:nvPr/>
        </p:nvSpPr>
        <p:spPr>
          <a:xfrm>
            <a:off x="4891756" y="384173"/>
            <a:ext cx="870484" cy="338554"/>
          </a:xfrm>
          <a:prstGeom prst="rect">
            <a:avLst/>
          </a:prstGeom>
          <a:noFill/>
        </p:spPr>
        <p:txBody>
          <a:bodyPr wrap="square" rtlCol="0">
            <a:spAutoFit/>
          </a:bodyPr>
          <a:lstStyle/>
          <a:p>
            <a:r>
              <a:rPr lang="en-US" sz="1600" dirty="0" smtClean="0">
                <a:solidFill>
                  <a:srgbClr val="0070C0"/>
                </a:solidFill>
              </a:rPr>
              <a:t>Wasco</a:t>
            </a:r>
            <a:endParaRPr lang="en-US" sz="1600" dirty="0">
              <a:solidFill>
                <a:srgbClr val="0070C0"/>
              </a:solidFill>
            </a:endParaRPr>
          </a:p>
        </p:txBody>
      </p:sp>
      <p:sp>
        <p:nvSpPr>
          <p:cNvPr id="37" name="TextBox 36"/>
          <p:cNvSpPr txBox="1"/>
          <p:nvPr/>
        </p:nvSpPr>
        <p:spPr>
          <a:xfrm>
            <a:off x="4935746" y="2712801"/>
            <a:ext cx="870484" cy="338554"/>
          </a:xfrm>
          <a:prstGeom prst="rect">
            <a:avLst/>
          </a:prstGeom>
          <a:noFill/>
        </p:spPr>
        <p:txBody>
          <a:bodyPr wrap="square" rtlCol="0">
            <a:spAutoFit/>
          </a:bodyPr>
          <a:lstStyle/>
          <a:p>
            <a:r>
              <a:rPr lang="en-US" sz="1600" dirty="0" smtClean="0">
                <a:solidFill>
                  <a:srgbClr val="0070C0"/>
                </a:solidFill>
              </a:rPr>
              <a:t>Wasco</a:t>
            </a:r>
            <a:endParaRPr lang="en-US" sz="1600" dirty="0">
              <a:solidFill>
                <a:srgbClr val="0070C0"/>
              </a:solidFill>
            </a:endParaRPr>
          </a:p>
        </p:txBody>
      </p:sp>
      <p:sp>
        <p:nvSpPr>
          <p:cNvPr id="4" name="Freeform 3"/>
          <p:cNvSpPr/>
          <p:nvPr/>
        </p:nvSpPr>
        <p:spPr>
          <a:xfrm>
            <a:off x="5195455" y="1937101"/>
            <a:ext cx="2473036" cy="390463"/>
          </a:xfrm>
          <a:custGeom>
            <a:avLst/>
            <a:gdLst>
              <a:gd name="connsiteX0" fmla="*/ 0 w 2473036"/>
              <a:gd name="connsiteY0" fmla="*/ 57954 h 390463"/>
              <a:gd name="connsiteX1" fmla="*/ 280554 w 2473036"/>
              <a:gd name="connsiteY1" fmla="*/ 37172 h 390463"/>
              <a:gd name="connsiteX2" fmla="*/ 706581 w 2473036"/>
              <a:gd name="connsiteY2" fmla="*/ 5999 h 390463"/>
              <a:gd name="connsiteX3" fmla="*/ 1059872 w 2473036"/>
              <a:gd name="connsiteY3" fmla="*/ 5999 h 390463"/>
              <a:gd name="connsiteX4" fmla="*/ 1537854 w 2473036"/>
              <a:gd name="connsiteY4" fmla="*/ 68344 h 390463"/>
              <a:gd name="connsiteX5" fmla="*/ 1911927 w 2473036"/>
              <a:gd name="connsiteY5" fmla="*/ 78735 h 390463"/>
              <a:gd name="connsiteX6" fmla="*/ 2202872 w 2473036"/>
              <a:gd name="connsiteY6" fmla="*/ 161863 h 390463"/>
              <a:gd name="connsiteX7" fmla="*/ 2400300 w 2473036"/>
              <a:gd name="connsiteY7" fmla="*/ 265772 h 390463"/>
              <a:gd name="connsiteX8" fmla="*/ 2473036 w 2473036"/>
              <a:gd name="connsiteY8" fmla="*/ 390463 h 390463"/>
              <a:gd name="connsiteX9" fmla="*/ 2473036 w 2473036"/>
              <a:gd name="connsiteY9" fmla="*/ 390463 h 39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3036" h="390463">
                <a:moveTo>
                  <a:pt x="0" y="57954"/>
                </a:moveTo>
                <a:lnTo>
                  <a:pt x="280554" y="37172"/>
                </a:lnTo>
                <a:cubicBezTo>
                  <a:pt x="398317" y="28513"/>
                  <a:pt x="576695" y="11194"/>
                  <a:pt x="706581" y="5999"/>
                </a:cubicBezTo>
                <a:cubicBezTo>
                  <a:pt x="836467" y="804"/>
                  <a:pt x="921327" y="-4392"/>
                  <a:pt x="1059872" y="5999"/>
                </a:cubicBezTo>
                <a:cubicBezTo>
                  <a:pt x="1198418" y="16390"/>
                  <a:pt x="1395845" y="56221"/>
                  <a:pt x="1537854" y="68344"/>
                </a:cubicBezTo>
                <a:cubicBezTo>
                  <a:pt x="1679863" y="80467"/>
                  <a:pt x="1801091" y="63149"/>
                  <a:pt x="1911927" y="78735"/>
                </a:cubicBezTo>
                <a:cubicBezTo>
                  <a:pt x="2022763" y="94321"/>
                  <a:pt x="2121477" y="130690"/>
                  <a:pt x="2202872" y="161863"/>
                </a:cubicBezTo>
                <a:cubicBezTo>
                  <a:pt x="2284267" y="193036"/>
                  <a:pt x="2355273" y="227672"/>
                  <a:pt x="2400300" y="265772"/>
                </a:cubicBezTo>
                <a:cubicBezTo>
                  <a:pt x="2445327" y="303872"/>
                  <a:pt x="2473036" y="390463"/>
                  <a:pt x="2473036" y="390463"/>
                </a:cubicBezTo>
                <a:lnTo>
                  <a:pt x="2473036" y="390463"/>
                </a:lnTo>
              </a:path>
            </a:pathLst>
          </a:cu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812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0" y="-4042"/>
            <a:ext cx="9144000" cy="46166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436" tIns="45718" rIns="91436" bIns="45718">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002060"/>
                </a:solidFill>
                <a:latin typeface="Helvetica"/>
                <a:cs typeface="Helvetica"/>
              </a:rPr>
              <a:t>Evolution of Wind Speed Errors in the Real-time HRRR</a:t>
            </a:r>
            <a:endParaRPr lang="en-US" b="1" dirty="0">
              <a:solidFill>
                <a:srgbClr val="002060"/>
              </a:solidFill>
              <a:latin typeface="Helvetica"/>
              <a:cs typeface="Helvetica"/>
            </a:endParaRPr>
          </a:p>
        </p:txBody>
      </p:sp>
      <p:pic>
        <p:nvPicPr>
          <p:cNvPr id="11" name="Picture 10"/>
          <p:cNvPicPr>
            <a:picLocks noChangeAspect="1"/>
          </p:cNvPicPr>
          <p:nvPr/>
        </p:nvPicPr>
        <p:blipFill>
          <a:blip r:embed="rId3"/>
          <a:stretch>
            <a:fillRect/>
          </a:stretch>
        </p:blipFill>
        <p:spPr>
          <a:xfrm>
            <a:off x="30920" y="878415"/>
            <a:ext cx="2971446" cy="1485723"/>
          </a:xfrm>
          <a:prstGeom prst="rect">
            <a:avLst/>
          </a:prstGeom>
        </p:spPr>
      </p:pic>
      <p:sp>
        <p:nvSpPr>
          <p:cNvPr id="18" name="TextBox 17"/>
          <p:cNvSpPr txBox="1"/>
          <p:nvPr/>
        </p:nvSpPr>
        <p:spPr>
          <a:xfrm>
            <a:off x="3530064" y="578154"/>
            <a:ext cx="1735871" cy="369332"/>
          </a:xfrm>
          <a:prstGeom prst="rect">
            <a:avLst/>
          </a:prstGeom>
          <a:noFill/>
        </p:spPr>
        <p:txBody>
          <a:bodyPr wrap="square" rtlCol="0">
            <a:spAutoFit/>
          </a:bodyPr>
          <a:lstStyle/>
          <a:p>
            <a:r>
              <a:rPr lang="en-US" b="1" dirty="0" smtClean="0"/>
              <a:t>3-km Domain</a:t>
            </a:r>
            <a:endParaRPr lang="en-US" b="1" dirty="0"/>
          </a:p>
        </p:txBody>
      </p:sp>
      <p:sp>
        <p:nvSpPr>
          <p:cNvPr id="6" name="TextBox 5"/>
          <p:cNvSpPr txBox="1"/>
          <p:nvPr/>
        </p:nvSpPr>
        <p:spPr>
          <a:xfrm>
            <a:off x="3519672" y="2309097"/>
            <a:ext cx="1735871" cy="369332"/>
          </a:xfrm>
          <a:prstGeom prst="rect">
            <a:avLst/>
          </a:prstGeom>
          <a:noFill/>
        </p:spPr>
        <p:txBody>
          <a:bodyPr wrap="square" rtlCol="0">
            <a:spAutoFit/>
          </a:bodyPr>
          <a:lstStyle/>
          <a:p>
            <a:r>
              <a:rPr lang="en-US" b="1" dirty="0" smtClean="0"/>
              <a:t>3-km Domain</a:t>
            </a:r>
            <a:endParaRPr lang="en-US" b="1" dirty="0"/>
          </a:p>
        </p:txBody>
      </p:sp>
      <p:sp>
        <p:nvSpPr>
          <p:cNvPr id="16" name="TextBox 15"/>
          <p:cNvSpPr txBox="1"/>
          <p:nvPr/>
        </p:nvSpPr>
        <p:spPr>
          <a:xfrm>
            <a:off x="578515" y="2341454"/>
            <a:ext cx="2123122" cy="369332"/>
          </a:xfrm>
          <a:prstGeom prst="rect">
            <a:avLst/>
          </a:prstGeom>
          <a:noFill/>
        </p:spPr>
        <p:txBody>
          <a:bodyPr wrap="square" rtlCol="0">
            <a:spAutoFit/>
          </a:bodyPr>
          <a:lstStyle/>
          <a:p>
            <a:r>
              <a:rPr lang="en-US" b="1" dirty="0" err="1" smtClean="0"/>
              <a:t>Sodar</a:t>
            </a:r>
            <a:r>
              <a:rPr lang="en-US" b="1" dirty="0" smtClean="0"/>
              <a:t> at Wasco</a:t>
            </a:r>
            <a:endParaRPr lang="en-US" b="1" dirty="0"/>
          </a:p>
        </p:txBody>
      </p:sp>
      <p:pic>
        <p:nvPicPr>
          <p:cNvPr id="17" name="Picture 16"/>
          <p:cNvPicPr>
            <a:picLocks noChangeAspect="1"/>
          </p:cNvPicPr>
          <p:nvPr/>
        </p:nvPicPr>
        <p:blipFill>
          <a:blip r:embed="rId4"/>
          <a:stretch>
            <a:fillRect/>
          </a:stretch>
        </p:blipFill>
        <p:spPr>
          <a:xfrm>
            <a:off x="-28544" y="2631018"/>
            <a:ext cx="3030910" cy="1515455"/>
          </a:xfrm>
          <a:prstGeom prst="rect">
            <a:avLst/>
          </a:prstGeom>
        </p:spPr>
      </p:pic>
      <p:sp>
        <p:nvSpPr>
          <p:cNvPr id="19" name="TextBox 18"/>
          <p:cNvSpPr txBox="1"/>
          <p:nvPr/>
        </p:nvSpPr>
        <p:spPr>
          <a:xfrm>
            <a:off x="465474" y="588545"/>
            <a:ext cx="2123122" cy="369332"/>
          </a:xfrm>
          <a:prstGeom prst="rect">
            <a:avLst/>
          </a:prstGeom>
          <a:noFill/>
        </p:spPr>
        <p:txBody>
          <a:bodyPr wrap="square" rtlCol="0">
            <a:spAutoFit/>
          </a:bodyPr>
          <a:lstStyle/>
          <a:p>
            <a:r>
              <a:rPr lang="en-US" b="1" dirty="0" smtClean="0"/>
              <a:t>915 RWP at Wasco</a:t>
            </a:r>
            <a:endParaRPr lang="en-US" b="1" dirty="0"/>
          </a:p>
        </p:txBody>
      </p:sp>
      <p:sp>
        <p:nvSpPr>
          <p:cNvPr id="22" name="TextBox 21"/>
          <p:cNvSpPr txBox="1"/>
          <p:nvPr/>
        </p:nvSpPr>
        <p:spPr>
          <a:xfrm>
            <a:off x="6755062" y="2309097"/>
            <a:ext cx="1735871" cy="369332"/>
          </a:xfrm>
          <a:prstGeom prst="rect">
            <a:avLst/>
          </a:prstGeom>
          <a:noFill/>
        </p:spPr>
        <p:txBody>
          <a:bodyPr wrap="square" rtlCol="0">
            <a:spAutoFit/>
          </a:bodyPr>
          <a:lstStyle/>
          <a:p>
            <a:r>
              <a:rPr lang="en-US" b="1" dirty="0" smtClean="0"/>
              <a:t>Difference</a:t>
            </a:r>
            <a:endParaRPr lang="en-US" b="1" dirty="0"/>
          </a:p>
        </p:txBody>
      </p:sp>
      <p:sp>
        <p:nvSpPr>
          <p:cNvPr id="24" name="TextBox 23"/>
          <p:cNvSpPr txBox="1"/>
          <p:nvPr/>
        </p:nvSpPr>
        <p:spPr>
          <a:xfrm>
            <a:off x="6755062" y="557372"/>
            <a:ext cx="1735871" cy="369332"/>
          </a:xfrm>
          <a:prstGeom prst="rect">
            <a:avLst/>
          </a:prstGeom>
          <a:noFill/>
        </p:spPr>
        <p:txBody>
          <a:bodyPr wrap="square" rtlCol="0">
            <a:spAutoFit/>
          </a:bodyPr>
          <a:lstStyle/>
          <a:p>
            <a:r>
              <a:rPr lang="en-US" b="1" smtClean="0"/>
              <a:t>Difference</a:t>
            </a:r>
            <a:endParaRPr lang="en-US" b="1" dirty="0"/>
          </a:p>
        </p:txBody>
      </p:sp>
      <p:grpSp>
        <p:nvGrpSpPr>
          <p:cNvPr id="27" name="Group 26"/>
          <p:cNvGrpSpPr/>
          <p:nvPr/>
        </p:nvGrpSpPr>
        <p:grpSpPr>
          <a:xfrm>
            <a:off x="5977029" y="2603631"/>
            <a:ext cx="3125407" cy="1526335"/>
            <a:chOff x="5977029" y="2603631"/>
            <a:chExt cx="3125407" cy="1526335"/>
          </a:xfrm>
        </p:grpSpPr>
        <p:pic>
          <p:nvPicPr>
            <p:cNvPr id="3" name="Picture 2"/>
            <p:cNvPicPr>
              <a:picLocks noChangeAspect="1"/>
            </p:cNvPicPr>
            <p:nvPr/>
          </p:nvPicPr>
          <p:blipFill>
            <a:blip r:embed="rId5"/>
            <a:stretch>
              <a:fillRect/>
            </a:stretch>
          </p:blipFill>
          <p:spPr>
            <a:xfrm>
              <a:off x="5977029" y="2603631"/>
              <a:ext cx="3052670" cy="1526335"/>
            </a:xfrm>
            <a:prstGeom prst="rect">
              <a:avLst/>
            </a:prstGeom>
          </p:spPr>
        </p:pic>
        <p:sp>
          <p:nvSpPr>
            <p:cNvPr id="12" name="TextBox 11"/>
            <p:cNvSpPr txBox="1"/>
            <p:nvPr/>
          </p:nvSpPr>
          <p:spPr>
            <a:xfrm>
              <a:off x="8896193" y="2763401"/>
              <a:ext cx="206243" cy="1184940"/>
            </a:xfrm>
            <a:prstGeom prst="rect">
              <a:avLst/>
            </a:prstGeom>
            <a:solidFill>
              <a:schemeClr val="bg1"/>
            </a:solidFill>
          </p:spPr>
          <p:txBody>
            <a:bodyPr wrap="square" lIns="0" tIns="0" rIns="0" bIns="0" rtlCol="0">
              <a:spAutoFit/>
            </a:bodyPr>
            <a:lstStyle/>
            <a:p>
              <a:pPr algn="ctr"/>
              <a:r>
                <a:rPr lang="en-US" sz="700" b="1" dirty="0" smtClean="0"/>
                <a:t>5</a:t>
              </a:r>
            </a:p>
            <a:p>
              <a:pPr algn="ctr"/>
              <a:r>
                <a:rPr lang="en-US" sz="700" b="1" dirty="0" smtClean="0"/>
                <a:t>4</a:t>
              </a:r>
            </a:p>
            <a:p>
              <a:pPr algn="ctr"/>
              <a:r>
                <a:rPr lang="en-US" sz="700" b="1" dirty="0" smtClean="0"/>
                <a:t>3</a:t>
              </a:r>
            </a:p>
            <a:p>
              <a:pPr algn="ctr"/>
              <a:r>
                <a:rPr lang="en-US" sz="700" b="1" dirty="0" smtClean="0"/>
                <a:t>2</a:t>
              </a:r>
              <a:endParaRPr lang="en-US" sz="700" b="1" dirty="0"/>
            </a:p>
            <a:p>
              <a:pPr algn="ctr"/>
              <a:r>
                <a:rPr lang="en-US" sz="700" b="1" dirty="0" smtClean="0"/>
                <a:t>1</a:t>
              </a:r>
            </a:p>
            <a:p>
              <a:pPr algn="ctr"/>
              <a:r>
                <a:rPr lang="en-US" sz="700" b="1" dirty="0" smtClean="0"/>
                <a:t>0</a:t>
              </a:r>
            </a:p>
            <a:p>
              <a:pPr algn="ctr"/>
              <a:r>
                <a:rPr lang="en-US" sz="700" b="1" dirty="0" smtClean="0"/>
                <a:t>-1</a:t>
              </a:r>
            </a:p>
            <a:p>
              <a:pPr algn="ctr"/>
              <a:r>
                <a:rPr lang="en-US" sz="700" b="1" dirty="0" smtClean="0"/>
                <a:t>-2</a:t>
              </a:r>
            </a:p>
            <a:p>
              <a:pPr algn="ctr"/>
              <a:r>
                <a:rPr lang="en-US" sz="700" b="1" dirty="0" smtClean="0"/>
                <a:t>-3</a:t>
              </a:r>
            </a:p>
            <a:p>
              <a:pPr algn="ctr"/>
              <a:r>
                <a:rPr lang="en-US" sz="700" b="1" dirty="0" smtClean="0"/>
                <a:t>-4 </a:t>
              </a:r>
            </a:p>
            <a:p>
              <a:pPr algn="ctr"/>
              <a:r>
                <a:rPr lang="en-US" sz="700" b="1" dirty="0" smtClean="0"/>
                <a:t>-5</a:t>
              </a:r>
              <a:endParaRPr lang="en-US" sz="700" b="1" dirty="0"/>
            </a:p>
          </p:txBody>
        </p:sp>
      </p:grpSp>
      <p:grpSp>
        <p:nvGrpSpPr>
          <p:cNvPr id="13" name="Group 12"/>
          <p:cNvGrpSpPr/>
          <p:nvPr/>
        </p:nvGrpSpPr>
        <p:grpSpPr>
          <a:xfrm>
            <a:off x="5950006" y="838364"/>
            <a:ext cx="3152430" cy="1565824"/>
            <a:chOff x="5950006" y="838364"/>
            <a:chExt cx="3152430" cy="1565824"/>
          </a:xfrm>
        </p:grpSpPr>
        <p:pic>
          <p:nvPicPr>
            <p:cNvPr id="2" name="Picture 1"/>
            <p:cNvPicPr>
              <a:picLocks noChangeAspect="1"/>
            </p:cNvPicPr>
            <p:nvPr/>
          </p:nvPicPr>
          <p:blipFill>
            <a:blip r:embed="rId6"/>
            <a:stretch>
              <a:fillRect/>
            </a:stretch>
          </p:blipFill>
          <p:spPr>
            <a:xfrm>
              <a:off x="5950006" y="838364"/>
              <a:ext cx="3131648" cy="1565824"/>
            </a:xfrm>
            <a:prstGeom prst="rect">
              <a:avLst/>
            </a:prstGeom>
          </p:spPr>
        </p:pic>
        <p:sp>
          <p:nvSpPr>
            <p:cNvPr id="25" name="TextBox 24"/>
            <p:cNvSpPr txBox="1"/>
            <p:nvPr/>
          </p:nvSpPr>
          <p:spPr>
            <a:xfrm>
              <a:off x="8916975" y="1028806"/>
              <a:ext cx="185461" cy="1184940"/>
            </a:xfrm>
            <a:prstGeom prst="rect">
              <a:avLst/>
            </a:prstGeom>
            <a:solidFill>
              <a:schemeClr val="bg1"/>
            </a:solidFill>
          </p:spPr>
          <p:txBody>
            <a:bodyPr wrap="square" lIns="0" tIns="0" rIns="0" bIns="0" rtlCol="0">
              <a:spAutoFit/>
            </a:bodyPr>
            <a:lstStyle/>
            <a:p>
              <a:pPr algn="ctr"/>
              <a:r>
                <a:rPr lang="en-US" sz="700" b="1" dirty="0" smtClean="0"/>
                <a:t>5</a:t>
              </a:r>
            </a:p>
            <a:p>
              <a:pPr algn="ctr"/>
              <a:r>
                <a:rPr lang="en-US" sz="700" b="1" dirty="0" smtClean="0"/>
                <a:t>4</a:t>
              </a:r>
            </a:p>
            <a:p>
              <a:pPr algn="ctr"/>
              <a:r>
                <a:rPr lang="en-US" sz="700" b="1" dirty="0" smtClean="0"/>
                <a:t>3</a:t>
              </a:r>
            </a:p>
            <a:p>
              <a:pPr algn="ctr"/>
              <a:r>
                <a:rPr lang="en-US" sz="700" b="1" dirty="0" smtClean="0"/>
                <a:t>2</a:t>
              </a:r>
              <a:endParaRPr lang="en-US" sz="700" b="1" dirty="0"/>
            </a:p>
            <a:p>
              <a:pPr algn="ctr"/>
              <a:r>
                <a:rPr lang="en-US" sz="700" b="1" dirty="0" smtClean="0"/>
                <a:t>1</a:t>
              </a:r>
            </a:p>
            <a:p>
              <a:pPr algn="ctr"/>
              <a:r>
                <a:rPr lang="en-US" sz="700" b="1" dirty="0" smtClean="0"/>
                <a:t>0</a:t>
              </a:r>
            </a:p>
            <a:p>
              <a:pPr algn="ctr"/>
              <a:r>
                <a:rPr lang="en-US" sz="700" b="1" dirty="0" smtClean="0"/>
                <a:t>-1</a:t>
              </a:r>
            </a:p>
            <a:p>
              <a:pPr algn="ctr"/>
              <a:r>
                <a:rPr lang="en-US" sz="700" b="1" dirty="0" smtClean="0"/>
                <a:t>-2</a:t>
              </a:r>
            </a:p>
            <a:p>
              <a:pPr algn="ctr"/>
              <a:r>
                <a:rPr lang="en-US" sz="700" b="1" dirty="0" smtClean="0"/>
                <a:t>-3</a:t>
              </a:r>
            </a:p>
            <a:p>
              <a:pPr algn="ctr"/>
              <a:r>
                <a:rPr lang="en-US" sz="700" b="1" dirty="0" smtClean="0"/>
                <a:t>-4 </a:t>
              </a:r>
            </a:p>
            <a:p>
              <a:pPr algn="ctr"/>
              <a:r>
                <a:rPr lang="en-US" sz="700" b="1" dirty="0" smtClean="0"/>
                <a:t>-5</a:t>
              </a:r>
              <a:endParaRPr lang="en-US" sz="700" b="1" dirty="0"/>
            </a:p>
          </p:txBody>
        </p:sp>
      </p:grpSp>
      <p:sp>
        <p:nvSpPr>
          <p:cNvPr id="26" name="Rectangle 25"/>
          <p:cNvSpPr/>
          <p:nvPr/>
        </p:nvSpPr>
        <p:spPr>
          <a:xfrm>
            <a:off x="7190509" y="957877"/>
            <a:ext cx="374073" cy="2969682"/>
          </a:xfrm>
          <a:prstGeom prst="rect">
            <a:avLst/>
          </a:prstGeom>
          <a:noFill/>
          <a:ln w="19050">
            <a:solidFill>
              <a:srgbClr val="14FF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96041" y="957877"/>
            <a:ext cx="230400" cy="1169551"/>
          </a:xfrm>
          <a:prstGeom prst="rect">
            <a:avLst/>
          </a:prstGeom>
          <a:solidFill>
            <a:schemeClr val="bg1"/>
          </a:solidFill>
        </p:spPr>
        <p:txBody>
          <a:bodyPr wrap="square" lIns="0" tIns="0" rIns="0" bIns="0" rtlCol="0">
            <a:spAutoFit/>
          </a:bodyPr>
          <a:lstStyle/>
          <a:p>
            <a:pPr algn="ctr"/>
            <a:endParaRPr lang="en-US" sz="800" b="1" smtClean="0"/>
          </a:p>
          <a:p>
            <a:pPr algn="ctr"/>
            <a:r>
              <a:rPr lang="en-US" sz="800" b="1" dirty="0" smtClean="0"/>
              <a:t>2500</a:t>
            </a:r>
          </a:p>
          <a:p>
            <a:pPr algn="ctr"/>
            <a:endParaRPr lang="en-US" sz="700" b="1" dirty="0"/>
          </a:p>
          <a:p>
            <a:pPr algn="ctr"/>
            <a:r>
              <a:rPr lang="en-US" sz="800" b="1" dirty="0" smtClean="0"/>
              <a:t>2000</a:t>
            </a:r>
          </a:p>
          <a:p>
            <a:pPr algn="ctr"/>
            <a:endParaRPr lang="en-US" sz="700" b="1" dirty="0"/>
          </a:p>
          <a:p>
            <a:pPr algn="ctr"/>
            <a:r>
              <a:rPr lang="en-US" sz="800" b="1" dirty="0" smtClean="0"/>
              <a:t>1500</a:t>
            </a:r>
          </a:p>
          <a:p>
            <a:pPr algn="ctr"/>
            <a:endParaRPr lang="en-US" sz="700" b="1" dirty="0"/>
          </a:p>
          <a:p>
            <a:pPr algn="ctr"/>
            <a:r>
              <a:rPr lang="en-US" sz="800" b="1" dirty="0" smtClean="0"/>
              <a:t>1000</a:t>
            </a:r>
          </a:p>
          <a:p>
            <a:pPr algn="ctr"/>
            <a:endParaRPr lang="en-US" sz="700" b="1" dirty="0"/>
          </a:p>
          <a:p>
            <a:pPr algn="ctr"/>
            <a:r>
              <a:rPr lang="en-US" sz="800" b="1" dirty="0" smtClean="0"/>
              <a:t>500</a:t>
            </a:r>
          </a:p>
        </p:txBody>
      </p:sp>
      <p:sp>
        <p:nvSpPr>
          <p:cNvPr id="29" name="TextBox 28"/>
          <p:cNvSpPr txBox="1"/>
          <p:nvPr/>
        </p:nvSpPr>
        <p:spPr>
          <a:xfrm>
            <a:off x="1264315" y="4600576"/>
            <a:ext cx="7226618" cy="369332"/>
          </a:xfrm>
          <a:prstGeom prst="rect">
            <a:avLst/>
          </a:prstGeom>
          <a:noFill/>
        </p:spPr>
        <p:txBody>
          <a:bodyPr wrap="square" rtlCol="0">
            <a:spAutoFit/>
          </a:bodyPr>
          <a:lstStyle/>
          <a:p>
            <a:r>
              <a:rPr lang="en-US" dirty="0" smtClean="0"/>
              <a:t>Note that the Wasco radiometer was not </a:t>
            </a:r>
            <a:r>
              <a:rPr lang="en-US" smtClean="0"/>
              <a:t>functioning during this event.</a:t>
            </a:r>
            <a:endParaRPr lang="en-US"/>
          </a:p>
        </p:txBody>
      </p:sp>
      <p:pic>
        <p:nvPicPr>
          <p:cNvPr id="30" name="Picture 29"/>
          <p:cNvPicPr>
            <a:picLocks noChangeAspect="1"/>
          </p:cNvPicPr>
          <p:nvPr/>
        </p:nvPicPr>
        <p:blipFill>
          <a:blip r:embed="rId7"/>
          <a:stretch>
            <a:fillRect/>
          </a:stretch>
        </p:blipFill>
        <p:spPr>
          <a:xfrm>
            <a:off x="2997265" y="2600477"/>
            <a:ext cx="3091991" cy="1545996"/>
          </a:xfrm>
          <a:prstGeom prst="rect">
            <a:avLst/>
          </a:prstGeom>
        </p:spPr>
      </p:pic>
      <p:pic>
        <p:nvPicPr>
          <p:cNvPr id="31" name="Picture 30"/>
          <p:cNvPicPr>
            <a:picLocks noChangeAspect="1"/>
          </p:cNvPicPr>
          <p:nvPr/>
        </p:nvPicPr>
        <p:blipFill>
          <a:blip r:embed="rId8"/>
          <a:stretch>
            <a:fillRect/>
          </a:stretch>
        </p:blipFill>
        <p:spPr>
          <a:xfrm>
            <a:off x="2932355" y="897278"/>
            <a:ext cx="2996869" cy="1498435"/>
          </a:xfrm>
          <a:prstGeom prst="rect">
            <a:avLst/>
          </a:prstGeom>
        </p:spPr>
      </p:pic>
    </p:spTree>
    <p:extLst>
      <p:ext uri="{BB962C8B-B14F-4D97-AF65-F5344CB8AC3E}">
        <p14:creationId xmlns:p14="http://schemas.microsoft.com/office/powerpoint/2010/main" val="2008572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0" y="-4042"/>
            <a:ext cx="9144000" cy="46166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436" tIns="45718" rIns="91436" bIns="45718">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002060"/>
                </a:solidFill>
                <a:latin typeface="Helvetica"/>
                <a:cs typeface="Helvetica"/>
              </a:rPr>
              <a:t>Results: Cold Pool Mix-Out of 20160113</a:t>
            </a:r>
            <a:endParaRPr lang="en-US" b="1" dirty="0">
              <a:solidFill>
                <a:srgbClr val="002060"/>
              </a:solidFill>
              <a:latin typeface="Helvetica"/>
              <a:cs typeface="Helvetica"/>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2059" y="3520204"/>
            <a:ext cx="3137208" cy="159075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3741" y="1915522"/>
            <a:ext cx="3137208" cy="159052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271" y="3520204"/>
            <a:ext cx="3085173" cy="157616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271" y="1955835"/>
            <a:ext cx="3085173" cy="1564369"/>
          </a:xfrm>
          <a:prstGeom prst="rect">
            <a:avLst/>
          </a:prstGeom>
        </p:spPr>
      </p:pic>
      <p:sp>
        <p:nvSpPr>
          <p:cNvPr id="9" name="TextBox 8"/>
          <p:cNvSpPr txBox="1"/>
          <p:nvPr/>
        </p:nvSpPr>
        <p:spPr>
          <a:xfrm>
            <a:off x="83611" y="701133"/>
            <a:ext cx="2025744" cy="369332"/>
          </a:xfrm>
          <a:prstGeom prst="rect">
            <a:avLst/>
          </a:prstGeom>
          <a:noFill/>
        </p:spPr>
        <p:txBody>
          <a:bodyPr wrap="square" rtlCol="0">
            <a:spAutoFit/>
          </a:bodyPr>
          <a:lstStyle/>
          <a:p>
            <a:r>
              <a:rPr lang="en-US" b="1" dirty="0" smtClean="0"/>
              <a:t>Wasco, Oregon</a:t>
            </a:r>
            <a:endParaRPr lang="en-US" b="1" dirty="0"/>
          </a:p>
        </p:txBody>
      </p:sp>
      <p:sp>
        <p:nvSpPr>
          <p:cNvPr id="10" name="TextBox 9"/>
          <p:cNvSpPr txBox="1"/>
          <p:nvPr/>
        </p:nvSpPr>
        <p:spPr>
          <a:xfrm>
            <a:off x="3798848" y="2341455"/>
            <a:ext cx="1003609" cy="369332"/>
          </a:xfrm>
          <a:prstGeom prst="rect">
            <a:avLst/>
          </a:prstGeom>
          <a:noFill/>
        </p:spPr>
        <p:txBody>
          <a:bodyPr wrap="square" rtlCol="0">
            <a:spAutoFit/>
          </a:bodyPr>
          <a:lstStyle/>
          <a:p>
            <a:r>
              <a:rPr lang="en-US" smtClean="0"/>
              <a:t>Original</a:t>
            </a:r>
            <a:endParaRPr lang="en-US"/>
          </a:p>
        </p:txBody>
      </p:sp>
      <p:sp>
        <p:nvSpPr>
          <p:cNvPr id="23" name="TextBox 22"/>
          <p:cNvSpPr txBox="1"/>
          <p:nvPr/>
        </p:nvSpPr>
        <p:spPr>
          <a:xfrm>
            <a:off x="3650166" y="3591883"/>
            <a:ext cx="1434790" cy="1200329"/>
          </a:xfrm>
          <a:prstGeom prst="rect">
            <a:avLst/>
          </a:prstGeom>
          <a:noFill/>
        </p:spPr>
        <p:txBody>
          <a:bodyPr wrap="square" rtlCol="0">
            <a:spAutoFit/>
          </a:bodyPr>
          <a:lstStyle/>
          <a:p>
            <a:pPr algn="ctr"/>
            <a:r>
              <a:rPr lang="en-US" dirty="0" smtClean="0"/>
              <a:t>New </a:t>
            </a:r>
          </a:p>
          <a:p>
            <a:pPr algn="ctr"/>
            <a:r>
              <a:rPr lang="en-US" dirty="0" smtClean="0"/>
              <a:t>MYNN-EDMF</a:t>
            </a:r>
          </a:p>
          <a:p>
            <a:pPr algn="ctr"/>
            <a:r>
              <a:rPr lang="en-US" dirty="0" smtClean="0"/>
              <a:t>+</a:t>
            </a:r>
            <a:r>
              <a:rPr lang="en-US" dirty="0" err="1" smtClean="0"/>
              <a:t>Hor</a:t>
            </a:r>
            <a:r>
              <a:rPr lang="en-US" dirty="0" smtClean="0"/>
              <a:t> Diff</a:t>
            </a:r>
          </a:p>
          <a:p>
            <a:pPr algn="ctr"/>
            <a:r>
              <a:rPr lang="en-US" dirty="0" smtClean="0"/>
              <a:t>+GWD</a:t>
            </a:r>
            <a:endParaRPr lang="en-US" dirty="0"/>
          </a:p>
        </p:txBody>
      </p:sp>
      <p:pic>
        <p:nvPicPr>
          <p:cNvPr id="11" name="Picture 10"/>
          <p:cNvPicPr>
            <a:picLocks noChangeAspect="1"/>
          </p:cNvPicPr>
          <p:nvPr/>
        </p:nvPicPr>
        <p:blipFill>
          <a:blip r:embed="rId7"/>
          <a:stretch>
            <a:fillRect/>
          </a:stretch>
        </p:blipFill>
        <p:spPr>
          <a:xfrm>
            <a:off x="2633562" y="399093"/>
            <a:ext cx="3128737" cy="1564369"/>
          </a:xfrm>
          <a:prstGeom prst="rect">
            <a:avLst/>
          </a:prstGeom>
        </p:spPr>
      </p:pic>
      <p:sp>
        <p:nvSpPr>
          <p:cNvPr id="18" name="TextBox 17"/>
          <p:cNvSpPr txBox="1"/>
          <p:nvPr/>
        </p:nvSpPr>
        <p:spPr>
          <a:xfrm>
            <a:off x="660307" y="2021988"/>
            <a:ext cx="1735871" cy="369332"/>
          </a:xfrm>
          <a:prstGeom prst="rect">
            <a:avLst/>
          </a:prstGeom>
          <a:noFill/>
        </p:spPr>
        <p:txBody>
          <a:bodyPr wrap="square" rtlCol="0">
            <a:spAutoFit/>
          </a:bodyPr>
          <a:lstStyle/>
          <a:p>
            <a:r>
              <a:rPr lang="en-US" b="1" dirty="0" smtClean="0"/>
              <a:t>3-km Domain</a:t>
            </a:r>
            <a:endParaRPr lang="en-US" b="1" dirty="0"/>
          </a:p>
        </p:txBody>
      </p:sp>
      <p:sp>
        <p:nvSpPr>
          <p:cNvPr id="14" name="TextBox 13"/>
          <p:cNvSpPr txBox="1"/>
          <p:nvPr/>
        </p:nvSpPr>
        <p:spPr>
          <a:xfrm>
            <a:off x="660307" y="3587487"/>
            <a:ext cx="1735871" cy="369332"/>
          </a:xfrm>
          <a:prstGeom prst="rect">
            <a:avLst/>
          </a:prstGeom>
          <a:noFill/>
        </p:spPr>
        <p:txBody>
          <a:bodyPr wrap="square" rtlCol="0">
            <a:spAutoFit/>
          </a:bodyPr>
          <a:lstStyle/>
          <a:p>
            <a:r>
              <a:rPr lang="en-US" b="1" dirty="0" smtClean="0"/>
              <a:t>3-km Domain</a:t>
            </a:r>
            <a:endParaRPr lang="en-US" b="1" dirty="0"/>
          </a:p>
        </p:txBody>
      </p:sp>
      <p:sp>
        <p:nvSpPr>
          <p:cNvPr id="6" name="TextBox 5"/>
          <p:cNvSpPr txBox="1"/>
          <p:nvPr/>
        </p:nvSpPr>
        <p:spPr>
          <a:xfrm>
            <a:off x="5981787" y="2021988"/>
            <a:ext cx="1345580" cy="369332"/>
          </a:xfrm>
          <a:prstGeom prst="rect">
            <a:avLst/>
          </a:prstGeom>
          <a:noFill/>
        </p:spPr>
        <p:txBody>
          <a:bodyPr wrap="square" rtlCol="0">
            <a:spAutoFit/>
          </a:bodyPr>
          <a:lstStyle/>
          <a:p>
            <a:r>
              <a:rPr lang="en-US" b="1" dirty="0" smtClean="0"/>
              <a:t>750m Nest</a:t>
            </a:r>
            <a:endParaRPr lang="en-US" b="1" dirty="0"/>
          </a:p>
        </p:txBody>
      </p:sp>
      <p:sp>
        <p:nvSpPr>
          <p:cNvPr id="16" name="TextBox 15"/>
          <p:cNvSpPr txBox="1"/>
          <p:nvPr/>
        </p:nvSpPr>
        <p:spPr>
          <a:xfrm>
            <a:off x="5981787" y="3587487"/>
            <a:ext cx="1345580" cy="369332"/>
          </a:xfrm>
          <a:prstGeom prst="rect">
            <a:avLst/>
          </a:prstGeom>
          <a:noFill/>
        </p:spPr>
        <p:txBody>
          <a:bodyPr wrap="square" rtlCol="0">
            <a:spAutoFit/>
          </a:bodyPr>
          <a:lstStyle/>
          <a:p>
            <a:r>
              <a:rPr lang="en-US" b="1" dirty="0" smtClean="0"/>
              <a:t>750m Nest</a:t>
            </a:r>
            <a:endParaRPr lang="en-US" b="1" dirty="0"/>
          </a:p>
        </p:txBody>
      </p:sp>
    </p:spTree>
    <p:extLst>
      <p:ext uri="{BB962C8B-B14F-4D97-AF65-F5344CB8AC3E}">
        <p14:creationId xmlns:p14="http://schemas.microsoft.com/office/powerpoint/2010/main" val="158527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85574" y="374672"/>
            <a:ext cx="3163974" cy="1581987"/>
          </a:xfrm>
          <a:prstGeom prst="rect">
            <a:avLst/>
          </a:prstGeom>
        </p:spPr>
      </p:pic>
      <p:sp>
        <p:nvSpPr>
          <p:cNvPr id="15" name="Text Box 2"/>
          <p:cNvSpPr txBox="1">
            <a:spLocks noChangeArrowheads="1"/>
          </p:cNvSpPr>
          <p:nvPr/>
        </p:nvSpPr>
        <p:spPr bwMode="auto">
          <a:xfrm>
            <a:off x="0" y="-38499"/>
            <a:ext cx="9144000" cy="46166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436" tIns="45718" rIns="91436" bIns="45718">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002060"/>
                </a:solidFill>
                <a:latin typeface="Helvetica"/>
                <a:cs typeface="Helvetica"/>
              </a:rPr>
              <a:t>Results: Cold Pool Mix-Out of 20160113</a:t>
            </a:r>
            <a:endParaRPr lang="en-US" b="1" dirty="0">
              <a:solidFill>
                <a:srgbClr val="002060"/>
              </a:solidFill>
              <a:latin typeface="Helvetica"/>
              <a:cs typeface="Helvetica"/>
            </a:endParaRPr>
          </a:p>
        </p:txBody>
      </p:sp>
      <p:sp>
        <p:nvSpPr>
          <p:cNvPr id="6" name="TextBox 5"/>
          <p:cNvSpPr txBox="1"/>
          <p:nvPr/>
        </p:nvSpPr>
        <p:spPr>
          <a:xfrm>
            <a:off x="6475143" y="1587327"/>
            <a:ext cx="1345580" cy="369332"/>
          </a:xfrm>
          <a:prstGeom prst="rect">
            <a:avLst/>
          </a:prstGeom>
          <a:noFill/>
        </p:spPr>
        <p:txBody>
          <a:bodyPr wrap="square" rtlCol="0">
            <a:spAutoFit/>
          </a:bodyPr>
          <a:lstStyle/>
          <a:p>
            <a:r>
              <a:rPr lang="en-US" b="1" dirty="0" smtClean="0"/>
              <a:t>750m Nest</a:t>
            </a:r>
            <a:endParaRPr lang="en-US" b="1" dirty="0"/>
          </a:p>
        </p:txBody>
      </p:sp>
      <p:sp>
        <p:nvSpPr>
          <p:cNvPr id="9" name="TextBox 8"/>
          <p:cNvSpPr txBox="1"/>
          <p:nvPr/>
        </p:nvSpPr>
        <p:spPr>
          <a:xfrm>
            <a:off x="1334272" y="418693"/>
            <a:ext cx="1918010" cy="369332"/>
          </a:xfrm>
          <a:prstGeom prst="rect">
            <a:avLst/>
          </a:prstGeom>
          <a:noFill/>
        </p:spPr>
        <p:txBody>
          <a:bodyPr wrap="square" rtlCol="0">
            <a:spAutoFit/>
          </a:bodyPr>
          <a:lstStyle/>
          <a:p>
            <a:r>
              <a:rPr lang="en-US" b="1" dirty="0" smtClean="0"/>
              <a:t>Wasco, Oregon</a:t>
            </a:r>
            <a:endParaRPr lang="en-US" b="1" dirty="0"/>
          </a:p>
        </p:txBody>
      </p:sp>
      <p:sp>
        <p:nvSpPr>
          <p:cNvPr id="10" name="TextBox 9"/>
          <p:cNvSpPr txBox="1"/>
          <p:nvPr/>
        </p:nvSpPr>
        <p:spPr>
          <a:xfrm>
            <a:off x="4069301" y="2421878"/>
            <a:ext cx="1003609" cy="369332"/>
          </a:xfrm>
          <a:prstGeom prst="rect">
            <a:avLst/>
          </a:prstGeom>
          <a:noFill/>
        </p:spPr>
        <p:txBody>
          <a:bodyPr wrap="square" rtlCol="0">
            <a:spAutoFit/>
          </a:bodyPr>
          <a:lstStyle/>
          <a:p>
            <a:r>
              <a:rPr lang="en-US" b="1" dirty="0" smtClean="0"/>
              <a:t>Original</a:t>
            </a:r>
            <a:endParaRPr lang="en-US" b="1" dirty="0"/>
          </a:p>
        </p:txBody>
      </p:sp>
      <p:sp>
        <p:nvSpPr>
          <p:cNvPr id="23" name="TextBox 22"/>
          <p:cNvSpPr txBox="1"/>
          <p:nvPr/>
        </p:nvSpPr>
        <p:spPr>
          <a:xfrm>
            <a:off x="3947532" y="3633196"/>
            <a:ext cx="1434790" cy="1200329"/>
          </a:xfrm>
          <a:prstGeom prst="rect">
            <a:avLst/>
          </a:prstGeom>
          <a:noFill/>
        </p:spPr>
        <p:txBody>
          <a:bodyPr wrap="square" rtlCol="0">
            <a:spAutoFit/>
          </a:bodyPr>
          <a:lstStyle/>
          <a:p>
            <a:pPr algn="ctr"/>
            <a:r>
              <a:rPr lang="en-US" b="1" dirty="0" smtClean="0"/>
              <a:t>New </a:t>
            </a:r>
          </a:p>
          <a:p>
            <a:pPr algn="ctr"/>
            <a:r>
              <a:rPr lang="en-US" dirty="0" smtClean="0"/>
              <a:t>MYNN-EDMF</a:t>
            </a:r>
          </a:p>
          <a:p>
            <a:pPr algn="ctr"/>
            <a:r>
              <a:rPr lang="en-US" dirty="0" smtClean="0"/>
              <a:t>+</a:t>
            </a:r>
            <a:r>
              <a:rPr lang="en-US" dirty="0" err="1" smtClean="0"/>
              <a:t>Hor</a:t>
            </a:r>
            <a:r>
              <a:rPr lang="en-US" dirty="0" smtClean="0"/>
              <a:t> Diff</a:t>
            </a:r>
          </a:p>
          <a:p>
            <a:pPr algn="ctr"/>
            <a:r>
              <a:rPr lang="en-US" dirty="0" smtClean="0"/>
              <a:t>+GWD</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835" y="1985580"/>
            <a:ext cx="3090670" cy="156134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835" y="3533080"/>
            <a:ext cx="3128808" cy="1602956"/>
          </a:xfrm>
          <a:prstGeom prst="rect">
            <a:avLst/>
          </a:prstGeom>
        </p:spPr>
      </p:pic>
      <p:sp>
        <p:nvSpPr>
          <p:cNvPr id="18" name="TextBox 17"/>
          <p:cNvSpPr txBox="1"/>
          <p:nvPr/>
        </p:nvSpPr>
        <p:spPr>
          <a:xfrm>
            <a:off x="1334272" y="1633264"/>
            <a:ext cx="1735871" cy="369332"/>
          </a:xfrm>
          <a:prstGeom prst="rect">
            <a:avLst/>
          </a:prstGeom>
          <a:noFill/>
        </p:spPr>
        <p:txBody>
          <a:bodyPr wrap="square" rtlCol="0">
            <a:spAutoFit/>
          </a:bodyPr>
          <a:lstStyle/>
          <a:p>
            <a:r>
              <a:rPr lang="en-US" b="1" dirty="0" smtClean="0"/>
              <a:t>3-km Domain</a:t>
            </a:r>
            <a:endParaRPr lang="en-US" b="1" dirty="0"/>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0707" y="3509129"/>
            <a:ext cx="3194452" cy="163437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0707" y="1925681"/>
            <a:ext cx="3194452" cy="1607399"/>
          </a:xfrm>
          <a:prstGeom prst="rect">
            <a:avLst/>
          </a:prstGeom>
        </p:spPr>
      </p:pic>
    </p:spTree>
    <p:extLst>
      <p:ext uri="{BB962C8B-B14F-4D97-AF65-F5344CB8AC3E}">
        <p14:creationId xmlns:p14="http://schemas.microsoft.com/office/powerpoint/2010/main" val="1474579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0" y="-4042"/>
            <a:ext cx="9144000" cy="46166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436" tIns="45718" rIns="91436" bIns="45718">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002060"/>
                </a:solidFill>
                <a:latin typeface="Helvetica"/>
                <a:cs typeface="Helvetica"/>
              </a:rPr>
              <a:t>Results: Evolution of Profile Differences at Wasco</a:t>
            </a:r>
            <a:endParaRPr lang="en-US" b="1" dirty="0">
              <a:solidFill>
                <a:srgbClr val="002060"/>
              </a:solidFill>
              <a:latin typeface="Helvetica"/>
              <a:cs typeface="Helvetica"/>
            </a:endParaRPr>
          </a:p>
        </p:txBody>
      </p:sp>
      <p:sp>
        <p:nvSpPr>
          <p:cNvPr id="5" name="TextBox 4"/>
          <p:cNvSpPr txBox="1"/>
          <p:nvPr/>
        </p:nvSpPr>
        <p:spPr>
          <a:xfrm>
            <a:off x="602673" y="461102"/>
            <a:ext cx="2202873" cy="246221"/>
          </a:xfrm>
          <a:prstGeom prst="rect">
            <a:avLst/>
          </a:prstGeom>
          <a:noFill/>
          <a:ln w="12700">
            <a:solidFill>
              <a:schemeClr val="tx1"/>
            </a:solidFill>
          </a:ln>
        </p:spPr>
        <p:txBody>
          <a:bodyPr wrap="square" tIns="0" bIns="0" rtlCol="0">
            <a:spAutoFit/>
          </a:bodyPr>
          <a:lstStyle/>
          <a:p>
            <a:r>
              <a:rPr lang="en-US" sz="1600" dirty="0" smtClean="0"/>
              <a:t>New MYNN - Original</a:t>
            </a:r>
            <a:endParaRPr lang="en-US" sz="1600" dirty="0"/>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36" y="809652"/>
            <a:ext cx="2636088" cy="4329806"/>
          </a:xfrm>
          <a:prstGeom prst="rect">
            <a:avLst/>
          </a:prstGeom>
        </p:spPr>
      </p:pic>
      <p:grpSp>
        <p:nvGrpSpPr>
          <p:cNvPr id="4" name="Group 3"/>
          <p:cNvGrpSpPr/>
          <p:nvPr/>
        </p:nvGrpSpPr>
        <p:grpSpPr>
          <a:xfrm>
            <a:off x="3023754" y="457619"/>
            <a:ext cx="2709793" cy="4685881"/>
            <a:chOff x="3158837" y="457619"/>
            <a:chExt cx="2709793" cy="4685881"/>
          </a:xfrm>
        </p:grpSpPr>
        <p:sp>
          <p:nvSpPr>
            <p:cNvPr id="16" name="TextBox 15"/>
            <p:cNvSpPr txBox="1"/>
            <p:nvPr/>
          </p:nvSpPr>
          <p:spPr>
            <a:xfrm>
              <a:off x="3158837" y="457619"/>
              <a:ext cx="2709793" cy="246222"/>
            </a:xfrm>
            <a:prstGeom prst="rect">
              <a:avLst/>
            </a:prstGeom>
            <a:noFill/>
            <a:ln w="12700">
              <a:solidFill>
                <a:schemeClr val="tx1"/>
              </a:solidFill>
            </a:ln>
          </p:spPr>
          <p:txBody>
            <a:bodyPr wrap="square" tIns="0" bIns="0" rtlCol="0">
              <a:spAutoFit/>
            </a:bodyPr>
            <a:lstStyle/>
            <a:p>
              <a:r>
                <a:rPr lang="en-US" sz="1600" smtClean="0"/>
                <a:t>(New MYNN </a:t>
              </a:r>
              <a:r>
                <a:rPr lang="en-US" sz="1600" dirty="0" smtClean="0"/>
                <a:t>+ DO2) - Original</a:t>
              </a:r>
              <a:endParaRPr lang="en-US" sz="1600" dirty="0"/>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3527" y="809652"/>
              <a:ext cx="2585103" cy="4333848"/>
            </a:xfrm>
            <a:prstGeom prst="rect">
              <a:avLst/>
            </a:prstGeom>
          </p:spPr>
        </p:pic>
      </p:grpSp>
      <p:grpSp>
        <p:nvGrpSpPr>
          <p:cNvPr id="6" name="Group 5"/>
          <p:cNvGrpSpPr/>
          <p:nvPr/>
        </p:nvGrpSpPr>
        <p:grpSpPr>
          <a:xfrm>
            <a:off x="5829300" y="457618"/>
            <a:ext cx="3314701" cy="4681840"/>
            <a:chOff x="5829300" y="457618"/>
            <a:chExt cx="3314701" cy="4681840"/>
          </a:xfrm>
        </p:grpSpPr>
        <p:sp>
          <p:nvSpPr>
            <p:cNvPr id="17" name="TextBox 16"/>
            <p:cNvSpPr txBox="1"/>
            <p:nvPr/>
          </p:nvSpPr>
          <p:spPr>
            <a:xfrm>
              <a:off x="5829300" y="457618"/>
              <a:ext cx="3314701" cy="246223"/>
            </a:xfrm>
            <a:prstGeom prst="rect">
              <a:avLst/>
            </a:prstGeom>
            <a:noFill/>
            <a:ln w="12700">
              <a:solidFill>
                <a:schemeClr val="tx1"/>
              </a:solidFill>
            </a:ln>
          </p:spPr>
          <p:txBody>
            <a:bodyPr wrap="square" tIns="0" bIns="0" rtlCol="0">
              <a:spAutoFit/>
            </a:bodyPr>
            <a:lstStyle/>
            <a:p>
              <a:r>
                <a:rPr lang="en-US" sz="1600" dirty="0" smtClean="0"/>
                <a:t>(New MYNN + DO2 + GWD) - Original</a:t>
              </a:r>
              <a:endParaRPr lang="en-US" sz="1600" dirty="0"/>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6891" y="794390"/>
              <a:ext cx="2618509" cy="4345068"/>
            </a:xfrm>
            <a:prstGeom prst="rect">
              <a:avLst/>
            </a:prstGeom>
          </p:spPr>
        </p:pic>
      </p:grpSp>
      <p:grpSp>
        <p:nvGrpSpPr>
          <p:cNvPr id="3" name="Group 2"/>
          <p:cNvGrpSpPr/>
          <p:nvPr/>
        </p:nvGrpSpPr>
        <p:grpSpPr>
          <a:xfrm>
            <a:off x="1589809" y="914400"/>
            <a:ext cx="6109854" cy="3823855"/>
            <a:chOff x="1797914" y="914400"/>
            <a:chExt cx="5941885" cy="3823855"/>
          </a:xfrm>
        </p:grpSpPr>
        <p:sp>
          <p:nvSpPr>
            <p:cNvPr id="2" name="Rectangle 1"/>
            <p:cNvSpPr/>
            <p:nvPr/>
          </p:nvSpPr>
          <p:spPr>
            <a:xfrm>
              <a:off x="7416431" y="914400"/>
              <a:ext cx="323368" cy="3792682"/>
            </a:xfrm>
            <a:prstGeom prst="rect">
              <a:avLst/>
            </a:prstGeom>
            <a:noFill/>
            <a:ln w="19050">
              <a:solidFill>
                <a:srgbClr val="14FF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364646" y="945573"/>
              <a:ext cx="343579" cy="3792682"/>
            </a:xfrm>
            <a:prstGeom prst="rect">
              <a:avLst/>
            </a:prstGeom>
            <a:noFill/>
            <a:ln w="19050">
              <a:solidFill>
                <a:srgbClr val="14FF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797914" y="935182"/>
              <a:ext cx="404210" cy="3792682"/>
            </a:xfrm>
            <a:prstGeom prst="rect">
              <a:avLst/>
            </a:prstGeom>
            <a:noFill/>
            <a:ln w="19050">
              <a:solidFill>
                <a:srgbClr val="14FF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4335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0" y="-4042"/>
            <a:ext cx="9144000" cy="46166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436" tIns="45718" rIns="91436" bIns="45718">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002060"/>
                </a:solidFill>
                <a:latin typeface="Helvetica"/>
                <a:cs typeface="Helvetica"/>
              </a:rPr>
              <a:t>Results: Mean Profiles at Wasco at 09-12 UTC 20160113</a:t>
            </a:r>
            <a:endParaRPr lang="en-US" b="1" dirty="0">
              <a:solidFill>
                <a:srgbClr val="002060"/>
              </a:solidFill>
              <a:latin typeface="Helvetica"/>
              <a:cs typeface="Helvetica"/>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496" y="694710"/>
            <a:ext cx="7844407" cy="3783772"/>
          </a:xfrm>
          <a:prstGeom prst="rect">
            <a:avLst/>
          </a:prstGeom>
        </p:spPr>
      </p:pic>
    </p:spTree>
    <p:extLst>
      <p:ext uri="{BB962C8B-B14F-4D97-AF65-F5344CB8AC3E}">
        <p14:creationId xmlns:p14="http://schemas.microsoft.com/office/powerpoint/2010/main" val="2021937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0" y="-4042"/>
            <a:ext cx="9144000" cy="46166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436" tIns="45718" rIns="91436" bIns="45718">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002060"/>
                </a:solidFill>
                <a:latin typeface="Helvetica"/>
                <a:cs typeface="Helvetica"/>
              </a:rPr>
              <a:t>Results: Mean Profiles at Wasco at 09-12 UTC 20160113</a:t>
            </a:r>
            <a:endParaRPr lang="en-US" b="1" dirty="0">
              <a:solidFill>
                <a:srgbClr val="002060"/>
              </a:solidFill>
              <a:latin typeface="Helvetica"/>
              <a:cs typeface="Helvetica"/>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894" y="457619"/>
            <a:ext cx="4748459" cy="4540827"/>
          </a:xfrm>
          <a:prstGeom prst="rect">
            <a:avLst/>
          </a:prstGeom>
        </p:spPr>
      </p:pic>
    </p:spTree>
    <p:extLst>
      <p:ext uri="{BB962C8B-B14F-4D97-AF65-F5344CB8AC3E}">
        <p14:creationId xmlns:p14="http://schemas.microsoft.com/office/powerpoint/2010/main" val="106770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592" y="628650"/>
            <a:ext cx="8831266" cy="4307031"/>
          </a:xfrm>
        </p:spPr>
        <p:txBody>
          <a:bodyPr>
            <a:normAutofit fontScale="32500" lnSpcReduction="20000"/>
          </a:bodyPr>
          <a:lstStyle/>
          <a:p>
            <a:r>
              <a:rPr lang="en-US" sz="5000" b="1" dirty="0" smtClean="0">
                <a:solidFill>
                  <a:srgbClr val="000090"/>
                </a:solidFill>
              </a:rPr>
              <a:t>The WFIP2 Model Development Team has targeted improvements to many components of the </a:t>
            </a:r>
            <a:r>
              <a:rPr lang="en-US" sz="5000" b="1" dirty="0">
                <a:solidFill>
                  <a:srgbClr val="000090"/>
                </a:solidFill>
              </a:rPr>
              <a:t>model (both complex terrain-specific and general </a:t>
            </a:r>
            <a:r>
              <a:rPr lang="en-US" sz="5000" b="1" dirty="0" smtClean="0">
                <a:solidFill>
                  <a:srgbClr val="000090"/>
                </a:solidFill>
              </a:rPr>
              <a:t>weather physics).</a:t>
            </a:r>
          </a:p>
          <a:p>
            <a:pPr lvl="1"/>
            <a:r>
              <a:rPr lang="en-US" sz="3500" b="1" dirty="0" smtClean="0"/>
              <a:t>Mass-Flux </a:t>
            </a:r>
            <a:r>
              <a:rPr lang="en-US" sz="3500" b="1" dirty="0"/>
              <a:t>scheme </a:t>
            </a:r>
            <a:r>
              <a:rPr lang="en-US" sz="3500" b="1" dirty="0" smtClean="0"/>
              <a:t>(</a:t>
            </a:r>
            <a:r>
              <a:rPr lang="en-US" sz="3500" b="1" dirty="0" smtClean="0">
                <a:solidFill>
                  <a:srgbClr val="FF0000"/>
                </a:solidFill>
              </a:rPr>
              <a:t>Wednesday Poster</a:t>
            </a:r>
            <a:r>
              <a:rPr lang="en-US" sz="3500" b="1" dirty="0" smtClean="0"/>
              <a:t>:</a:t>
            </a:r>
            <a:r>
              <a:rPr lang="en-US" sz="3500" b="1" dirty="0" smtClean="0">
                <a:solidFill>
                  <a:srgbClr val="FF0000"/>
                </a:solidFill>
              </a:rPr>
              <a:t> </a:t>
            </a:r>
            <a:r>
              <a:rPr lang="en-US" sz="3500" b="1" dirty="0" err="1" smtClean="0">
                <a:solidFill>
                  <a:srgbClr val="FF0000"/>
                </a:solidFill>
              </a:rPr>
              <a:t>Jaymes</a:t>
            </a:r>
            <a:r>
              <a:rPr lang="en-US" sz="3500" b="1" dirty="0" smtClean="0">
                <a:solidFill>
                  <a:srgbClr val="FF0000"/>
                </a:solidFill>
              </a:rPr>
              <a:t> Kenyon</a:t>
            </a:r>
            <a:r>
              <a:rPr lang="en-US" sz="3500" b="1" dirty="0" smtClean="0"/>
              <a:t>)</a:t>
            </a:r>
          </a:p>
          <a:p>
            <a:pPr lvl="1"/>
            <a:r>
              <a:rPr lang="en-US" sz="3500" b="1" dirty="0" smtClean="0"/>
              <a:t>Mixing </a:t>
            </a:r>
            <a:r>
              <a:rPr lang="en-US" sz="3500" b="1" dirty="0"/>
              <a:t>length </a:t>
            </a:r>
            <a:r>
              <a:rPr lang="en-US" sz="3500" b="1" dirty="0" smtClean="0"/>
              <a:t>revision (</a:t>
            </a:r>
            <a:r>
              <a:rPr lang="en-US" sz="3500" b="1" dirty="0" smtClean="0">
                <a:solidFill>
                  <a:srgbClr val="FF0000"/>
                </a:solidFill>
              </a:rPr>
              <a:t>Wednesday Poster</a:t>
            </a:r>
            <a:r>
              <a:rPr lang="en-US" sz="3500" b="1" dirty="0" smtClean="0"/>
              <a:t>: </a:t>
            </a:r>
            <a:r>
              <a:rPr lang="en-US" sz="3500" b="1" dirty="0">
                <a:solidFill>
                  <a:srgbClr val="FF0000"/>
                </a:solidFill>
              </a:rPr>
              <a:t>Jaymes Kenyon</a:t>
            </a:r>
            <a:r>
              <a:rPr lang="en-US" sz="3500" b="1" dirty="0" smtClean="0"/>
              <a:t>)</a:t>
            </a:r>
          </a:p>
          <a:p>
            <a:pPr lvl="1"/>
            <a:r>
              <a:rPr lang="en-US" sz="3500" b="1" dirty="0" smtClean="0"/>
              <a:t>Small-Scale Gravity Wave Drag (</a:t>
            </a:r>
            <a:r>
              <a:rPr lang="en-US" sz="3500" b="1" dirty="0" err="1" smtClean="0"/>
              <a:t>Steeneveld</a:t>
            </a:r>
            <a:r>
              <a:rPr lang="en-US" sz="3500" b="1" dirty="0" smtClean="0"/>
              <a:t> et al. 2007, JAMC; NOT YET IN PUBLIC RELEASE OF WRF)</a:t>
            </a:r>
          </a:p>
          <a:p>
            <a:pPr lvl="1"/>
            <a:r>
              <a:rPr lang="en-US" sz="3500" b="1" dirty="0" smtClean="0"/>
              <a:t>3D Turbulence scheme  (</a:t>
            </a:r>
            <a:r>
              <a:rPr lang="en-US" sz="3500" b="1" dirty="0" smtClean="0">
                <a:solidFill>
                  <a:srgbClr val="FF0000"/>
                </a:solidFill>
              </a:rPr>
              <a:t>Tuesday’s talk</a:t>
            </a:r>
            <a:r>
              <a:rPr lang="en-US" sz="3500" b="1" dirty="0" smtClean="0"/>
              <a:t>: </a:t>
            </a:r>
            <a:r>
              <a:rPr lang="en-US" sz="3500" b="1" dirty="0" err="1" smtClean="0">
                <a:solidFill>
                  <a:srgbClr val="FF0000"/>
                </a:solidFill>
              </a:rPr>
              <a:t>Kosovic</a:t>
            </a:r>
            <a:r>
              <a:rPr lang="en-US" sz="3500" b="1" dirty="0" smtClean="0">
                <a:solidFill>
                  <a:srgbClr val="FF0000"/>
                </a:solidFill>
              </a:rPr>
              <a:t> and Jimenez</a:t>
            </a:r>
            <a:r>
              <a:rPr lang="en-US" sz="3500" b="1" dirty="0" smtClean="0"/>
              <a:t>)</a:t>
            </a:r>
          </a:p>
          <a:p>
            <a:pPr lvl="1"/>
            <a:r>
              <a:rPr lang="en-US" sz="3500" b="1" dirty="0" smtClean="0"/>
              <a:t>Hybrid </a:t>
            </a:r>
            <a:r>
              <a:rPr lang="en-US" sz="3500" b="1" dirty="0"/>
              <a:t>v</a:t>
            </a:r>
            <a:r>
              <a:rPr lang="en-US" sz="3500" b="1" dirty="0" smtClean="0"/>
              <a:t>ertical coordinate   (</a:t>
            </a:r>
            <a:r>
              <a:rPr lang="en-US" sz="3500" b="1" dirty="0" smtClean="0">
                <a:solidFill>
                  <a:srgbClr val="FF0000"/>
                </a:solidFill>
              </a:rPr>
              <a:t>Earlier this session</a:t>
            </a:r>
            <a:r>
              <a:rPr lang="en-US" sz="3500" b="1" dirty="0" smtClean="0"/>
              <a:t>: </a:t>
            </a:r>
            <a:r>
              <a:rPr lang="en-US" sz="3500" b="1" dirty="0" smtClean="0">
                <a:solidFill>
                  <a:srgbClr val="FF0000"/>
                </a:solidFill>
              </a:rPr>
              <a:t>Jeff Beck and Sang-Hun Park</a:t>
            </a:r>
            <a:r>
              <a:rPr lang="en-US" sz="3500" b="1" dirty="0" smtClean="0"/>
              <a:t>)</a:t>
            </a:r>
          </a:p>
          <a:p>
            <a:pPr lvl="1"/>
            <a:r>
              <a:rPr lang="en-US" sz="3500" b="1" dirty="0" smtClean="0"/>
              <a:t>Wind Farm Parameterization (Fitch et al. 2012 and Jimenez et al. )</a:t>
            </a:r>
          </a:p>
          <a:p>
            <a:r>
              <a:rPr lang="en-US" sz="5000" b="1" dirty="0" smtClean="0">
                <a:solidFill>
                  <a:srgbClr val="000090"/>
                </a:solidFill>
              </a:rPr>
              <a:t>The systematic biases associated with simulating cold pool mix-outs have been reduced.</a:t>
            </a:r>
          </a:p>
          <a:p>
            <a:pPr lvl="1"/>
            <a:r>
              <a:rPr lang="en-US" sz="4600" b="1" dirty="0" smtClean="0"/>
              <a:t>Cold pool at Wasco was ~4 C cooler.</a:t>
            </a:r>
          </a:p>
          <a:p>
            <a:pPr lvl="2"/>
            <a:r>
              <a:rPr lang="en-US" sz="4200" b="1" dirty="0" smtClean="0"/>
              <a:t>Mixing length revision revision was responsible for ~40% of this improvement.</a:t>
            </a:r>
          </a:p>
          <a:p>
            <a:pPr lvl="2"/>
            <a:r>
              <a:rPr lang="en-US" sz="4200" b="1" dirty="0" smtClean="0"/>
              <a:t>Small-scale gravity wave drag was responsible for ~60% of this improvement.</a:t>
            </a:r>
          </a:p>
          <a:p>
            <a:pPr lvl="1"/>
            <a:r>
              <a:rPr lang="en-US" sz="4600" b="1" dirty="0" smtClean="0"/>
              <a:t>Improvement from horizontal diffusion on Cartesian coordinates (</a:t>
            </a:r>
            <a:r>
              <a:rPr lang="en-US" sz="4600" b="1" dirty="0" err="1" smtClean="0"/>
              <a:t>diff_opt</a:t>
            </a:r>
            <a:r>
              <a:rPr lang="en-US" sz="4600" b="1" dirty="0" smtClean="0"/>
              <a:t>=2) was only evident in narrow valleys/gorges – not in the middle of wider basins.</a:t>
            </a:r>
          </a:p>
          <a:p>
            <a:pPr lvl="1"/>
            <a:r>
              <a:rPr lang="en-US" sz="4600" b="1" dirty="0"/>
              <a:t>Little/no impact on low-level winds from the </a:t>
            </a:r>
            <a:r>
              <a:rPr lang="en-US" sz="4600" b="1" dirty="0" smtClean="0"/>
              <a:t>HVC or WFP for this event (not shown).</a:t>
            </a:r>
          </a:p>
          <a:p>
            <a:r>
              <a:rPr lang="en-US" sz="5000" b="1" dirty="0" smtClean="0">
                <a:solidFill>
                  <a:srgbClr val="000090"/>
                </a:solidFill>
              </a:rPr>
              <a:t>Not all cases are the same! (Not Shown)</a:t>
            </a:r>
          </a:p>
          <a:p>
            <a:pPr lvl="1"/>
            <a:r>
              <a:rPr lang="en-US" sz="4600" b="1" dirty="0" smtClean="0"/>
              <a:t>Much more subtle improvements in steady-state pools, where high-bias in easterly current is the biggest error – wind farm parameterization helps reduce that bias.</a:t>
            </a:r>
          </a:p>
          <a:p>
            <a:r>
              <a:rPr lang="en-US" sz="5000" b="1" dirty="0" smtClean="0">
                <a:solidFill>
                  <a:srgbClr val="000090"/>
                </a:solidFill>
              </a:rPr>
              <a:t>WFIP2 data is being </a:t>
            </a:r>
            <a:r>
              <a:rPr lang="en-US" sz="5000" b="1" dirty="0" err="1" smtClean="0">
                <a:solidFill>
                  <a:srgbClr val="000090"/>
                </a:solidFill>
              </a:rPr>
              <a:t>QC’d</a:t>
            </a:r>
            <a:r>
              <a:rPr lang="en-US" sz="5000" b="1" dirty="0" smtClean="0">
                <a:solidFill>
                  <a:srgbClr val="000090"/>
                </a:solidFill>
              </a:rPr>
              <a:t> and standardized. </a:t>
            </a:r>
          </a:p>
          <a:p>
            <a:r>
              <a:rPr lang="en-US" sz="5000" b="1" dirty="0" smtClean="0">
                <a:solidFill>
                  <a:srgbClr val="000090"/>
                </a:solidFill>
              </a:rPr>
              <a:t>Long-term retrospective simulations are in progress to better summarize model improvements.</a:t>
            </a:r>
          </a:p>
        </p:txBody>
      </p:sp>
      <p:sp>
        <p:nvSpPr>
          <p:cNvPr id="10" name="Text Box 2"/>
          <p:cNvSpPr txBox="1">
            <a:spLocks noChangeArrowheads="1"/>
          </p:cNvSpPr>
          <p:nvPr/>
        </p:nvSpPr>
        <p:spPr bwMode="auto">
          <a:xfrm>
            <a:off x="463827" y="1"/>
            <a:ext cx="8070574" cy="646331"/>
          </a:xfrm>
          <a:prstGeom prst="rect">
            <a:avLst/>
          </a:prstGeom>
          <a:noFill/>
          <a:ln>
            <a:noFill/>
          </a:ln>
        </p:spPr>
        <p:txBody>
          <a:bodyPr wrap="square">
            <a:spAutoFit/>
          </a:bodyPr>
          <a:lstStyle>
            <a:lvl1pPr>
              <a:defRPr sz="2400" b="1">
                <a:solidFill>
                  <a:schemeClr val="tx1"/>
                </a:solidFill>
                <a:latin typeface="Arial" charset="0"/>
                <a:ea typeface="ＭＳ Ｐゴシック" charset="0"/>
                <a:cs typeface="ＭＳ Ｐゴシック" charset="0"/>
              </a:defRPr>
            </a:lvl1pPr>
            <a:lvl2pPr marL="37931725" indent="-37474525">
              <a:defRPr sz="2400" b="1">
                <a:solidFill>
                  <a:schemeClr val="tx1"/>
                </a:solidFill>
                <a:latin typeface="Arial" charset="0"/>
                <a:ea typeface="ＭＳ Ｐゴシック" charset="0"/>
              </a:defRPr>
            </a:lvl2pPr>
            <a:lvl3pPr>
              <a:defRPr sz="2400" b="1">
                <a:solidFill>
                  <a:schemeClr val="tx1"/>
                </a:solidFill>
                <a:latin typeface="Arial" charset="0"/>
                <a:ea typeface="ＭＳ Ｐゴシック" charset="0"/>
              </a:defRPr>
            </a:lvl3pPr>
            <a:lvl4pPr>
              <a:defRPr sz="2400" b="1">
                <a:solidFill>
                  <a:schemeClr val="tx1"/>
                </a:solidFill>
                <a:latin typeface="Arial" charset="0"/>
                <a:ea typeface="ＭＳ Ｐゴシック" charset="0"/>
              </a:defRPr>
            </a:lvl4pPr>
            <a:lvl5pPr>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en-US" sz="3600" dirty="0" smtClean="0">
                <a:solidFill>
                  <a:srgbClr val="000099"/>
                </a:solidFill>
                <a:latin typeface="Arial Black"/>
                <a:cs typeface="Arial Black"/>
              </a:rPr>
              <a:t>Summary</a:t>
            </a:r>
            <a:endParaRPr lang="en-US" sz="3600" dirty="0">
              <a:solidFill>
                <a:srgbClr val="000099"/>
              </a:solidFill>
              <a:latin typeface="Arial Black"/>
              <a:cs typeface="Arial Black"/>
            </a:endParaRPr>
          </a:p>
        </p:txBody>
      </p:sp>
      <p:sp>
        <p:nvSpPr>
          <p:cNvPr id="24" name="Slide Number Placeholder 11"/>
          <p:cNvSpPr>
            <a:spLocks noGrp="1"/>
          </p:cNvSpPr>
          <p:nvPr>
            <p:ph type="sldNum" sz="quarter" idx="12"/>
          </p:nvPr>
        </p:nvSpPr>
        <p:spPr>
          <a:xfrm>
            <a:off x="8534400" y="4843462"/>
            <a:ext cx="533400" cy="300038"/>
          </a:xfrm>
        </p:spPr>
        <p:txBody>
          <a:bodyPr/>
          <a:lstStyle/>
          <a:p>
            <a:fld id="{0623A093-28FF-41ED-B809-977C58BD55F4}" type="slidenum">
              <a:rPr lang="en-US" sz="1600" b="1" smtClean="0">
                <a:solidFill>
                  <a:srgbClr val="003399"/>
                </a:solidFill>
                <a:latin typeface="Calibri" pitchFamily="34" charset="0"/>
              </a:rPr>
              <a:pPr/>
              <a:t>18</a:t>
            </a:fld>
            <a:endParaRPr lang="en-US" sz="1600" b="1" dirty="0">
              <a:solidFill>
                <a:srgbClr val="003399"/>
              </a:solidFill>
              <a:latin typeface="Calibri" pitchFamily="34" charset="0"/>
            </a:endParaRPr>
          </a:p>
        </p:txBody>
      </p:sp>
    </p:spTree>
    <p:extLst>
      <p:ext uri="{BB962C8B-B14F-4D97-AF65-F5344CB8AC3E}">
        <p14:creationId xmlns:p14="http://schemas.microsoft.com/office/powerpoint/2010/main" val="3891691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133975" y="4817648"/>
            <a:ext cx="932615" cy="273844"/>
          </a:xfrm>
        </p:spPr>
        <p:txBody>
          <a:bodyPr/>
          <a:lstStyle/>
          <a:p>
            <a:fld id="{5533CB63-9945-2D4E-85D0-F144482B35F7}" type="slidenum">
              <a:rPr lang="en-US" smtClean="0"/>
              <a:t>2</a:t>
            </a:fld>
            <a:endParaRPr lang="en-US" dirty="0"/>
          </a:p>
        </p:txBody>
      </p:sp>
      <p:pic>
        <p:nvPicPr>
          <p:cNvPr id="72" name="Picture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97" y="590110"/>
            <a:ext cx="4912027" cy="4431233"/>
          </a:xfrm>
          <a:prstGeom prst="rect">
            <a:avLst/>
          </a:prstGeom>
        </p:spPr>
      </p:pic>
      <p:sp>
        <p:nvSpPr>
          <p:cNvPr id="73" name="Title 1"/>
          <p:cNvSpPr txBox="1">
            <a:spLocks/>
          </p:cNvSpPr>
          <p:nvPr/>
        </p:nvSpPr>
        <p:spPr>
          <a:xfrm>
            <a:off x="63196" y="25990"/>
            <a:ext cx="9080803" cy="56412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90"/>
                </a:solidFill>
              </a:rPr>
              <a:t>Wind Forecast Improvement Project 2</a:t>
            </a:r>
            <a:endParaRPr lang="en-US" sz="3600" b="1" dirty="0">
              <a:solidFill>
                <a:srgbClr val="000090"/>
              </a:solidFill>
            </a:endParaRPr>
          </a:p>
        </p:txBody>
      </p:sp>
      <p:sp>
        <p:nvSpPr>
          <p:cNvPr id="13" name="TextBox 12"/>
          <p:cNvSpPr txBox="1"/>
          <p:nvPr/>
        </p:nvSpPr>
        <p:spPr>
          <a:xfrm>
            <a:off x="626256" y="4866501"/>
            <a:ext cx="2154717" cy="276999"/>
          </a:xfrm>
          <a:prstGeom prst="rect">
            <a:avLst/>
          </a:prstGeom>
          <a:noFill/>
        </p:spPr>
        <p:txBody>
          <a:bodyPr wrap="square" rtlCol="0">
            <a:spAutoFit/>
          </a:bodyPr>
          <a:lstStyle/>
          <a:p>
            <a:r>
              <a:rPr lang="en-US" sz="1200" dirty="0"/>
              <a:t>Slide </a:t>
            </a:r>
            <a:r>
              <a:rPr lang="en-US" sz="1200" dirty="0" smtClean="0"/>
              <a:t>courtesy of </a:t>
            </a:r>
            <a:r>
              <a:rPr lang="en-US" sz="1200" dirty="0"/>
              <a:t>Jim Wilczak.</a:t>
            </a:r>
          </a:p>
        </p:txBody>
      </p:sp>
      <p:sp>
        <p:nvSpPr>
          <p:cNvPr id="74" name="TextBox 73"/>
          <p:cNvSpPr txBox="1"/>
          <p:nvPr/>
        </p:nvSpPr>
        <p:spPr>
          <a:xfrm>
            <a:off x="5650684" y="2061470"/>
            <a:ext cx="2483291" cy="2893100"/>
          </a:xfrm>
          <a:prstGeom prst="rect">
            <a:avLst/>
          </a:prstGeom>
          <a:noFill/>
          <a:ln w="19050">
            <a:solidFill>
              <a:srgbClr val="002060"/>
            </a:solidFill>
          </a:ln>
        </p:spPr>
        <p:txBody>
          <a:bodyPr wrap="square" rtlCol="0">
            <a:spAutoFit/>
          </a:bodyPr>
          <a:lstStyle/>
          <a:p>
            <a:r>
              <a:rPr lang="en-US" sz="1400" b="1" u="sng" dirty="0" smtClean="0">
                <a:solidFill>
                  <a:srgbClr val="002060"/>
                </a:solidFill>
              </a:rPr>
              <a:t>Instruments Deployed</a:t>
            </a:r>
            <a:endParaRPr lang="en-US" sz="1400" b="1" u="sng" dirty="0">
              <a:solidFill>
                <a:srgbClr val="002060"/>
              </a:solidFill>
            </a:endParaRPr>
          </a:p>
          <a:p>
            <a:pPr marL="214313" indent="-214313">
              <a:buFont typeface="Arial" panose="020B0604020202020204" pitchFamily="34" charset="0"/>
              <a:buChar char="•"/>
            </a:pPr>
            <a:r>
              <a:rPr lang="en-US" sz="1400" dirty="0"/>
              <a:t>11 wind profiling radars</a:t>
            </a:r>
          </a:p>
          <a:p>
            <a:pPr marL="214313" indent="-214313">
              <a:buFont typeface="Arial" panose="020B0604020202020204" pitchFamily="34" charset="0"/>
              <a:buChar char="•"/>
            </a:pPr>
            <a:r>
              <a:rPr lang="en-US" sz="1400" dirty="0"/>
              <a:t>17 </a:t>
            </a:r>
            <a:r>
              <a:rPr lang="en-US" sz="1400" dirty="0" err="1"/>
              <a:t>sodars</a:t>
            </a:r>
            <a:endParaRPr lang="en-US" sz="1400" dirty="0"/>
          </a:p>
          <a:p>
            <a:pPr marL="214313" indent="-214313">
              <a:buFont typeface="Arial" panose="020B0604020202020204" pitchFamily="34" charset="0"/>
              <a:buChar char="•"/>
            </a:pPr>
            <a:r>
              <a:rPr lang="en-US" sz="1400" dirty="0"/>
              <a:t>5 wind profiling </a:t>
            </a:r>
            <a:r>
              <a:rPr lang="en-US" sz="1400" dirty="0" err="1"/>
              <a:t>lidars</a:t>
            </a:r>
            <a:endParaRPr lang="en-US" sz="1400" dirty="0"/>
          </a:p>
          <a:p>
            <a:pPr marL="214313" indent="-214313">
              <a:buFont typeface="Arial" panose="020B0604020202020204" pitchFamily="34" charset="0"/>
              <a:buChar char="•"/>
            </a:pPr>
            <a:r>
              <a:rPr lang="en-US" sz="1400" dirty="0"/>
              <a:t>4 scanning </a:t>
            </a:r>
            <a:r>
              <a:rPr lang="en-US" sz="1400" dirty="0" err="1"/>
              <a:t>lidars</a:t>
            </a:r>
            <a:endParaRPr lang="en-US" sz="1400" dirty="0"/>
          </a:p>
          <a:p>
            <a:pPr marL="214313" indent="-214313">
              <a:buFont typeface="Arial" panose="020B0604020202020204" pitchFamily="34" charset="0"/>
              <a:buChar char="•"/>
            </a:pPr>
            <a:r>
              <a:rPr lang="en-US" sz="1400" dirty="0"/>
              <a:t>4 radiometers</a:t>
            </a:r>
          </a:p>
          <a:p>
            <a:pPr marL="214313" indent="-214313">
              <a:buFont typeface="Arial" panose="020B0604020202020204" pitchFamily="34" charset="0"/>
              <a:buChar char="•"/>
            </a:pPr>
            <a:r>
              <a:rPr lang="en-US" sz="1400" dirty="0"/>
              <a:t>10 microbarographs</a:t>
            </a:r>
          </a:p>
          <a:p>
            <a:pPr marL="214313" indent="-214313">
              <a:buFont typeface="Arial" panose="020B0604020202020204" pitchFamily="34" charset="0"/>
              <a:buChar char="•"/>
            </a:pPr>
            <a:r>
              <a:rPr lang="en-US" sz="1400" dirty="0"/>
              <a:t>1 </a:t>
            </a:r>
            <a:r>
              <a:rPr lang="en-US" sz="1400" dirty="0" smtClean="0"/>
              <a:t>ceilometer</a:t>
            </a:r>
            <a:endParaRPr lang="en-US" sz="1400" dirty="0"/>
          </a:p>
          <a:p>
            <a:pPr marL="214313" indent="-214313">
              <a:buFont typeface="Arial" panose="020B0604020202020204" pitchFamily="34" charset="0"/>
              <a:buChar char="•"/>
            </a:pPr>
            <a:r>
              <a:rPr lang="en-US" sz="1400" dirty="0"/>
              <a:t>2 scanning radars</a:t>
            </a:r>
          </a:p>
          <a:p>
            <a:pPr marL="214313" indent="-214313">
              <a:buFont typeface="Arial" panose="020B0604020202020204" pitchFamily="34" charset="0"/>
              <a:buChar char="•"/>
            </a:pPr>
            <a:r>
              <a:rPr lang="en-US" sz="1400" dirty="0"/>
              <a:t>28 sonic anemometers</a:t>
            </a:r>
          </a:p>
          <a:p>
            <a:pPr marL="214313" indent="-214313">
              <a:buFont typeface="Arial" panose="020B0604020202020204" pitchFamily="34" charset="0"/>
              <a:buChar char="•"/>
            </a:pPr>
            <a:r>
              <a:rPr lang="en-US" sz="1400" dirty="0"/>
              <a:t>5 </a:t>
            </a:r>
            <a:r>
              <a:rPr lang="en-US" sz="1400" dirty="0" smtClean="0"/>
              <a:t>surface energy balance </a:t>
            </a:r>
            <a:endParaRPr lang="en-US" sz="1400" dirty="0"/>
          </a:p>
          <a:p>
            <a:pPr marL="214313" indent="-214313">
              <a:buFont typeface="Arial" panose="020B0604020202020204" pitchFamily="34" charset="0"/>
              <a:buChar char="•"/>
            </a:pPr>
            <a:r>
              <a:rPr lang="en-US" sz="1400" dirty="0"/>
              <a:t>1 </a:t>
            </a:r>
            <a:r>
              <a:rPr lang="en-US" sz="1400" dirty="0" err="1"/>
              <a:t>SurfRad</a:t>
            </a:r>
            <a:endParaRPr lang="en-US" sz="1400" dirty="0"/>
          </a:p>
          <a:p>
            <a:pPr marL="214313" indent="-214313">
              <a:buFont typeface="Arial" panose="020B0604020202020204" pitchFamily="34" charset="0"/>
              <a:buChar char="•"/>
            </a:pPr>
            <a:r>
              <a:rPr lang="en-US" sz="1400" dirty="0"/>
              <a:t>2 </a:t>
            </a:r>
            <a:r>
              <a:rPr lang="en-US" sz="1400" dirty="0" err="1" smtClean="0"/>
              <a:t>RadSys</a:t>
            </a:r>
            <a:endParaRPr lang="en-US" sz="1400" dirty="0"/>
          </a:p>
        </p:txBody>
      </p:sp>
      <p:sp>
        <p:nvSpPr>
          <p:cNvPr id="33" name="TextBox 32"/>
          <p:cNvSpPr txBox="1"/>
          <p:nvPr/>
        </p:nvSpPr>
        <p:spPr>
          <a:xfrm>
            <a:off x="4841507" y="634790"/>
            <a:ext cx="4302491" cy="1384995"/>
          </a:xfrm>
          <a:prstGeom prst="rect">
            <a:avLst/>
          </a:prstGeom>
          <a:noFill/>
        </p:spPr>
        <p:txBody>
          <a:bodyPr wrap="square" rtlCol="0">
            <a:spAutoFit/>
          </a:bodyPr>
          <a:lstStyle/>
          <a:p>
            <a:r>
              <a:rPr lang="en-US" sz="1400" b="1" dirty="0" smtClean="0">
                <a:solidFill>
                  <a:srgbClr val="002060"/>
                </a:solidFill>
              </a:rPr>
              <a:t>Field Project Dates: </a:t>
            </a:r>
            <a:r>
              <a:rPr lang="en-US" sz="1400" dirty="0" smtClean="0"/>
              <a:t>01 October 2015 – 31 March 2017</a:t>
            </a:r>
          </a:p>
          <a:p>
            <a:r>
              <a:rPr lang="en-US" sz="1400" b="1" dirty="0" smtClean="0">
                <a:solidFill>
                  <a:srgbClr val="002060"/>
                </a:solidFill>
              </a:rPr>
              <a:t>Participants:</a:t>
            </a:r>
            <a:r>
              <a:rPr lang="en-US" sz="1400" b="1" dirty="0" smtClean="0"/>
              <a:t> </a:t>
            </a:r>
            <a:r>
              <a:rPr lang="en-US" sz="1400" dirty="0" smtClean="0"/>
              <a:t>DOE, NOAA, </a:t>
            </a:r>
            <a:r>
              <a:rPr lang="en-US" sz="1400" dirty="0" err="1" smtClean="0"/>
              <a:t>Vaisala</a:t>
            </a:r>
            <a:r>
              <a:rPr lang="en-US" sz="1400" dirty="0" smtClean="0"/>
              <a:t>, Sharply Focused, Texas Tech, University of Colorado, Notre Dame</a:t>
            </a:r>
          </a:p>
          <a:p>
            <a:r>
              <a:rPr lang="en-US" sz="1400" b="1" dirty="0" smtClean="0">
                <a:solidFill>
                  <a:srgbClr val="002060"/>
                </a:solidFill>
              </a:rPr>
              <a:t>Goal: </a:t>
            </a:r>
            <a:r>
              <a:rPr lang="en-US" sz="1400" b="1" dirty="0"/>
              <a:t>To improve wind speeds forecasts in the turbine rotor layer by improving model physical parameterizations and numerical methods</a:t>
            </a:r>
            <a:r>
              <a:rPr lang="en-US" sz="1400" dirty="0"/>
              <a:t>. </a:t>
            </a:r>
          </a:p>
        </p:txBody>
      </p:sp>
    </p:spTree>
    <p:extLst>
      <p:ext uri="{BB962C8B-B14F-4D97-AF65-F5344CB8AC3E}">
        <p14:creationId xmlns:p14="http://schemas.microsoft.com/office/powerpoint/2010/main" val="158180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423342" y="1003452"/>
            <a:ext cx="4264778" cy="3612604"/>
            <a:chOff x="1423342" y="1003452"/>
            <a:chExt cx="4264778" cy="3612604"/>
          </a:xfrm>
        </p:grpSpPr>
        <p:pic>
          <p:nvPicPr>
            <p:cNvPr id="79" name="Picture 78" descr="Screen Shot 2015-06-12 at 9.25.40 AM.png"/>
            <p:cNvPicPr>
              <a:picLocks noChangeAspect="1"/>
            </p:cNvPicPr>
            <p:nvPr/>
          </p:nvPicPr>
          <p:blipFill rotWithShape="1">
            <a:blip r:embed="rId3">
              <a:extLst>
                <a:ext uri="{28A0092B-C50C-407E-A947-70E740481C1C}">
                  <a14:useLocalDpi xmlns:a14="http://schemas.microsoft.com/office/drawing/2010/main" val="0"/>
                </a:ext>
              </a:extLst>
            </a:blip>
            <a:srcRect t="27070" r="29021" b="-14"/>
            <a:stretch/>
          </p:blipFill>
          <p:spPr bwMode="auto">
            <a:xfrm>
              <a:off x="1423342" y="1003452"/>
              <a:ext cx="4264778" cy="3612604"/>
            </a:xfrm>
            <a:prstGeom prst="rect">
              <a:avLst/>
            </a:prstGeom>
            <a:noFill/>
            <a:ln w="190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 name="5-Point Star 80"/>
            <p:cNvSpPr/>
            <p:nvPr/>
          </p:nvSpPr>
          <p:spPr>
            <a:xfrm>
              <a:off x="4121381" y="2986009"/>
              <a:ext cx="75681" cy="71452"/>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5-Point Star 82"/>
            <p:cNvSpPr/>
            <p:nvPr/>
          </p:nvSpPr>
          <p:spPr>
            <a:xfrm>
              <a:off x="3590386" y="3032534"/>
              <a:ext cx="75681" cy="71452"/>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5-Point Star 89"/>
            <p:cNvSpPr/>
            <p:nvPr/>
          </p:nvSpPr>
          <p:spPr>
            <a:xfrm>
              <a:off x="3146020" y="3098309"/>
              <a:ext cx="75681" cy="71452"/>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1" name="Picture 110"/>
          <p:cNvPicPr>
            <a:picLocks noChangeAspect="1"/>
          </p:cNvPicPr>
          <p:nvPr/>
        </p:nvPicPr>
        <p:blipFill>
          <a:blip r:embed="rId4"/>
          <a:stretch>
            <a:fillRect/>
          </a:stretch>
        </p:blipFill>
        <p:spPr>
          <a:xfrm>
            <a:off x="25654" y="676003"/>
            <a:ext cx="1636717" cy="913031"/>
          </a:xfrm>
          <a:prstGeom prst="rect">
            <a:avLst/>
          </a:prstGeom>
          <a:ln w="19050">
            <a:solidFill>
              <a:schemeClr val="tx1"/>
            </a:solidFill>
          </a:ln>
        </p:spPr>
      </p:pic>
      <p:pic>
        <p:nvPicPr>
          <p:cNvPr id="107" name="Picture 106"/>
          <p:cNvPicPr>
            <a:picLocks noChangeAspect="1"/>
          </p:cNvPicPr>
          <p:nvPr/>
        </p:nvPicPr>
        <p:blipFill>
          <a:blip r:embed="rId5"/>
          <a:stretch>
            <a:fillRect/>
          </a:stretch>
        </p:blipFill>
        <p:spPr>
          <a:xfrm>
            <a:off x="16026" y="2821647"/>
            <a:ext cx="1661814" cy="934313"/>
          </a:xfrm>
          <a:prstGeom prst="rect">
            <a:avLst/>
          </a:prstGeom>
          <a:ln w="19050">
            <a:solidFill>
              <a:schemeClr val="tx1"/>
            </a:solidFill>
          </a:ln>
        </p:spPr>
      </p:pic>
      <p:pic>
        <p:nvPicPr>
          <p:cNvPr id="84" name="Picture 83"/>
          <p:cNvPicPr>
            <a:picLocks noChangeAspect="1"/>
          </p:cNvPicPr>
          <p:nvPr/>
        </p:nvPicPr>
        <p:blipFill>
          <a:blip r:embed="rId6"/>
          <a:stretch>
            <a:fillRect/>
          </a:stretch>
        </p:blipFill>
        <p:spPr>
          <a:xfrm>
            <a:off x="35277" y="3837309"/>
            <a:ext cx="1636719" cy="880386"/>
          </a:xfrm>
          <a:prstGeom prst="rect">
            <a:avLst/>
          </a:prstGeom>
          <a:ln w="19050">
            <a:solidFill>
              <a:schemeClr val="tx1"/>
            </a:solidFill>
          </a:ln>
        </p:spPr>
      </p:pic>
      <p:sp>
        <p:nvSpPr>
          <p:cNvPr id="80" name="Cross 79"/>
          <p:cNvSpPr/>
          <p:nvPr/>
        </p:nvSpPr>
        <p:spPr>
          <a:xfrm>
            <a:off x="800691" y="2707346"/>
            <a:ext cx="45719" cy="34289"/>
          </a:xfrm>
          <a:prstGeom prst="plus">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pic>
        <p:nvPicPr>
          <p:cNvPr id="57" name="Picture 56" descr="Screen Shot 2015-06-13 at 1.11.41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9103" y="4736822"/>
            <a:ext cx="6218996" cy="309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 name="Cross 76"/>
          <p:cNvSpPr/>
          <p:nvPr/>
        </p:nvSpPr>
        <p:spPr bwMode="auto">
          <a:xfrm>
            <a:off x="3391850" y="2053461"/>
            <a:ext cx="45981" cy="37408"/>
          </a:xfrm>
          <a:prstGeom prst="plus">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1436" tIns="45718" rIns="91436" bIns="45718"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p>
        </p:txBody>
      </p:sp>
      <p:sp>
        <p:nvSpPr>
          <p:cNvPr id="68" name="TextBox 67"/>
          <p:cNvSpPr txBox="1">
            <a:spLocks noChangeArrowheads="1"/>
          </p:cNvSpPr>
          <p:nvPr/>
        </p:nvSpPr>
        <p:spPr bwMode="auto">
          <a:xfrm>
            <a:off x="13169" y="1349336"/>
            <a:ext cx="167513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6" tIns="45718" rIns="91436" bIns="45718">
            <a:spAutoFit/>
          </a:bodyPr>
          <a:lstStyle/>
          <a:p>
            <a:pPr algn="ctr" eaLnBrk="1" hangingPunct="1"/>
            <a:r>
              <a:rPr lang="en-US" sz="1200" dirty="0">
                <a:solidFill>
                  <a:schemeClr val="bg1"/>
                </a:solidFill>
                <a:latin typeface="Arial" charset="0"/>
                <a:cs typeface="Arial" charset="0"/>
              </a:rPr>
              <a:t>Mt Rainier (4392 m)</a:t>
            </a:r>
          </a:p>
        </p:txBody>
      </p:sp>
      <p:sp>
        <p:nvSpPr>
          <p:cNvPr id="70" name="TextBox 69"/>
          <p:cNvSpPr txBox="1">
            <a:spLocks noChangeArrowheads="1"/>
          </p:cNvSpPr>
          <p:nvPr/>
        </p:nvSpPr>
        <p:spPr bwMode="auto">
          <a:xfrm>
            <a:off x="35277" y="4464998"/>
            <a:ext cx="165302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6" tIns="45718" rIns="91436" bIns="45718">
            <a:spAutoFit/>
          </a:bodyPr>
          <a:lstStyle/>
          <a:p>
            <a:pPr algn="ctr" eaLnBrk="1" hangingPunct="1"/>
            <a:r>
              <a:rPr lang="en-US" sz="1200" dirty="0">
                <a:solidFill>
                  <a:srgbClr val="FFFFFF"/>
                </a:solidFill>
                <a:latin typeface="Arial" charset="0"/>
                <a:cs typeface="Arial" charset="0"/>
              </a:rPr>
              <a:t>Mt Hood (3429 m)</a:t>
            </a:r>
          </a:p>
        </p:txBody>
      </p:sp>
      <p:sp>
        <p:nvSpPr>
          <p:cNvPr id="62" name="Cross 61"/>
          <p:cNvSpPr/>
          <p:nvPr/>
        </p:nvSpPr>
        <p:spPr bwMode="auto">
          <a:xfrm>
            <a:off x="3691951" y="3480129"/>
            <a:ext cx="26327" cy="27781"/>
          </a:xfrm>
          <a:prstGeom prst="plus">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1436" tIns="45718" rIns="91436" bIns="45718"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p>
        </p:txBody>
      </p:sp>
      <p:sp>
        <p:nvSpPr>
          <p:cNvPr id="98" name="TextBox 97"/>
          <p:cNvSpPr txBox="1"/>
          <p:nvPr/>
        </p:nvSpPr>
        <p:spPr>
          <a:xfrm>
            <a:off x="1934677" y="614912"/>
            <a:ext cx="3492426" cy="307777"/>
          </a:xfrm>
          <a:prstGeom prst="rect">
            <a:avLst/>
          </a:prstGeom>
          <a:solidFill>
            <a:schemeClr val="bg1"/>
          </a:solidFill>
        </p:spPr>
        <p:txBody>
          <a:bodyPr wrap="square" lIns="91436" tIns="0" rIns="91436" bIns="0" rtlCol="0">
            <a:spAutoFit/>
          </a:bodyPr>
          <a:lstStyle/>
          <a:p>
            <a:pPr algn="ctr"/>
            <a:r>
              <a:rPr lang="en-US" sz="2000" b="1" dirty="0"/>
              <a:t>Terrain Elevation (</a:t>
            </a:r>
            <a:r>
              <a:rPr lang="en-US" sz="2000" b="1"/>
              <a:t>m</a:t>
            </a:r>
            <a:r>
              <a:rPr lang="en-US" sz="2000" b="1" smtClean="0"/>
              <a:t>)</a:t>
            </a:r>
            <a:endParaRPr lang="en-US" sz="2000" b="1" dirty="0"/>
          </a:p>
        </p:txBody>
      </p:sp>
      <p:sp>
        <p:nvSpPr>
          <p:cNvPr id="82" name="Oval 81"/>
          <p:cNvSpPr/>
          <p:nvPr/>
        </p:nvSpPr>
        <p:spPr>
          <a:xfrm>
            <a:off x="2010908" y="3033908"/>
            <a:ext cx="373256" cy="326525"/>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cxnSp>
        <p:nvCxnSpPr>
          <p:cNvPr id="85" name="Straight Connector 84"/>
          <p:cNvCxnSpPr>
            <a:stCxn id="103" idx="2"/>
            <a:endCxn id="55" idx="3"/>
          </p:cNvCxnSpPr>
          <p:nvPr/>
        </p:nvCxnSpPr>
        <p:spPr>
          <a:xfrm flipH="1" flipV="1">
            <a:off x="1662374" y="2202885"/>
            <a:ext cx="784372" cy="4943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6776309" y="1181428"/>
            <a:ext cx="1183785" cy="338554"/>
          </a:xfrm>
          <a:prstGeom prst="rect">
            <a:avLst/>
          </a:prstGeom>
          <a:noFill/>
        </p:spPr>
        <p:txBody>
          <a:bodyPr wrap="square" lIns="91436" tIns="45718" rIns="91436" bIns="45718" rtlCol="0">
            <a:spAutoFit/>
          </a:bodyPr>
          <a:lstStyle/>
          <a:p>
            <a:r>
              <a:rPr lang="en-US" sz="1600" b="1" smtClean="0"/>
              <a:t>Turbines</a:t>
            </a:r>
            <a:endParaRPr lang="en-US" sz="1600" b="1" dirty="0"/>
          </a:p>
        </p:txBody>
      </p:sp>
      <p:pic>
        <p:nvPicPr>
          <p:cNvPr id="55" name="Picture 54"/>
          <p:cNvPicPr>
            <a:picLocks noChangeAspect="1"/>
          </p:cNvPicPr>
          <p:nvPr/>
        </p:nvPicPr>
        <p:blipFill>
          <a:blip r:embed="rId8"/>
          <a:stretch>
            <a:fillRect/>
          </a:stretch>
        </p:blipFill>
        <p:spPr>
          <a:xfrm>
            <a:off x="25656" y="1680513"/>
            <a:ext cx="1636718" cy="1044743"/>
          </a:xfrm>
          <a:prstGeom prst="rect">
            <a:avLst/>
          </a:prstGeom>
          <a:ln w="19050">
            <a:solidFill>
              <a:schemeClr val="tx1"/>
            </a:solidFill>
          </a:ln>
        </p:spPr>
      </p:pic>
      <p:sp>
        <p:nvSpPr>
          <p:cNvPr id="101" name="TextBox 100"/>
          <p:cNvSpPr txBox="1">
            <a:spLocks noChangeArrowheads="1"/>
          </p:cNvSpPr>
          <p:nvPr/>
        </p:nvSpPr>
        <p:spPr bwMode="auto">
          <a:xfrm>
            <a:off x="13169" y="2489447"/>
            <a:ext cx="167513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6" tIns="45718" rIns="91436" bIns="45718">
            <a:spAutoFit/>
          </a:bodyPr>
          <a:lstStyle/>
          <a:p>
            <a:pPr algn="ctr" eaLnBrk="1" hangingPunct="1"/>
            <a:r>
              <a:rPr lang="en-US" sz="1200" dirty="0">
                <a:solidFill>
                  <a:srgbClr val="FFFFFF"/>
                </a:solidFill>
                <a:latin typeface="Arial" charset="0"/>
                <a:cs typeface="Arial" charset="0"/>
              </a:rPr>
              <a:t>Mt Adams (3743 m)</a:t>
            </a:r>
          </a:p>
        </p:txBody>
      </p:sp>
      <p:cxnSp>
        <p:nvCxnSpPr>
          <p:cNvPr id="102" name="Straight Connector 101"/>
          <p:cNvCxnSpPr>
            <a:stCxn id="82" idx="3"/>
            <a:endCxn id="84" idx="3"/>
          </p:cNvCxnSpPr>
          <p:nvPr/>
        </p:nvCxnSpPr>
        <p:spPr>
          <a:xfrm flipH="1">
            <a:off x="1671996" y="3312615"/>
            <a:ext cx="393574" cy="9648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3" name="Oval 102"/>
          <p:cNvSpPr/>
          <p:nvPr/>
        </p:nvSpPr>
        <p:spPr>
          <a:xfrm>
            <a:off x="2446746" y="2089053"/>
            <a:ext cx="357070" cy="326525"/>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56" name="TextBox 55"/>
          <p:cNvSpPr txBox="1">
            <a:spLocks noChangeArrowheads="1"/>
          </p:cNvSpPr>
          <p:nvPr/>
        </p:nvSpPr>
        <p:spPr bwMode="auto">
          <a:xfrm>
            <a:off x="19193" y="3511127"/>
            <a:ext cx="174927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6" tIns="45718" rIns="91436" bIns="45718">
            <a:spAutoFit/>
          </a:bodyPr>
          <a:lstStyle/>
          <a:p>
            <a:pPr eaLnBrk="1" hangingPunct="1"/>
            <a:r>
              <a:rPr lang="en-US" sz="1200" dirty="0">
                <a:solidFill>
                  <a:schemeClr val="bg1"/>
                </a:solidFill>
                <a:latin typeface="Arial" charset="0"/>
                <a:cs typeface="Arial" charset="0"/>
              </a:rPr>
              <a:t>Columbia River Gorge</a:t>
            </a:r>
          </a:p>
        </p:txBody>
      </p:sp>
      <p:cxnSp>
        <p:nvCxnSpPr>
          <p:cNvPr id="108" name="Straight Connector 107"/>
          <p:cNvCxnSpPr/>
          <p:nvPr/>
        </p:nvCxnSpPr>
        <p:spPr>
          <a:xfrm flipH="1">
            <a:off x="1667620" y="2774126"/>
            <a:ext cx="471440" cy="551038"/>
          </a:xfrm>
          <a:prstGeom prst="line">
            <a:avLst/>
          </a:prstGeom>
          <a:ln>
            <a:solidFill>
              <a:srgbClr val="FF0000"/>
            </a:solidFill>
            <a:headEnd type="stealth" w="lg" len="lg"/>
            <a:tailEnd type="none"/>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a:stCxn id="114" idx="1"/>
            <a:endCxn id="111" idx="3"/>
          </p:cNvCxnSpPr>
          <p:nvPr/>
        </p:nvCxnSpPr>
        <p:spPr>
          <a:xfrm flipH="1" flipV="1">
            <a:off x="1662371" y="1132519"/>
            <a:ext cx="837077" cy="19266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4" name="Oval 113"/>
          <p:cNvSpPr/>
          <p:nvPr/>
        </p:nvSpPr>
        <p:spPr>
          <a:xfrm>
            <a:off x="2445236" y="1277364"/>
            <a:ext cx="370183" cy="326525"/>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128" name="TextBox 127"/>
          <p:cNvSpPr txBox="1"/>
          <p:nvPr/>
        </p:nvSpPr>
        <p:spPr>
          <a:xfrm>
            <a:off x="2969654" y="947570"/>
            <a:ext cx="2245874" cy="338554"/>
          </a:xfrm>
          <a:prstGeom prst="rect">
            <a:avLst/>
          </a:prstGeom>
          <a:noFill/>
        </p:spPr>
        <p:txBody>
          <a:bodyPr wrap="square" lIns="91436" tIns="45718" rIns="91436" bIns="45718" rtlCol="0">
            <a:spAutoFit/>
          </a:bodyPr>
          <a:lstStyle/>
          <a:p>
            <a:r>
              <a:rPr lang="en-US" sz="1600" b="1" dirty="0" smtClean="0">
                <a:solidFill>
                  <a:schemeClr val="bg1"/>
                </a:solidFill>
              </a:rPr>
              <a:t>Washington </a:t>
            </a:r>
            <a:endParaRPr lang="en-US" sz="1600" b="1" dirty="0">
              <a:solidFill>
                <a:schemeClr val="bg1"/>
              </a:solidFill>
            </a:endParaRPr>
          </a:p>
        </p:txBody>
      </p:sp>
      <p:sp>
        <p:nvSpPr>
          <p:cNvPr id="129" name="TextBox 128"/>
          <p:cNvSpPr txBox="1"/>
          <p:nvPr/>
        </p:nvSpPr>
        <p:spPr>
          <a:xfrm>
            <a:off x="2737152" y="4289067"/>
            <a:ext cx="1415923" cy="338554"/>
          </a:xfrm>
          <a:prstGeom prst="rect">
            <a:avLst/>
          </a:prstGeom>
          <a:noFill/>
        </p:spPr>
        <p:txBody>
          <a:bodyPr wrap="square" lIns="91436" tIns="45718" rIns="91436" bIns="45718" rtlCol="0">
            <a:spAutoFit/>
          </a:bodyPr>
          <a:lstStyle/>
          <a:p>
            <a:r>
              <a:rPr lang="en-US" sz="1600" b="1" dirty="0">
                <a:solidFill>
                  <a:srgbClr val="FFFFFF"/>
                </a:solidFill>
              </a:rPr>
              <a:t>Oregon</a:t>
            </a:r>
          </a:p>
        </p:txBody>
      </p:sp>
      <p:sp>
        <p:nvSpPr>
          <p:cNvPr id="99" name="Text Box 2"/>
          <p:cNvSpPr txBox="1">
            <a:spLocks noChangeArrowheads="1"/>
          </p:cNvSpPr>
          <p:nvPr/>
        </p:nvSpPr>
        <p:spPr bwMode="auto">
          <a:xfrm>
            <a:off x="0" y="31846"/>
            <a:ext cx="9144000" cy="461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6" tIns="45718" rIns="91436" bIns="45718">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000099"/>
                </a:solidFill>
                <a:latin typeface="Helvetica"/>
                <a:cs typeface="Helvetica"/>
              </a:rPr>
              <a:t>Topography and Wind Farms in the WFIP2 Study Region</a:t>
            </a:r>
            <a:endParaRPr lang="en-US" b="1" dirty="0">
              <a:solidFill>
                <a:srgbClr val="000099"/>
              </a:solidFill>
              <a:latin typeface="Helvetica"/>
              <a:cs typeface="Helvetica"/>
            </a:endParaRPr>
          </a:p>
        </p:txBody>
      </p:sp>
      <p:sp>
        <p:nvSpPr>
          <p:cNvPr id="11" name="Rectangle 10"/>
          <p:cNvSpPr/>
          <p:nvPr/>
        </p:nvSpPr>
        <p:spPr>
          <a:xfrm rot="258176">
            <a:off x="2878944" y="2377351"/>
            <a:ext cx="2242974" cy="112973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0" name="Group 49"/>
          <p:cNvGrpSpPr/>
          <p:nvPr/>
        </p:nvGrpSpPr>
        <p:grpSpPr>
          <a:xfrm>
            <a:off x="5024604" y="1519987"/>
            <a:ext cx="4103162" cy="2416276"/>
            <a:chOff x="-137454" y="632224"/>
            <a:chExt cx="7096519" cy="4440290"/>
          </a:xfrm>
        </p:grpSpPr>
        <p:grpSp>
          <p:nvGrpSpPr>
            <p:cNvPr id="51" name="Group 50"/>
            <p:cNvGrpSpPr/>
            <p:nvPr/>
          </p:nvGrpSpPr>
          <p:grpSpPr>
            <a:xfrm>
              <a:off x="-137454" y="632224"/>
              <a:ext cx="7096519" cy="4440290"/>
              <a:chOff x="582940" y="1371600"/>
              <a:chExt cx="8039100" cy="4705350"/>
            </a:xfrm>
          </p:grpSpPr>
          <p:grpSp>
            <p:nvGrpSpPr>
              <p:cNvPr id="60" name="Group 59"/>
              <p:cNvGrpSpPr/>
              <p:nvPr/>
            </p:nvGrpSpPr>
            <p:grpSpPr>
              <a:xfrm>
                <a:off x="582940" y="1371600"/>
                <a:ext cx="8039100" cy="4705350"/>
                <a:chOff x="582940" y="1371600"/>
                <a:chExt cx="8039100" cy="4705350"/>
              </a:xfrm>
            </p:grpSpPr>
            <p:pic>
              <p:nvPicPr>
                <p:cNvPr id="63" name="Picture 62"/>
                <p:cNvPicPr>
                  <a:picLocks noChangeAspect="1"/>
                </p:cNvPicPr>
                <p:nvPr/>
              </p:nvPicPr>
              <p:blipFill rotWithShape="1">
                <a:blip r:embed="rId9"/>
                <a:srcRect l="35520" t="25167" r="14584" b="30833"/>
                <a:stretch/>
              </p:blipFill>
              <p:spPr>
                <a:xfrm>
                  <a:off x="582940" y="1371600"/>
                  <a:ext cx="8039100" cy="4705350"/>
                </a:xfrm>
                <a:prstGeom prst="rect">
                  <a:avLst/>
                </a:prstGeom>
                <a:ln w="28575">
                  <a:solidFill>
                    <a:schemeClr val="tx1"/>
                  </a:solidFill>
                </a:ln>
              </p:spPr>
            </p:pic>
            <p:sp>
              <p:nvSpPr>
                <p:cNvPr id="65" name="5-Point Star 64"/>
                <p:cNvSpPr/>
                <p:nvPr/>
              </p:nvSpPr>
              <p:spPr>
                <a:xfrm>
                  <a:off x="1718074" y="5045058"/>
                  <a:ext cx="143604" cy="136914"/>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p:cNvSpPr txBox="1"/>
              <p:nvPr/>
            </p:nvSpPr>
            <p:spPr>
              <a:xfrm>
                <a:off x="1020637" y="5053484"/>
                <a:ext cx="1698454" cy="719221"/>
              </a:xfrm>
              <a:prstGeom prst="rect">
                <a:avLst/>
              </a:prstGeom>
              <a:noFill/>
              <a:ln w="28575">
                <a:noFill/>
              </a:ln>
            </p:spPr>
            <p:txBody>
              <a:bodyPr wrap="square" rtlCol="0">
                <a:spAutoFit/>
              </a:bodyPr>
              <a:lstStyle/>
              <a:p>
                <a:r>
                  <a:rPr lang="en-US" dirty="0" smtClean="0">
                    <a:solidFill>
                      <a:schemeClr val="bg1"/>
                    </a:solidFill>
                  </a:rPr>
                  <a:t>Wasco</a:t>
                </a:r>
                <a:endParaRPr lang="en-US" dirty="0">
                  <a:solidFill>
                    <a:schemeClr val="bg1"/>
                  </a:solidFill>
                </a:endParaRPr>
              </a:p>
            </p:txBody>
          </p:sp>
        </p:grpSp>
        <p:sp>
          <p:nvSpPr>
            <p:cNvPr id="52" name="5-Point Star 51"/>
            <p:cNvSpPr/>
            <p:nvPr/>
          </p:nvSpPr>
          <p:spPr>
            <a:xfrm>
              <a:off x="2231901" y="3506086"/>
              <a:ext cx="130893" cy="131304"/>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p:cNvGrpSpPr/>
            <p:nvPr/>
          </p:nvGrpSpPr>
          <p:grpSpPr>
            <a:xfrm>
              <a:off x="1473236" y="2513667"/>
              <a:ext cx="3550421" cy="1150639"/>
              <a:chOff x="1473236" y="2532917"/>
              <a:chExt cx="3550421" cy="1150639"/>
            </a:xfrm>
          </p:grpSpPr>
          <p:sp>
            <p:nvSpPr>
              <p:cNvPr id="54" name="5-Point Star 53"/>
              <p:cNvSpPr/>
              <p:nvPr/>
            </p:nvSpPr>
            <p:spPr>
              <a:xfrm>
                <a:off x="3571423" y="3055306"/>
                <a:ext cx="130893" cy="131304"/>
              </a:xfrm>
              <a:prstGeom prst="star5">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2892162" y="2532917"/>
                <a:ext cx="2131495" cy="678706"/>
              </a:xfrm>
              <a:prstGeom prst="rect">
                <a:avLst/>
              </a:prstGeom>
              <a:noFill/>
              <a:ln w="28575">
                <a:noFill/>
              </a:ln>
            </p:spPr>
            <p:txBody>
              <a:bodyPr wrap="square" rtlCol="0">
                <a:spAutoFit/>
              </a:bodyPr>
              <a:lstStyle/>
              <a:p>
                <a:r>
                  <a:rPr lang="en-US" dirty="0" smtClean="0">
                    <a:solidFill>
                      <a:schemeClr val="bg1"/>
                    </a:solidFill>
                  </a:rPr>
                  <a:t>Boardman</a:t>
                </a:r>
                <a:endParaRPr lang="en-US" dirty="0">
                  <a:solidFill>
                    <a:schemeClr val="bg1"/>
                  </a:solidFill>
                </a:endParaRPr>
              </a:p>
            </p:txBody>
          </p:sp>
          <p:sp>
            <p:nvSpPr>
              <p:cNvPr id="59" name="TextBox 58"/>
              <p:cNvSpPr txBox="1"/>
              <p:nvPr/>
            </p:nvSpPr>
            <p:spPr>
              <a:xfrm>
                <a:off x="1473236" y="3004850"/>
                <a:ext cx="1943885" cy="678706"/>
              </a:xfrm>
              <a:prstGeom prst="rect">
                <a:avLst/>
              </a:prstGeom>
              <a:noFill/>
              <a:ln w="28575">
                <a:noFill/>
              </a:ln>
            </p:spPr>
            <p:txBody>
              <a:bodyPr wrap="square" rtlCol="0">
                <a:spAutoFit/>
              </a:bodyPr>
              <a:lstStyle/>
              <a:p>
                <a:r>
                  <a:rPr lang="en-US" smtClean="0">
                    <a:solidFill>
                      <a:schemeClr val="bg1"/>
                    </a:solidFill>
                  </a:rPr>
                  <a:t>Arlington</a:t>
                </a:r>
                <a:endParaRPr lang="en-US" dirty="0">
                  <a:solidFill>
                    <a:schemeClr val="bg1"/>
                  </a:solidFill>
                </a:endParaRPr>
              </a:p>
            </p:txBody>
          </p:sp>
        </p:grpSp>
      </p:grpSp>
      <p:cxnSp>
        <p:nvCxnSpPr>
          <p:cNvPr id="13" name="Straight Connector 12"/>
          <p:cNvCxnSpPr/>
          <p:nvPr/>
        </p:nvCxnSpPr>
        <p:spPr>
          <a:xfrm flipV="1">
            <a:off x="2968697" y="1519982"/>
            <a:ext cx="2044304" cy="774816"/>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839723" y="3406369"/>
            <a:ext cx="2192407" cy="529894"/>
          </a:xfrm>
          <a:prstGeom prst="line">
            <a:avLst/>
          </a:prstGeom>
        </p:spPr>
        <p:style>
          <a:lnRef idx="2">
            <a:schemeClr val="accent1"/>
          </a:lnRef>
          <a:fillRef idx="0">
            <a:schemeClr val="accent1"/>
          </a:fillRef>
          <a:effectRef idx="1">
            <a:schemeClr val="accent1"/>
          </a:effectRef>
          <a:fontRef idx="minor">
            <a:schemeClr val="tx1"/>
          </a:fontRef>
        </p:style>
      </p:cxnSp>
      <p:sp>
        <p:nvSpPr>
          <p:cNvPr id="75" name="Cross 74"/>
          <p:cNvSpPr>
            <a:spLocks noChangeAspect="1"/>
          </p:cNvSpPr>
          <p:nvPr/>
        </p:nvSpPr>
        <p:spPr bwMode="auto">
          <a:xfrm>
            <a:off x="7651229" y="1321330"/>
            <a:ext cx="109728" cy="81424"/>
          </a:xfrm>
          <a:prstGeom prst="plus">
            <a:avLst/>
          </a:prstGeom>
          <a:solidFill>
            <a:srgbClr val="FF7E79"/>
          </a:solidFill>
        </p:spPr>
        <p:style>
          <a:lnRef idx="1">
            <a:schemeClr val="accent1"/>
          </a:lnRef>
          <a:fillRef idx="3">
            <a:schemeClr val="accent1"/>
          </a:fillRef>
          <a:effectRef idx="2">
            <a:schemeClr val="accent1"/>
          </a:effectRef>
          <a:fontRef idx="minor">
            <a:schemeClr val="lt1"/>
          </a:fontRef>
        </p:style>
        <p:txBody>
          <a:bodyPr lIns="91436" tIns="45718" rIns="91436" bIns="45718"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endParaRPr lang="en-US" kern="1200"/>
          </a:p>
        </p:txBody>
      </p:sp>
    </p:spTree>
    <p:extLst>
      <p:ext uri="{BB962C8B-B14F-4D97-AF65-F5344CB8AC3E}">
        <p14:creationId xmlns:p14="http://schemas.microsoft.com/office/powerpoint/2010/main" val="570551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735" y="808178"/>
            <a:ext cx="3726128" cy="557250"/>
          </a:xfrm>
        </p:spPr>
        <p:txBody>
          <a:bodyPr>
            <a:noAutofit/>
          </a:bodyPr>
          <a:lstStyle/>
          <a:p>
            <a:r>
              <a:rPr lang="en-US" sz="2400" dirty="0">
                <a:latin typeface="Helvetica" charset="0"/>
                <a:ea typeface="Helvetica" charset="0"/>
                <a:cs typeface="Helvetica" charset="0"/>
              </a:rPr>
              <a:t>Gap Flows</a:t>
            </a:r>
          </a:p>
          <a:p>
            <a:pPr marL="0" indent="0">
              <a:buNone/>
            </a:pPr>
            <a:endParaRPr lang="en-US" sz="2400" dirty="0">
              <a:latin typeface="Helvetica" charset="0"/>
              <a:ea typeface="Helvetica" charset="0"/>
              <a:cs typeface="Helvetica" charset="0"/>
            </a:endParaRPr>
          </a:p>
        </p:txBody>
      </p:sp>
      <p:pic>
        <p:nvPicPr>
          <p:cNvPr id="10" name="Picture 9"/>
          <p:cNvPicPr>
            <a:picLocks noChangeAspect="1"/>
          </p:cNvPicPr>
          <p:nvPr/>
        </p:nvPicPr>
        <p:blipFill>
          <a:blip r:embed="rId3"/>
          <a:stretch>
            <a:fillRect/>
          </a:stretch>
        </p:blipFill>
        <p:spPr>
          <a:xfrm>
            <a:off x="4329465" y="629330"/>
            <a:ext cx="2399007" cy="1471808"/>
          </a:xfrm>
          <a:prstGeom prst="rect">
            <a:avLst/>
          </a:prstGeom>
        </p:spPr>
      </p:pic>
      <p:sp>
        <p:nvSpPr>
          <p:cNvPr id="17" name="Text Box 2"/>
          <p:cNvSpPr txBox="1">
            <a:spLocks noChangeArrowheads="1"/>
          </p:cNvSpPr>
          <p:nvPr/>
        </p:nvSpPr>
        <p:spPr bwMode="auto">
          <a:xfrm>
            <a:off x="0" y="12596"/>
            <a:ext cx="7064943" cy="523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6" tIns="45718" rIns="91436" bIns="45718">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smtClean="0">
                <a:solidFill>
                  <a:srgbClr val="000099"/>
                </a:solidFill>
                <a:latin typeface="Helvetica"/>
                <a:cs typeface="Helvetica"/>
              </a:rPr>
              <a:t>Forecast Challenges</a:t>
            </a:r>
            <a:endParaRPr lang="en-US" sz="2800" b="1" dirty="0">
              <a:solidFill>
                <a:srgbClr val="000099"/>
              </a:solidFill>
              <a:latin typeface="Helvetica"/>
              <a:cs typeface="Helvetica"/>
            </a:endParaRPr>
          </a:p>
        </p:txBody>
      </p:sp>
      <p:grpSp>
        <p:nvGrpSpPr>
          <p:cNvPr id="6" name="Group 5"/>
          <p:cNvGrpSpPr/>
          <p:nvPr/>
        </p:nvGrpSpPr>
        <p:grpSpPr>
          <a:xfrm>
            <a:off x="108735" y="72080"/>
            <a:ext cx="8915679" cy="1696324"/>
            <a:chOff x="108735" y="72080"/>
            <a:chExt cx="8915679" cy="1696324"/>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4535" y="72080"/>
              <a:ext cx="2189879" cy="1438161"/>
            </a:xfrm>
            <a:prstGeom prst="rect">
              <a:avLst/>
            </a:prstGeom>
          </p:spPr>
        </p:pic>
        <p:sp>
          <p:nvSpPr>
            <p:cNvPr id="12" name="Content Placeholder 2"/>
            <p:cNvSpPr txBox="1">
              <a:spLocks/>
            </p:cNvSpPr>
            <p:nvPr/>
          </p:nvSpPr>
          <p:spPr>
            <a:xfrm>
              <a:off x="108735" y="1252077"/>
              <a:ext cx="3381291" cy="51632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smtClean="0">
                  <a:latin typeface="Helvetica" charset="0"/>
                  <a:ea typeface="Helvetica" charset="0"/>
                  <a:cs typeface="Helvetica" charset="0"/>
                </a:rPr>
                <a:t>Mountain Waves</a:t>
              </a:r>
              <a:endParaRPr lang="en-US" sz="2400" dirty="0" smtClean="0">
                <a:latin typeface="Helvetica" charset="0"/>
                <a:ea typeface="Helvetica" charset="0"/>
                <a:cs typeface="Helvetica" charset="0"/>
              </a:endParaRPr>
            </a:p>
          </p:txBody>
        </p:sp>
      </p:grpSp>
      <p:grpSp>
        <p:nvGrpSpPr>
          <p:cNvPr id="7" name="Group 6"/>
          <p:cNvGrpSpPr/>
          <p:nvPr/>
        </p:nvGrpSpPr>
        <p:grpSpPr>
          <a:xfrm>
            <a:off x="108735" y="1603759"/>
            <a:ext cx="8915680" cy="1586250"/>
            <a:chOff x="108735" y="1603759"/>
            <a:chExt cx="8915680" cy="1586250"/>
          </a:xfrm>
        </p:grpSpPr>
        <p:grpSp>
          <p:nvGrpSpPr>
            <p:cNvPr id="2" name="Group 1"/>
            <p:cNvGrpSpPr/>
            <p:nvPr/>
          </p:nvGrpSpPr>
          <p:grpSpPr>
            <a:xfrm>
              <a:off x="6834535" y="1603759"/>
              <a:ext cx="2189880" cy="1586250"/>
              <a:chOff x="6511715" y="2114206"/>
              <a:chExt cx="2362775" cy="1760500"/>
            </a:xfrm>
          </p:grpSpPr>
          <p:pic>
            <p:nvPicPr>
              <p:cNvPr id="8" name="Picture 7" descr="Screen Shot 2016-01-10 at 4.07.4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1715" y="2114206"/>
                <a:ext cx="2362775" cy="1760500"/>
              </a:xfrm>
              <a:prstGeom prst="rect">
                <a:avLst/>
              </a:prstGeom>
            </p:spPr>
          </p:pic>
          <p:sp>
            <p:nvSpPr>
              <p:cNvPr id="16" name="TextBox 15"/>
              <p:cNvSpPr txBox="1"/>
              <p:nvPr/>
            </p:nvSpPr>
            <p:spPr>
              <a:xfrm>
                <a:off x="6542060" y="3628485"/>
                <a:ext cx="2332430" cy="246221"/>
              </a:xfrm>
              <a:prstGeom prst="rect">
                <a:avLst/>
              </a:prstGeom>
              <a:noFill/>
            </p:spPr>
            <p:txBody>
              <a:bodyPr wrap="square" lIns="91436" tIns="45718" rIns="91436" bIns="45718" rtlCol="0">
                <a:spAutoFit/>
              </a:bodyPr>
              <a:lstStyle/>
              <a:p>
                <a:r>
                  <a:rPr lang="en-US" sz="1000" dirty="0" err="1">
                    <a:latin typeface="Helvetica" charset="0"/>
                    <a:ea typeface="Helvetica" charset="0"/>
                    <a:cs typeface="Helvetica" charset="0"/>
                  </a:rPr>
                  <a:t>Epifanio</a:t>
                </a:r>
                <a:r>
                  <a:rPr lang="en-US" sz="1000" dirty="0">
                    <a:latin typeface="Helvetica" charset="0"/>
                    <a:ea typeface="Helvetica" charset="0"/>
                    <a:cs typeface="Helvetica" charset="0"/>
                  </a:rPr>
                  <a:t> and </a:t>
                </a:r>
                <a:r>
                  <a:rPr lang="en-US" sz="1000" dirty="0" err="1">
                    <a:latin typeface="Helvetica" charset="0"/>
                    <a:ea typeface="Helvetica" charset="0"/>
                    <a:cs typeface="Helvetica" charset="0"/>
                  </a:rPr>
                  <a:t>Rotunno</a:t>
                </a:r>
                <a:r>
                  <a:rPr lang="en-US" sz="1000" dirty="0">
                    <a:latin typeface="Helvetica" charset="0"/>
                    <a:ea typeface="Helvetica" charset="0"/>
                    <a:cs typeface="Helvetica" charset="0"/>
                  </a:rPr>
                  <a:t> (2005, JAS)</a:t>
                </a:r>
              </a:p>
            </p:txBody>
          </p:sp>
        </p:grpSp>
        <p:sp>
          <p:nvSpPr>
            <p:cNvPr id="14" name="Content Placeholder 2"/>
            <p:cNvSpPr txBox="1">
              <a:spLocks/>
            </p:cNvSpPr>
            <p:nvPr/>
          </p:nvSpPr>
          <p:spPr>
            <a:xfrm>
              <a:off x="108735" y="1649093"/>
              <a:ext cx="3808638" cy="57360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latin typeface="Helvetica" charset="0"/>
                  <a:ea typeface="Helvetica" charset="0"/>
                  <a:cs typeface="Helvetica" charset="0"/>
                </a:rPr>
                <a:t>Topographic Wakes</a:t>
              </a:r>
            </a:p>
            <a:p>
              <a:pPr marL="0" indent="0">
                <a:buFont typeface="Arial"/>
                <a:buNone/>
              </a:pPr>
              <a:endParaRPr lang="en-US" sz="2400" dirty="0">
                <a:latin typeface="Helvetica" charset="0"/>
                <a:ea typeface="Helvetica" charset="0"/>
                <a:cs typeface="Helvetica" charset="0"/>
              </a:endParaRPr>
            </a:p>
          </p:txBody>
        </p:sp>
      </p:grpSp>
      <p:sp>
        <p:nvSpPr>
          <p:cNvPr id="15" name="Content Placeholder 2"/>
          <p:cNvSpPr txBox="1">
            <a:spLocks/>
          </p:cNvSpPr>
          <p:nvPr/>
        </p:nvSpPr>
        <p:spPr>
          <a:xfrm>
            <a:off x="119743" y="2103817"/>
            <a:ext cx="5132898" cy="56197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latin typeface="Helvetica" charset="0"/>
                <a:ea typeface="Helvetica" charset="0"/>
                <a:cs typeface="Helvetica" charset="0"/>
              </a:rPr>
              <a:t>Marine Pushes/Thermal Troughs</a:t>
            </a:r>
          </a:p>
        </p:txBody>
      </p:sp>
      <p:grpSp>
        <p:nvGrpSpPr>
          <p:cNvPr id="5" name="Group 4"/>
          <p:cNvGrpSpPr/>
          <p:nvPr/>
        </p:nvGrpSpPr>
        <p:grpSpPr>
          <a:xfrm>
            <a:off x="131701" y="2535081"/>
            <a:ext cx="8862208" cy="2504510"/>
            <a:chOff x="131701" y="2535081"/>
            <a:chExt cx="8862208" cy="250451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7613" y="3283527"/>
              <a:ext cx="3366296" cy="1756064"/>
            </a:xfrm>
            <a:prstGeom prst="rect">
              <a:avLst/>
            </a:prstGeom>
            <a:ln w="19050">
              <a:solidFill>
                <a:schemeClr val="tx1"/>
              </a:solidFill>
            </a:ln>
          </p:spPr>
        </p:pic>
        <p:sp>
          <p:nvSpPr>
            <p:cNvPr id="18" name="Content Placeholder 2"/>
            <p:cNvSpPr txBox="1">
              <a:spLocks/>
            </p:cNvSpPr>
            <p:nvPr/>
          </p:nvSpPr>
          <p:spPr>
            <a:xfrm>
              <a:off x="131701" y="2535081"/>
              <a:ext cx="5001408" cy="204731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latin typeface="Helvetica" charset="0"/>
                  <a:ea typeface="Helvetica" charset="0"/>
                  <a:cs typeface="Helvetica" charset="0"/>
                </a:rPr>
                <a:t>Cold Pool Mix-Outs</a:t>
              </a:r>
            </a:p>
            <a:p>
              <a:pPr lvl="1"/>
              <a:r>
                <a:rPr lang="en-US" sz="2000" dirty="0" smtClean="0">
                  <a:latin typeface="Helvetica" charset="0"/>
                  <a:ea typeface="Helvetica" charset="0"/>
                  <a:cs typeface="Helvetica" charset="0"/>
                </a:rPr>
                <a:t>Cold pools shield the wind farms from wind resources aloft.</a:t>
              </a:r>
            </a:p>
            <a:p>
              <a:pPr lvl="1"/>
              <a:r>
                <a:rPr lang="en-US" sz="2000" dirty="0" smtClean="0">
                  <a:latin typeface="Helvetica" charset="0"/>
                  <a:ea typeface="Helvetica" charset="0"/>
                  <a:cs typeface="Helvetica" charset="0"/>
                </a:rPr>
                <a:t>Models typically struggle with maintaining cold pools. </a:t>
              </a:r>
            </a:p>
          </p:txBody>
        </p:sp>
      </p:grpSp>
    </p:spTree>
    <p:extLst>
      <p:ext uri="{BB962C8B-B14F-4D97-AF65-F5344CB8AC3E}">
        <p14:creationId xmlns:p14="http://schemas.microsoft.com/office/powerpoint/2010/main" val="1431569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02130" y="606392"/>
            <a:ext cx="4757496" cy="4850432"/>
            <a:chOff x="102129" y="416998"/>
            <a:chExt cx="4972451" cy="497245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29" y="416998"/>
              <a:ext cx="4972451" cy="4972451"/>
            </a:xfrm>
            <a:prstGeom prst="rect">
              <a:avLst/>
            </a:prstGeom>
          </p:spPr>
        </p:pic>
        <p:sp>
          <p:nvSpPr>
            <p:cNvPr id="21" name="TextBox 20"/>
            <p:cNvSpPr txBox="1"/>
            <p:nvPr/>
          </p:nvSpPr>
          <p:spPr>
            <a:xfrm>
              <a:off x="131282" y="4172347"/>
              <a:ext cx="4361651" cy="646331"/>
            </a:xfrm>
            <a:prstGeom prst="rect">
              <a:avLst/>
            </a:prstGeom>
            <a:noFill/>
          </p:spPr>
          <p:txBody>
            <a:bodyPr wrap="square" lIns="91436" tIns="45718" rIns="91436" bIns="45718" rtlCol="0">
              <a:spAutoFit/>
            </a:bodyPr>
            <a:lstStyle/>
            <a:p>
              <a:pPr algn="ctr"/>
              <a:r>
                <a:rPr lang="en-US" sz="1200" b="1" dirty="0">
                  <a:latin typeface="Helvetica" charset="0"/>
                  <a:ea typeface="Helvetica" charset="0"/>
                  <a:cs typeface="Helvetica" charset="0"/>
                </a:rPr>
                <a:t>W				        E</a:t>
              </a:r>
              <a:br>
                <a:rPr lang="en-US" sz="1200" b="1" dirty="0">
                  <a:latin typeface="Helvetica" charset="0"/>
                  <a:ea typeface="Helvetica" charset="0"/>
                  <a:cs typeface="Helvetica" charset="0"/>
                </a:rPr>
              </a:br>
              <a:r>
                <a:rPr lang="en-US" sz="1200" b="1" dirty="0">
                  <a:latin typeface="Helvetica" charset="0"/>
                  <a:ea typeface="Helvetica" charset="0"/>
                  <a:cs typeface="Helvetica" charset="0"/>
                </a:rPr>
                <a:t/>
              </a:r>
              <a:br>
                <a:rPr lang="en-US" sz="1200" b="1" dirty="0">
                  <a:latin typeface="Helvetica" charset="0"/>
                  <a:ea typeface="Helvetica" charset="0"/>
                  <a:cs typeface="Helvetica" charset="0"/>
                </a:rPr>
              </a:br>
              <a:r>
                <a:rPr lang="en-US" sz="1200" b="1" dirty="0">
                  <a:latin typeface="Helvetica" charset="0"/>
                  <a:ea typeface="Helvetica" charset="0"/>
                  <a:cs typeface="Helvetica" charset="0"/>
                </a:rPr>
                <a:t>Center Point:  Boardman, OR</a:t>
              </a:r>
              <a:endParaRPr lang="en-US" sz="1200" b="1" i="1" dirty="0">
                <a:latin typeface="Helvetica" charset="0"/>
                <a:ea typeface="Helvetica" charset="0"/>
                <a:cs typeface="Helvetica" charset="0"/>
              </a:endParaRPr>
            </a:p>
          </p:txBody>
        </p:sp>
        <p:cxnSp>
          <p:nvCxnSpPr>
            <p:cNvPr id="10" name="Straight Connector 9"/>
            <p:cNvCxnSpPr/>
            <p:nvPr/>
          </p:nvCxnSpPr>
          <p:spPr>
            <a:xfrm flipH="1">
              <a:off x="2229429" y="906759"/>
              <a:ext cx="0" cy="3125221"/>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83001" y="515967"/>
              <a:ext cx="907077" cy="219288"/>
            </a:xfrm>
            <a:prstGeom prst="rect">
              <a:avLst/>
            </a:prstGeom>
            <a:solidFill>
              <a:schemeClr val="bg1"/>
            </a:solidFill>
            <a:ln>
              <a:noFill/>
            </a:ln>
          </p:spPr>
          <p:txBody>
            <a:bodyPr wrap="square" lIns="91436" tIns="45718" rIns="91436" bIns="45718" rtlCol="0">
              <a:spAutoFit/>
            </a:bodyPr>
            <a:lstStyle/>
            <a:p>
              <a:pPr algn="ctr"/>
              <a:r>
                <a:rPr lang="en-US" sz="800" b="1">
                  <a:latin typeface="Helvetica" charset="0"/>
                  <a:ea typeface="Helvetica" charset="0"/>
                  <a:cs typeface="Helvetica" charset="0"/>
                </a:rPr>
                <a:t>WIND SPEED</a:t>
              </a:r>
              <a:endParaRPr lang="en-US" sz="800" i="1" dirty="0">
                <a:latin typeface="Helvetica" charset="0"/>
                <a:ea typeface="Helvetica" charset="0"/>
                <a:cs typeface="Helvetica" charset="0"/>
              </a:endParaRPr>
            </a:p>
          </p:txBody>
        </p:sp>
      </p:grpSp>
      <p:sp>
        <p:nvSpPr>
          <p:cNvPr id="15" name="Text Box 2"/>
          <p:cNvSpPr txBox="1">
            <a:spLocks noChangeArrowheads="1"/>
          </p:cNvSpPr>
          <p:nvPr/>
        </p:nvSpPr>
        <p:spPr bwMode="auto">
          <a:xfrm>
            <a:off x="0" y="-4042"/>
            <a:ext cx="9144000" cy="523216"/>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436" tIns="45718" rIns="91436" bIns="45718">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smtClean="0">
                <a:solidFill>
                  <a:srgbClr val="002060"/>
                </a:solidFill>
                <a:latin typeface="Helvetica"/>
                <a:cs typeface="Helvetica"/>
              </a:rPr>
              <a:t>Example of Cold Pool Mix-Out </a:t>
            </a:r>
            <a:endParaRPr lang="en-US" sz="2800" b="1" dirty="0">
              <a:solidFill>
                <a:srgbClr val="002060"/>
              </a:solidFill>
              <a:latin typeface="Helvetica"/>
              <a:cs typeface="Helvetica"/>
            </a:endParaRPr>
          </a:p>
        </p:txBody>
      </p:sp>
      <p:sp>
        <p:nvSpPr>
          <p:cNvPr id="16" name="TextBox 15"/>
          <p:cNvSpPr txBox="1"/>
          <p:nvPr/>
        </p:nvSpPr>
        <p:spPr>
          <a:xfrm rot="16200000">
            <a:off x="-575673" y="2276122"/>
            <a:ext cx="1413911" cy="219288"/>
          </a:xfrm>
          <a:prstGeom prst="rect">
            <a:avLst/>
          </a:prstGeom>
          <a:solidFill>
            <a:schemeClr val="bg1"/>
          </a:solidFill>
          <a:ln>
            <a:noFill/>
          </a:ln>
        </p:spPr>
        <p:txBody>
          <a:bodyPr wrap="square" lIns="91436" tIns="45718" rIns="91436" bIns="45718" rtlCol="0">
            <a:spAutoFit/>
          </a:bodyPr>
          <a:lstStyle/>
          <a:p>
            <a:pPr algn="ctr"/>
            <a:r>
              <a:rPr lang="en-US" sz="800" b="1" dirty="0">
                <a:latin typeface="Helvetica" charset="0"/>
                <a:ea typeface="Helvetica" charset="0"/>
                <a:cs typeface="Helvetica" charset="0"/>
              </a:rPr>
              <a:t>Height (km ASL)</a:t>
            </a:r>
            <a:endParaRPr lang="en-US" sz="800" i="1" dirty="0">
              <a:latin typeface="Helvetica" charset="0"/>
              <a:ea typeface="Helvetica" charset="0"/>
              <a:cs typeface="Helvetica" charset="0"/>
            </a:endParaRPr>
          </a:p>
        </p:txBody>
      </p:sp>
      <p:grpSp>
        <p:nvGrpSpPr>
          <p:cNvPr id="34" name="Group 33"/>
          <p:cNvGrpSpPr/>
          <p:nvPr/>
        </p:nvGrpSpPr>
        <p:grpSpPr>
          <a:xfrm>
            <a:off x="4570578" y="606392"/>
            <a:ext cx="4573427" cy="4148488"/>
            <a:chOff x="4570578" y="606392"/>
            <a:chExt cx="4573427" cy="4148488"/>
          </a:xfrm>
        </p:grpSpPr>
        <p:grpSp>
          <p:nvGrpSpPr>
            <p:cNvPr id="26" name="Group 25"/>
            <p:cNvGrpSpPr/>
            <p:nvPr/>
          </p:nvGrpSpPr>
          <p:grpSpPr>
            <a:xfrm>
              <a:off x="4570578" y="606392"/>
              <a:ext cx="4573427" cy="4148488"/>
              <a:chOff x="4559533" y="473580"/>
              <a:chExt cx="5622765" cy="4835574"/>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533" y="473580"/>
                <a:ext cx="4835576" cy="4835574"/>
              </a:xfrm>
              <a:prstGeom prst="rect">
                <a:avLst/>
              </a:prstGeom>
            </p:spPr>
          </p:pic>
          <p:sp>
            <p:nvSpPr>
              <p:cNvPr id="13" name="Oval 12"/>
              <p:cNvSpPr/>
              <p:nvPr/>
            </p:nvSpPr>
            <p:spPr>
              <a:xfrm>
                <a:off x="7883297" y="2273141"/>
                <a:ext cx="261261" cy="263753"/>
              </a:xfrm>
              <a:prstGeom prst="ellipse">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a:p>
            </p:txBody>
          </p:sp>
          <p:sp>
            <p:nvSpPr>
              <p:cNvPr id="2" name="TextBox 1"/>
              <p:cNvSpPr txBox="1"/>
              <p:nvPr/>
            </p:nvSpPr>
            <p:spPr>
              <a:xfrm>
                <a:off x="8835130" y="1767571"/>
                <a:ext cx="1347168" cy="322876"/>
              </a:xfrm>
              <a:prstGeom prst="rect">
                <a:avLst/>
              </a:prstGeom>
              <a:solidFill>
                <a:schemeClr val="bg1"/>
              </a:solidFill>
              <a:ln w="12700">
                <a:solidFill>
                  <a:schemeClr val="tx1"/>
                </a:solidFill>
              </a:ln>
            </p:spPr>
            <p:txBody>
              <a:bodyPr wrap="square" lIns="91440" tIns="0" rIns="0" bIns="0" rtlCol="0">
                <a:spAutoFit/>
              </a:bodyPr>
              <a:lstStyle/>
              <a:p>
                <a:r>
                  <a:rPr lang="en-US" smtClean="0"/>
                  <a:t>Boardman</a:t>
                </a:r>
                <a:endParaRPr lang="en-US"/>
              </a:p>
            </p:txBody>
          </p:sp>
          <p:sp>
            <p:nvSpPr>
              <p:cNvPr id="11" name="TextBox 10"/>
              <p:cNvSpPr txBox="1"/>
              <p:nvPr/>
            </p:nvSpPr>
            <p:spPr>
              <a:xfrm>
                <a:off x="8998390" y="2752868"/>
                <a:ext cx="1006402" cy="322876"/>
              </a:xfrm>
              <a:prstGeom prst="rect">
                <a:avLst/>
              </a:prstGeom>
              <a:solidFill>
                <a:schemeClr val="bg1"/>
              </a:solidFill>
              <a:ln w="12700">
                <a:solidFill>
                  <a:schemeClr val="tx1"/>
                </a:solidFill>
              </a:ln>
            </p:spPr>
            <p:txBody>
              <a:bodyPr wrap="square" lIns="91440" tIns="0" rIns="0" bIns="0" rtlCol="0">
                <a:spAutoFit/>
              </a:bodyPr>
              <a:lstStyle/>
              <a:p>
                <a:r>
                  <a:rPr lang="en-US" dirty="0" smtClean="0"/>
                  <a:t>Wasco</a:t>
                </a:r>
                <a:endParaRPr lang="en-US" dirty="0"/>
              </a:p>
            </p:txBody>
          </p:sp>
          <p:sp>
            <p:nvSpPr>
              <p:cNvPr id="12" name="TextBox 11"/>
              <p:cNvSpPr txBox="1"/>
              <p:nvPr/>
            </p:nvSpPr>
            <p:spPr>
              <a:xfrm>
                <a:off x="8663723" y="958137"/>
                <a:ext cx="1341069" cy="322876"/>
              </a:xfrm>
              <a:prstGeom prst="rect">
                <a:avLst/>
              </a:prstGeom>
              <a:solidFill>
                <a:schemeClr val="bg1"/>
              </a:solidFill>
              <a:ln w="12700">
                <a:solidFill>
                  <a:schemeClr val="tx1"/>
                </a:solidFill>
              </a:ln>
            </p:spPr>
            <p:txBody>
              <a:bodyPr wrap="square" lIns="91440" tIns="0" rIns="0" bIns="0" rtlCol="0">
                <a:spAutoFit/>
              </a:bodyPr>
              <a:lstStyle/>
              <a:p>
                <a:r>
                  <a:rPr lang="en-US" dirty="0" smtClean="0"/>
                  <a:t>Arlington</a:t>
                </a:r>
                <a:endParaRPr lang="en-US" dirty="0"/>
              </a:p>
            </p:txBody>
          </p:sp>
          <p:cxnSp>
            <p:nvCxnSpPr>
              <p:cNvPr id="6" name="Straight Arrow Connector 5"/>
              <p:cNvCxnSpPr/>
              <p:nvPr/>
            </p:nvCxnSpPr>
            <p:spPr>
              <a:xfrm flipH="1" flipV="1">
                <a:off x="7061866" y="2786525"/>
                <a:ext cx="1936524" cy="161439"/>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7608246" y="1096635"/>
                <a:ext cx="1067312" cy="1440259"/>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2" idx="1"/>
                <a:endCxn id="13" idx="6"/>
              </p:cNvCxnSpPr>
              <p:nvPr/>
            </p:nvCxnSpPr>
            <p:spPr>
              <a:xfrm flipH="1">
                <a:off x="8144559" y="1929010"/>
                <a:ext cx="690572" cy="476008"/>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32" name="TextBox 31"/>
            <p:cNvSpPr txBox="1"/>
            <p:nvPr/>
          </p:nvSpPr>
          <p:spPr>
            <a:xfrm>
              <a:off x="5732386" y="1018578"/>
              <a:ext cx="1575895" cy="369332"/>
            </a:xfrm>
            <a:prstGeom prst="rect">
              <a:avLst/>
            </a:prstGeom>
            <a:noFill/>
          </p:spPr>
          <p:txBody>
            <a:bodyPr wrap="square" rtlCol="0">
              <a:spAutoFit/>
            </a:bodyPr>
            <a:lstStyle/>
            <a:p>
              <a:r>
                <a:rPr lang="en-US" smtClean="0"/>
                <a:t>Washington</a:t>
              </a:r>
              <a:endParaRPr lang="en-US"/>
            </a:p>
          </p:txBody>
        </p:sp>
        <p:sp>
          <p:nvSpPr>
            <p:cNvPr id="33" name="TextBox 32"/>
            <p:cNvSpPr txBox="1"/>
            <p:nvPr/>
          </p:nvSpPr>
          <p:spPr>
            <a:xfrm>
              <a:off x="5793998" y="3900256"/>
              <a:ext cx="1575895" cy="369332"/>
            </a:xfrm>
            <a:prstGeom prst="rect">
              <a:avLst/>
            </a:prstGeom>
            <a:noFill/>
          </p:spPr>
          <p:txBody>
            <a:bodyPr wrap="square" rtlCol="0">
              <a:spAutoFit/>
            </a:bodyPr>
            <a:lstStyle/>
            <a:p>
              <a:r>
                <a:rPr lang="en-US" dirty="0" smtClean="0"/>
                <a:t>Oregon</a:t>
              </a:r>
              <a:endParaRPr lang="en-US" dirty="0"/>
            </a:p>
          </p:txBody>
        </p:sp>
      </p:grpSp>
    </p:spTree>
    <p:extLst>
      <p:ext uri="{BB962C8B-B14F-4D97-AF65-F5344CB8AC3E}">
        <p14:creationId xmlns:p14="http://schemas.microsoft.com/office/powerpoint/2010/main" val="229584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11"/>
          <p:cNvSpPr>
            <a:spLocks noGrp="1"/>
          </p:cNvSpPr>
          <p:nvPr>
            <p:ph type="sldNum" sz="quarter" idx="12"/>
          </p:nvPr>
        </p:nvSpPr>
        <p:spPr>
          <a:xfrm>
            <a:off x="8686800" y="4855297"/>
            <a:ext cx="400050" cy="300038"/>
          </a:xfrm>
        </p:spPr>
        <p:txBody>
          <a:bodyPr/>
          <a:lstStyle/>
          <a:p>
            <a:fld id="{0623A093-28FF-41ED-B809-977C58BD55F4}" type="slidenum">
              <a:rPr lang="en-US" b="1">
                <a:solidFill>
                  <a:srgbClr val="003399"/>
                </a:solidFill>
                <a:latin typeface="Calibri" pitchFamily="34" charset="0"/>
              </a:rPr>
              <a:pPr/>
              <a:t>6</a:t>
            </a:fld>
            <a:endParaRPr lang="en-US" b="1" dirty="0">
              <a:solidFill>
                <a:srgbClr val="003399"/>
              </a:solidFill>
              <a:latin typeface="Calibri" pitchFamily="34" charset="0"/>
            </a:endParaRPr>
          </a:p>
        </p:txBody>
      </p:sp>
      <p:sp>
        <p:nvSpPr>
          <p:cNvPr id="17419" name="Text Box 2"/>
          <p:cNvSpPr txBox="1">
            <a:spLocks noChangeArrowheads="1"/>
          </p:cNvSpPr>
          <p:nvPr/>
        </p:nvSpPr>
        <p:spPr bwMode="auto">
          <a:xfrm>
            <a:off x="0" y="86394"/>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dirty="0" smtClean="0">
                <a:solidFill>
                  <a:srgbClr val="002060"/>
                </a:solidFill>
              </a:rPr>
              <a:t>Systematic Biases in Cold Pool Events</a:t>
            </a:r>
            <a:endParaRPr lang="en-US" sz="2800" b="1" dirty="0">
              <a:solidFill>
                <a:srgbClr val="002060"/>
              </a:solidFill>
              <a:latin typeface="Arial Black" charset="0"/>
              <a:cs typeface="Arial Black" charset="0"/>
            </a:endParaRPr>
          </a:p>
        </p:txBody>
      </p:sp>
      <p:grpSp>
        <p:nvGrpSpPr>
          <p:cNvPr id="8" name="Group 7"/>
          <p:cNvGrpSpPr/>
          <p:nvPr/>
        </p:nvGrpSpPr>
        <p:grpSpPr>
          <a:xfrm>
            <a:off x="51590" y="1502898"/>
            <a:ext cx="2818171" cy="2892457"/>
            <a:chOff x="51590" y="1502898"/>
            <a:chExt cx="2905136" cy="3043396"/>
          </a:xfrm>
        </p:grpSpPr>
        <p:pic>
          <p:nvPicPr>
            <p:cNvPr id="2" name="Picture 1"/>
            <p:cNvPicPr>
              <a:picLocks noChangeAspect="1"/>
            </p:cNvPicPr>
            <p:nvPr/>
          </p:nvPicPr>
          <p:blipFill>
            <a:blip r:embed="rId3"/>
            <a:stretch>
              <a:fillRect/>
            </a:stretch>
          </p:blipFill>
          <p:spPr>
            <a:xfrm>
              <a:off x="51590" y="1502898"/>
              <a:ext cx="2905136" cy="2574470"/>
            </a:xfrm>
            <a:prstGeom prst="rect">
              <a:avLst/>
            </a:prstGeom>
          </p:spPr>
        </p:pic>
        <p:cxnSp>
          <p:nvCxnSpPr>
            <p:cNvPr id="6" name="Straight Arrow Connector 5"/>
            <p:cNvCxnSpPr/>
            <p:nvPr/>
          </p:nvCxnSpPr>
          <p:spPr>
            <a:xfrm flipH="1" flipV="1">
              <a:off x="1243381" y="2572514"/>
              <a:ext cx="159657" cy="1647372"/>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69257" y="4176962"/>
              <a:ext cx="1865086" cy="369332"/>
            </a:xfrm>
            <a:prstGeom prst="rect">
              <a:avLst/>
            </a:prstGeom>
            <a:noFill/>
          </p:spPr>
          <p:txBody>
            <a:bodyPr wrap="square" rtlCol="0">
              <a:spAutoFit/>
            </a:bodyPr>
            <a:lstStyle/>
            <a:p>
              <a:r>
                <a:rPr lang="en-US" smtClean="0"/>
                <a:t>Boardman, OR</a:t>
              </a:r>
              <a:endParaRPr lang="en-US"/>
            </a:p>
          </p:txBody>
        </p:sp>
      </p:grpSp>
      <p:sp>
        <p:nvSpPr>
          <p:cNvPr id="31" name="TextBox 30"/>
          <p:cNvSpPr txBox="1"/>
          <p:nvPr/>
        </p:nvSpPr>
        <p:spPr>
          <a:xfrm>
            <a:off x="6399892" y="1429287"/>
            <a:ext cx="2744108" cy="923330"/>
          </a:xfrm>
          <a:prstGeom prst="rect">
            <a:avLst/>
          </a:prstGeom>
          <a:noFill/>
        </p:spPr>
        <p:txBody>
          <a:bodyPr wrap="square" rtlCol="0">
            <a:spAutoFit/>
          </a:bodyPr>
          <a:lstStyle/>
          <a:p>
            <a:pPr marL="214313" indent="-214313">
              <a:buFont typeface="Arial"/>
              <a:buChar char="•"/>
            </a:pPr>
            <a:r>
              <a:rPr lang="en-US" b="1" dirty="0" smtClean="0"/>
              <a:t>Model is generally shallow-biased </a:t>
            </a:r>
            <a:r>
              <a:rPr lang="en-US" b="1" dirty="0" err="1" smtClean="0"/>
              <a:t>w.r.t</a:t>
            </a:r>
            <a:r>
              <a:rPr lang="en-US" b="1" dirty="0" smtClean="0"/>
              <a:t>. cold pool depths.</a:t>
            </a:r>
          </a:p>
        </p:txBody>
      </p:sp>
      <p:sp>
        <p:nvSpPr>
          <p:cNvPr id="32" name="TextBox 31"/>
          <p:cNvSpPr txBox="1"/>
          <p:nvPr/>
        </p:nvSpPr>
        <p:spPr>
          <a:xfrm>
            <a:off x="6387414" y="2772960"/>
            <a:ext cx="2843550" cy="1200329"/>
          </a:xfrm>
          <a:prstGeom prst="rect">
            <a:avLst/>
          </a:prstGeom>
          <a:noFill/>
        </p:spPr>
        <p:txBody>
          <a:bodyPr wrap="square" rtlCol="0">
            <a:spAutoFit/>
          </a:bodyPr>
          <a:lstStyle/>
          <a:p>
            <a:pPr marL="214313" indent="-214313">
              <a:buFont typeface="Arial"/>
              <a:buChar char="•"/>
            </a:pPr>
            <a:r>
              <a:rPr lang="en-US" b="1" dirty="0" smtClean="0"/>
              <a:t>Easterly current within cold pools are typically high-biased near the surface. </a:t>
            </a:r>
          </a:p>
        </p:txBody>
      </p:sp>
      <p:sp>
        <p:nvSpPr>
          <p:cNvPr id="12" name="TextBox 11"/>
          <p:cNvSpPr txBox="1"/>
          <p:nvPr/>
        </p:nvSpPr>
        <p:spPr>
          <a:xfrm>
            <a:off x="3395946" y="798174"/>
            <a:ext cx="2795154" cy="369332"/>
          </a:xfrm>
          <a:prstGeom prst="rect">
            <a:avLst/>
          </a:prstGeom>
          <a:noFill/>
        </p:spPr>
        <p:txBody>
          <a:bodyPr wrap="square" rtlCol="0">
            <a:spAutoFit/>
          </a:bodyPr>
          <a:lstStyle/>
          <a:p>
            <a:r>
              <a:rPr lang="en-US" smtClean="0"/>
              <a:t>Observed </a:t>
            </a:r>
            <a:r>
              <a:rPr lang="en-US" dirty="0" smtClean="0"/>
              <a:t>Winds</a:t>
            </a:r>
            <a:endParaRPr lang="en-US" dirty="0"/>
          </a:p>
        </p:txBody>
      </p:sp>
      <p:sp>
        <p:nvSpPr>
          <p:cNvPr id="23" name="TextBox 22"/>
          <p:cNvSpPr txBox="1"/>
          <p:nvPr/>
        </p:nvSpPr>
        <p:spPr>
          <a:xfrm>
            <a:off x="3395945" y="2770719"/>
            <a:ext cx="2630219" cy="369332"/>
          </a:xfrm>
          <a:prstGeom prst="rect">
            <a:avLst/>
          </a:prstGeom>
          <a:noFill/>
        </p:spPr>
        <p:txBody>
          <a:bodyPr wrap="square" rtlCol="0">
            <a:spAutoFit/>
          </a:bodyPr>
          <a:lstStyle/>
          <a:p>
            <a:r>
              <a:rPr lang="en-US" smtClean="0"/>
              <a:t>Model </a:t>
            </a:r>
            <a:r>
              <a:rPr lang="en-US" dirty="0" smtClean="0"/>
              <a:t>Winds</a:t>
            </a:r>
            <a:endParaRPr lang="en-US" dirty="0"/>
          </a:p>
        </p:txBody>
      </p:sp>
      <p:grpSp>
        <p:nvGrpSpPr>
          <p:cNvPr id="18" name="Group 17"/>
          <p:cNvGrpSpPr/>
          <p:nvPr/>
        </p:nvGrpSpPr>
        <p:grpSpPr>
          <a:xfrm>
            <a:off x="2911583" y="3075167"/>
            <a:ext cx="3388867" cy="1939658"/>
            <a:chOff x="2911583" y="3075167"/>
            <a:chExt cx="3388867" cy="1939658"/>
          </a:xfrm>
        </p:grpSpPr>
        <p:grpSp>
          <p:nvGrpSpPr>
            <p:cNvPr id="17" name="Group 16"/>
            <p:cNvGrpSpPr/>
            <p:nvPr/>
          </p:nvGrpSpPr>
          <p:grpSpPr>
            <a:xfrm>
              <a:off x="2911583" y="3075167"/>
              <a:ext cx="3388867" cy="1671863"/>
              <a:chOff x="2911583" y="3075167"/>
              <a:chExt cx="3388867" cy="1671863"/>
            </a:xfrm>
          </p:grpSpPr>
          <p:grpSp>
            <p:nvGrpSpPr>
              <p:cNvPr id="16" name="Group 15"/>
              <p:cNvGrpSpPr/>
              <p:nvPr/>
            </p:nvGrpSpPr>
            <p:grpSpPr>
              <a:xfrm>
                <a:off x="2911583" y="3075167"/>
                <a:ext cx="3388867" cy="1671863"/>
                <a:chOff x="2911583" y="3075167"/>
                <a:chExt cx="3388867" cy="1671863"/>
              </a:xfrm>
            </p:grpSpPr>
            <p:pic>
              <p:nvPicPr>
                <p:cNvPr id="4" name="Picture 3"/>
                <p:cNvPicPr>
                  <a:picLocks noChangeAspect="1"/>
                </p:cNvPicPr>
                <p:nvPr/>
              </p:nvPicPr>
              <p:blipFill>
                <a:blip r:embed="rId4"/>
                <a:stretch>
                  <a:fillRect/>
                </a:stretch>
              </p:blipFill>
              <p:spPr>
                <a:xfrm>
                  <a:off x="2956725" y="3075167"/>
                  <a:ext cx="3343725" cy="1671863"/>
                </a:xfrm>
                <a:prstGeom prst="rect">
                  <a:avLst/>
                </a:prstGeom>
              </p:spPr>
            </p:pic>
            <p:sp>
              <p:nvSpPr>
                <p:cNvPr id="25" name="TextBox 24"/>
                <p:cNvSpPr txBox="1"/>
                <p:nvPr/>
              </p:nvSpPr>
              <p:spPr>
                <a:xfrm rot="16200000">
                  <a:off x="2323770" y="3727863"/>
                  <a:ext cx="1391069" cy="215444"/>
                </a:xfrm>
                <a:prstGeom prst="rect">
                  <a:avLst/>
                </a:prstGeom>
                <a:solidFill>
                  <a:schemeClr val="bg1"/>
                </a:solidFill>
              </p:spPr>
              <p:txBody>
                <a:bodyPr wrap="square" tIns="0" bIns="0" rtlCol="0">
                  <a:spAutoFit/>
                </a:bodyPr>
                <a:lstStyle/>
                <a:p>
                  <a:r>
                    <a:rPr lang="en-US" sz="1400" smtClean="0"/>
                    <a:t>Height (m, </a:t>
                  </a:r>
                  <a:r>
                    <a:rPr lang="en-US" sz="1400" dirty="0" err="1" smtClean="0"/>
                    <a:t>agl</a:t>
                  </a:r>
                  <a:r>
                    <a:rPr lang="en-US" sz="1400" dirty="0" smtClean="0"/>
                    <a:t>)</a:t>
                  </a:r>
                  <a:endParaRPr lang="en-US" sz="1400" dirty="0"/>
                </a:p>
              </p:txBody>
            </p:sp>
          </p:grpSp>
          <p:grpSp>
            <p:nvGrpSpPr>
              <p:cNvPr id="11" name="Group 10"/>
              <p:cNvGrpSpPr/>
              <p:nvPr/>
            </p:nvGrpSpPr>
            <p:grpSpPr>
              <a:xfrm>
                <a:off x="3399905" y="3214748"/>
                <a:ext cx="2374361" cy="871209"/>
                <a:chOff x="3399905" y="3214748"/>
                <a:chExt cx="2374361" cy="871209"/>
              </a:xfrm>
            </p:grpSpPr>
            <p:cxnSp>
              <p:nvCxnSpPr>
                <p:cNvPr id="27" name="Straight Arrow Connector 26"/>
                <p:cNvCxnSpPr/>
                <p:nvPr/>
              </p:nvCxnSpPr>
              <p:spPr>
                <a:xfrm>
                  <a:off x="4426857" y="3440979"/>
                  <a:ext cx="58057" cy="512186"/>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923625" y="3214748"/>
                  <a:ext cx="1030514" cy="184666"/>
                </a:xfrm>
                <a:prstGeom prst="rect">
                  <a:avLst/>
                </a:prstGeom>
                <a:solidFill>
                  <a:schemeClr val="bg1"/>
                </a:solidFill>
                <a:ln w="19050">
                  <a:solidFill>
                    <a:schemeClr val="tx1"/>
                  </a:solidFill>
                </a:ln>
              </p:spPr>
              <p:txBody>
                <a:bodyPr wrap="square" lIns="91440" tIns="0" rIns="0" bIns="0" rtlCol="0">
                  <a:spAutoFit/>
                </a:bodyPr>
                <a:lstStyle/>
                <a:p>
                  <a:r>
                    <a:rPr lang="en-US" sz="1200" b="1" dirty="0" smtClean="0"/>
                    <a:t>Cold pool top</a:t>
                  </a:r>
                  <a:endParaRPr lang="en-US" sz="1200" b="1" dirty="0"/>
                </a:p>
              </p:txBody>
            </p:sp>
            <p:sp>
              <p:nvSpPr>
                <p:cNvPr id="5" name="Freeform 4"/>
                <p:cNvSpPr/>
                <p:nvPr/>
              </p:nvSpPr>
              <p:spPr>
                <a:xfrm>
                  <a:off x="3399905" y="3867499"/>
                  <a:ext cx="2374361" cy="218458"/>
                </a:xfrm>
                <a:custGeom>
                  <a:avLst/>
                  <a:gdLst>
                    <a:gd name="connsiteX0" fmla="*/ 0 w 2374361"/>
                    <a:gd name="connsiteY0" fmla="*/ 0 h 218458"/>
                    <a:gd name="connsiteX1" fmla="*/ 191193 w 2374361"/>
                    <a:gd name="connsiteY1" fmla="*/ 16625 h 218458"/>
                    <a:gd name="connsiteX2" fmla="*/ 399011 w 2374361"/>
                    <a:gd name="connsiteY2" fmla="*/ 8313 h 218458"/>
                    <a:gd name="connsiteX3" fmla="*/ 631768 w 2374361"/>
                    <a:gd name="connsiteY3" fmla="*/ 41564 h 218458"/>
                    <a:gd name="connsiteX4" fmla="*/ 980902 w 2374361"/>
                    <a:gd name="connsiteY4" fmla="*/ 66502 h 218458"/>
                    <a:gd name="connsiteX5" fmla="*/ 1180408 w 2374361"/>
                    <a:gd name="connsiteY5" fmla="*/ 83127 h 218458"/>
                    <a:gd name="connsiteX6" fmla="*/ 1504604 w 2374361"/>
                    <a:gd name="connsiteY6" fmla="*/ 74815 h 218458"/>
                    <a:gd name="connsiteX7" fmla="*/ 1753986 w 2374361"/>
                    <a:gd name="connsiteY7" fmla="*/ 83127 h 218458"/>
                    <a:gd name="connsiteX8" fmla="*/ 1945179 w 2374361"/>
                    <a:gd name="connsiteY8" fmla="*/ 108065 h 218458"/>
                    <a:gd name="connsiteX9" fmla="*/ 2177935 w 2374361"/>
                    <a:gd name="connsiteY9" fmla="*/ 157942 h 218458"/>
                    <a:gd name="connsiteX10" fmla="*/ 2360815 w 2374361"/>
                    <a:gd name="connsiteY10" fmla="*/ 216131 h 218458"/>
                    <a:gd name="connsiteX11" fmla="*/ 2360815 w 2374361"/>
                    <a:gd name="connsiteY11" fmla="*/ 207818 h 21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74361" h="218458">
                      <a:moveTo>
                        <a:pt x="0" y="0"/>
                      </a:moveTo>
                      <a:cubicBezTo>
                        <a:pt x="62345" y="7620"/>
                        <a:pt x="124691" y="15240"/>
                        <a:pt x="191193" y="16625"/>
                      </a:cubicBezTo>
                      <a:cubicBezTo>
                        <a:pt x="257695" y="18010"/>
                        <a:pt x="325582" y="4157"/>
                        <a:pt x="399011" y="8313"/>
                      </a:cubicBezTo>
                      <a:cubicBezTo>
                        <a:pt x="472440" y="12469"/>
                        <a:pt x="534786" y="31866"/>
                        <a:pt x="631768" y="41564"/>
                      </a:cubicBezTo>
                      <a:cubicBezTo>
                        <a:pt x="728750" y="51262"/>
                        <a:pt x="980902" y="66502"/>
                        <a:pt x="980902" y="66502"/>
                      </a:cubicBezTo>
                      <a:lnTo>
                        <a:pt x="1180408" y="83127"/>
                      </a:lnTo>
                      <a:cubicBezTo>
                        <a:pt x="1267692" y="84513"/>
                        <a:pt x="1409008" y="74815"/>
                        <a:pt x="1504604" y="74815"/>
                      </a:cubicBezTo>
                      <a:cubicBezTo>
                        <a:pt x="1600200" y="74815"/>
                        <a:pt x="1680557" y="77585"/>
                        <a:pt x="1753986" y="83127"/>
                      </a:cubicBezTo>
                      <a:cubicBezTo>
                        <a:pt x="1827415" y="88669"/>
                        <a:pt x="1874521" y="95596"/>
                        <a:pt x="1945179" y="108065"/>
                      </a:cubicBezTo>
                      <a:cubicBezTo>
                        <a:pt x="2015837" y="120534"/>
                        <a:pt x="2108662" y="139931"/>
                        <a:pt x="2177935" y="157942"/>
                      </a:cubicBezTo>
                      <a:cubicBezTo>
                        <a:pt x="2247208" y="175953"/>
                        <a:pt x="2330335" y="207818"/>
                        <a:pt x="2360815" y="216131"/>
                      </a:cubicBezTo>
                      <a:cubicBezTo>
                        <a:pt x="2391295" y="224444"/>
                        <a:pt x="2360815" y="207818"/>
                        <a:pt x="2360815" y="207818"/>
                      </a:cubicBezTo>
                    </a:path>
                  </a:pathLst>
                </a:cu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4" name="TextBox 23"/>
            <p:cNvSpPr txBox="1"/>
            <p:nvPr/>
          </p:nvSpPr>
          <p:spPr>
            <a:xfrm>
              <a:off x="3993905" y="4645493"/>
              <a:ext cx="1845788" cy="369332"/>
            </a:xfrm>
            <a:prstGeom prst="rect">
              <a:avLst/>
            </a:prstGeom>
            <a:noFill/>
          </p:spPr>
          <p:txBody>
            <a:bodyPr wrap="square" rtlCol="0">
              <a:spAutoFit/>
            </a:bodyPr>
            <a:lstStyle/>
            <a:p>
              <a:r>
                <a:rPr lang="en-US" smtClean="0"/>
                <a:t>Time (UTC)</a:t>
              </a:r>
              <a:endParaRPr lang="en-US" dirty="0"/>
            </a:p>
          </p:txBody>
        </p:sp>
      </p:grpSp>
      <p:grpSp>
        <p:nvGrpSpPr>
          <p:cNvPr id="14" name="Group 13"/>
          <p:cNvGrpSpPr/>
          <p:nvPr/>
        </p:nvGrpSpPr>
        <p:grpSpPr>
          <a:xfrm>
            <a:off x="2928437" y="963699"/>
            <a:ext cx="3372014" cy="1789347"/>
            <a:chOff x="2928437" y="963699"/>
            <a:chExt cx="3372014" cy="1789347"/>
          </a:xfrm>
        </p:grpSpPr>
        <p:grpSp>
          <p:nvGrpSpPr>
            <p:cNvPr id="10" name="Group 9"/>
            <p:cNvGrpSpPr/>
            <p:nvPr/>
          </p:nvGrpSpPr>
          <p:grpSpPr>
            <a:xfrm>
              <a:off x="2956726" y="1081183"/>
              <a:ext cx="3343725" cy="1671863"/>
              <a:chOff x="2956726" y="1320176"/>
              <a:chExt cx="3343725" cy="1671863"/>
            </a:xfrm>
          </p:grpSpPr>
          <p:pic>
            <p:nvPicPr>
              <p:cNvPr id="3" name="Picture 2"/>
              <p:cNvPicPr>
                <a:picLocks noChangeAspect="1"/>
              </p:cNvPicPr>
              <p:nvPr/>
            </p:nvPicPr>
            <p:blipFill>
              <a:blip r:embed="rId5"/>
              <a:stretch>
                <a:fillRect/>
              </a:stretch>
            </p:blipFill>
            <p:spPr>
              <a:xfrm>
                <a:off x="2956726" y="1320176"/>
                <a:ext cx="3343725" cy="1671863"/>
              </a:xfrm>
              <a:prstGeom prst="rect">
                <a:avLst/>
              </a:prstGeom>
            </p:spPr>
          </p:pic>
          <p:sp>
            <p:nvSpPr>
              <p:cNvPr id="9" name="Freeform 8"/>
              <p:cNvSpPr/>
              <p:nvPr/>
            </p:nvSpPr>
            <p:spPr>
              <a:xfrm>
                <a:off x="3817257" y="2123043"/>
                <a:ext cx="1995714" cy="80099"/>
              </a:xfrm>
              <a:custGeom>
                <a:avLst/>
                <a:gdLst>
                  <a:gd name="connsiteX0" fmla="*/ 0 w 1995714"/>
                  <a:gd name="connsiteY0" fmla="*/ 0 h 80099"/>
                  <a:gd name="connsiteX1" fmla="*/ 232229 w 1995714"/>
                  <a:gd name="connsiteY1" fmla="*/ 21772 h 80099"/>
                  <a:gd name="connsiteX2" fmla="*/ 449943 w 1995714"/>
                  <a:gd name="connsiteY2" fmla="*/ 21772 h 80099"/>
                  <a:gd name="connsiteX3" fmla="*/ 645886 w 1995714"/>
                  <a:gd name="connsiteY3" fmla="*/ 14515 h 80099"/>
                  <a:gd name="connsiteX4" fmla="*/ 856343 w 1995714"/>
                  <a:gd name="connsiteY4" fmla="*/ 21772 h 80099"/>
                  <a:gd name="connsiteX5" fmla="*/ 1074057 w 1995714"/>
                  <a:gd name="connsiteY5" fmla="*/ 58058 h 80099"/>
                  <a:gd name="connsiteX6" fmla="*/ 1284514 w 1995714"/>
                  <a:gd name="connsiteY6" fmla="*/ 50800 h 80099"/>
                  <a:gd name="connsiteX7" fmla="*/ 1444172 w 1995714"/>
                  <a:gd name="connsiteY7" fmla="*/ 43543 h 80099"/>
                  <a:gd name="connsiteX8" fmla="*/ 1661886 w 1995714"/>
                  <a:gd name="connsiteY8" fmla="*/ 50800 h 80099"/>
                  <a:gd name="connsiteX9" fmla="*/ 1785257 w 1995714"/>
                  <a:gd name="connsiteY9" fmla="*/ 79829 h 80099"/>
                  <a:gd name="connsiteX10" fmla="*/ 1944914 w 1995714"/>
                  <a:gd name="connsiteY10" fmla="*/ 65315 h 80099"/>
                  <a:gd name="connsiteX11" fmla="*/ 1995714 w 1995714"/>
                  <a:gd name="connsiteY11" fmla="*/ 65315 h 8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5714" h="80099">
                    <a:moveTo>
                      <a:pt x="0" y="0"/>
                    </a:moveTo>
                    <a:cubicBezTo>
                      <a:pt x="78619" y="9071"/>
                      <a:pt x="157239" y="18143"/>
                      <a:pt x="232229" y="21772"/>
                    </a:cubicBezTo>
                    <a:cubicBezTo>
                      <a:pt x="307220" y="25401"/>
                      <a:pt x="381000" y="22981"/>
                      <a:pt x="449943" y="21772"/>
                    </a:cubicBezTo>
                    <a:cubicBezTo>
                      <a:pt x="518886" y="20563"/>
                      <a:pt x="578153" y="14515"/>
                      <a:pt x="645886" y="14515"/>
                    </a:cubicBezTo>
                    <a:cubicBezTo>
                      <a:pt x="713619" y="14515"/>
                      <a:pt x="784981" y="14515"/>
                      <a:pt x="856343" y="21772"/>
                    </a:cubicBezTo>
                    <a:cubicBezTo>
                      <a:pt x="927705" y="29029"/>
                      <a:pt x="1002695" y="53220"/>
                      <a:pt x="1074057" y="58058"/>
                    </a:cubicBezTo>
                    <a:cubicBezTo>
                      <a:pt x="1145419" y="62896"/>
                      <a:pt x="1284514" y="50800"/>
                      <a:pt x="1284514" y="50800"/>
                    </a:cubicBezTo>
                    <a:cubicBezTo>
                      <a:pt x="1346200" y="48381"/>
                      <a:pt x="1381277" y="43543"/>
                      <a:pt x="1444172" y="43543"/>
                    </a:cubicBezTo>
                    <a:cubicBezTo>
                      <a:pt x="1507067" y="43543"/>
                      <a:pt x="1605039" y="44752"/>
                      <a:pt x="1661886" y="50800"/>
                    </a:cubicBezTo>
                    <a:cubicBezTo>
                      <a:pt x="1718733" y="56848"/>
                      <a:pt x="1738086" y="77410"/>
                      <a:pt x="1785257" y="79829"/>
                    </a:cubicBezTo>
                    <a:cubicBezTo>
                      <a:pt x="1832428" y="82248"/>
                      <a:pt x="1909838" y="67734"/>
                      <a:pt x="1944914" y="65315"/>
                    </a:cubicBezTo>
                    <a:cubicBezTo>
                      <a:pt x="1979990" y="62896"/>
                      <a:pt x="1995714" y="65315"/>
                      <a:pt x="1995714" y="65315"/>
                    </a:cubicBezTo>
                  </a:path>
                </a:pathLst>
              </a:custGeom>
              <a:no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911600" y="1464917"/>
                <a:ext cx="1030514" cy="184666"/>
              </a:xfrm>
              <a:prstGeom prst="rect">
                <a:avLst/>
              </a:prstGeom>
              <a:solidFill>
                <a:schemeClr val="bg1"/>
              </a:solidFill>
              <a:ln w="19050">
                <a:solidFill>
                  <a:schemeClr val="tx1"/>
                </a:solidFill>
              </a:ln>
            </p:spPr>
            <p:txBody>
              <a:bodyPr wrap="square" lIns="91440" tIns="0" rIns="0" bIns="0" rtlCol="0">
                <a:spAutoFit/>
              </a:bodyPr>
              <a:lstStyle/>
              <a:p>
                <a:r>
                  <a:rPr lang="en-US" sz="1200" b="1" dirty="0" smtClean="0"/>
                  <a:t>Cold pool top</a:t>
                </a:r>
                <a:endParaRPr lang="en-US" sz="1200" b="1" dirty="0"/>
              </a:p>
            </p:txBody>
          </p:sp>
          <p:cxnSp>
            <p:nvCxnSpPr>
              <p:cNvPr id="20" name="Straight Arrow Connector 19"/>
              <p:cNvCxnSpPr/>
              <p:nvPr/>
            </p:nvCxnSpPr>
            <p:spPr>
              <a:xfrm>
                <a:off x="4441371" y="1650572"/>
                <a:ext cx="36286" cy="498366"/>
              </a:xfrm>
              <a:prstGeom prst="straightConnector1">
                <a:avLst/>
              </a:prstGeom>
              <a:ln w="3175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
          <p:nvSpPr>
            <p:cNvPr id="26" name="TextBox 25"/>
            <p:cNvSpPr txBox="1"/>
            <p:nvPr/>
          </p:nvSpPr>
          <p:spPr>
            <a:xfrm rot="16200000">
              <a:off x="2309113" y="1583023"/>
              <a:ext cx="1454092" cy="215444"/>
            </a:xfrm>
            <a:prstGeom prst="rect">
              <a:avLst/>
            </a:prstGeom>
            <a:solidFill>
              <a:schemeClr val="bg1"/>
            </a:solidFill>
          </p:spPr>
          <p:txBody>
            <a:bodyPr wrap="square" tIns="0" bIns="0" rtlCol="0">
              <a:spAutoFit/>
            </a:bodyPr>
            <a:lstStyle/>
            <a:p>
              <a:r>
                <a:rPr lang="en-US" sz="1400" dirty="0" smtClean="0"/>
                <a:t>Height (m, </a:t>
              </a:r>
              <a:r>
                <a:rPr lang="en-US" sz="1400" dirty="0" err="1" smtClean="0"/>
                <a:t>agl</a:t>
              </a:r>
              <a:r>
                <a:rPr lang="en-US" sz="1400" dirty="0" smtClean="0"/>
                <a:t>)</a:t>
              </a:r>
              <a:endParaRPr lang="en-US" sz="1400" dirty="0"/>
            </a:p>
          </p:txBody>
        </p:sp>
      </p:grpSp>
    </p:spTree>
    <p:extLst>
      <p:ext uri="{BB962C8B-B14F-4D97-AF65-F5344CB8AC3E}">
        <p14:creationId xmlns:p14="http://schemas.microsoft.com/office/powerpoint/2010/main" val="1530961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96" y="25990"/>
            <a:ext cx="9080803" cy="545511"/>
          </a:xfrm>
        </p:spPr>
        <p:txBody>
          <a:bodyPr>
            <a:noAutofit/>
          </a:bodyPr>
          <a:lstStyle/>
          <a:p>
            <a:r>
              <a:rPr lang="en-US" sz="3600" b="1" dirty="0" smtClean="0">
                <a:solidFill>
                  <a:srgbClr val="000090"/>
                </a:solidFill>
              </a:rPr>
              <a:t>Model Development within RAP/HRRR</a:t>
            </a:r>
            <a:endParaRPr lang="en-US" sz="3600" b="1" dirty="0">
              <a:solidFill>
                <a:srgbClr val="000090"/>
              </a:solidFill>
            </a:endParaRPr>
          </a:p>
        </p:txBody>
      </p:sp>
      <p:sp>
        <p:nvSpPr>
          <p:cNvPr id="16" name="Slide Number Placeholder 11"/>
          <p:cNvSpPr>
            <a:spLocks noGrp="1"/>
          </p:cNvSpPr>
          <p:nvPr>
            <p:ph type="sldNum" sz="quarter" idx="12"/>
          </p:nvPr>
        </p:nvSpPr>
        <p:spPr>
          <a:xfrm>
            <a:off x="8534400" y="4843462"/>
            <a:ext cx="533400" cy="300038"/>
          </a:xfrm>
        </p:spPr>
        <p:txBody>
          <a:bodyPr/>
          <a:lstStyle/>
          <a:p>
            <a:fld id="{0623A093-28FF-41ED-B809-977C58BD55F4}" type="slidenum">
              <a:rPr lang="en-US" sz="1600" b="1" smtClean="0">
                <a:solidFill>
                  <a:srgbClr val="003399"/>
                </a:solidFill>
                <a:latin typeface="Calibri" pitchFamily="34" charset="0"/>
              </a:rPr>
              <a:pPr/>
              <a:t>7</a:t>
            </a:fld>
            <a:endParaRPr lang="en-US" sz="1600" b="1" dirty="0">
              <a:solidFill>
                <a:srgbClr val="003399"/>
              </a:solidFill>
              <a:latin typeface="Calibri" pitchFamily="34" charset="0"/>
            </a:endParaRPr>
          </a:p>
        </p:txBody>
      </p:sp>
      <p:grpSp>
        <p:nvGrpSpPr>
          <p:cNvPr id="22" name="Group 21"/>
          <p:cNvGrpSpPr/>
          <p:nvPr/>
        </p:nvGrpSpPr>
        <p:grpSpPr>
          <a:xfrm>
            <a:off x="4344" y="613548"/>
            <a:ext cx="4479751" cy="4529952"/>
            <a:chOff x="4344" y="613548"/>
            <a:chExt cx="4479751" cy="4529952"/>
          </a:xfrm>
        </p:grpSpPr>
        <p:grpSp>
          <p:nvGrpSpPr>
            <p:cNvPr id="4" name="Group 3"/>
            <p:cNvGrpSpPr/>
            <p:nvPr/>
          </p:nvGrpSpPr>
          <p:grpSpPr>
            <a:xfrm>
              <a:off x="531881" y="613548"/>
              <a:ext cx="3952214" cy="3220212"/>
              <a:chOff x="3180461" y="906258"/>
              <a:chExt cx="5786558" cy="4102863"/>
            </a:xfrm>
          </p:grpSpPr>
          <p:pic>
            <p:nvPicPr>
              <p:cNvPr id="11" name="Picture 10" descr="Screen Shot 2015-06-23 at 9.18.3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461" y="906258"/>
                <a:ext cx="5786558" cy="4102863"/>
              </a:xfrm>
              <a:prstGeom prst="rect">
                <a:avLst/>
              </a:prstGeom>
            </p:spPr>
          </p:pic>
          <p:sp>
            <p:nvSpPr>
              <p:cNvPr id="12" name="TextBox 11"/>
              <p:cNvSpPr txBox="1">
                <a:spLocks noChangeArrowheads="1"/>
              </p:cNvSpPr>
              <p:nvPr/>
            </p:nvSpPr>
            <p:spPr bwMode="auto">
              <a:xfrm>
                <a:off x="3690945" y="971724"/>
                <a:ext cx="3202473" cy="4209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1" hangingPunct="1"/>
                <a:r>
                  <a:rPr lang="en-US" sz="1600" b="1" kern="1200" dirty="0" smtClean="0">
                    <a:solidFill>
                      <a:schemeClr val="bg1"/>
                    </a:solidFill>
                    <a:latin typeface="Arial" charset="0"/>
                    <a:cs typeface="Arial" charset="0"/>
                  </a:rPr>
                  <a:t>RAP domain (13 km) </a:t>
                </a:r>
                <a:endParaRPr lang="en-US" sz="1600" b="1" kern="1200" dirty="0">
                  <a:solidFill>
                    <a:schemeClr val="bg1"/>
                  </a:solidFill>
                  <a:latin typeface="Arial" charset="0"/>
                  <a:cs typeface="Arial" charset="0"/>
                </a:endParaRPr>
              </a:p>
            </p:txBody>
          </p:sp>
          <p:sp>
            <p:nvSpPr>
              <p:cNvPr id="13" name="TextBox 12"/>
              <p:cNvSpPr txBox="1">
                <a:spLocks noChangeArrowheads="1"/>
              </p:cNvSpPr>
              <p:nvPr/>
            </p:nvSpPr>
            <p:spPr bwMode="auto">
              <a:xfrm rot="21273107">
                <a:off x="5225946" y="2723640"/>
                <a:ext cx="2153460" cy="4209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1" hangingPunct="1"/>
                <a:r>
                  <a:rPr lang="en-US" sz="1600" b="1" kern="1200" dirty="0" smtClean="0">
                    <a:solidFill>
                      <a:srgbClr val="3CFF22"/>
                    </a:solidFill>
                    <a:latin typeface="Arial" charset="0"/>
                    <a:cs typeface="Arial" charset="0"/>
                  </a:rPr>
                  <a:t>HRRR (3 km)</a:t>
                </a:r>
                <a:endParaRPr lang="en-US" sz="1600" b="1" kern="1200" dirty="0">
                  <a:solidFill>
                    <a:srgbClr val="3CFF22"/>
                  </a:solidFill>
                  <a:latin typeface="Arial" charset="0"/>
                  <a:cs typeface="Arial" charset="0"/>
                </a:endParaRPr>
              </a:p>
            </p:txBody>
          </p:sp>
          <p:sp>
            <p:nvSpPr>
              <p:cNvPr id="14" name="TextBox 13"/>
              <p:cNvSpPr txBox="1">
                <a:spLocks noChangeArrowheads="1"/>
              </p:cNvSpPr>
              <p:nvPr/>
            </p:nvSpPr>
            <p:spPr bwMode="auto">
              <a:xfrm rot="21300000">
                <a:off x="5808182" y="3130365"/>
                <a:ext cx="1646409" cy="30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eaLnBrk="1" hangingPunct="1"/>
                <a:r>
                  <a:rPr lang="en-US" sz="1600" b="1" kern="1200" dirty="0">
                    <a:solidFill>
                      <a:srgbClr val="3CFF22"/>
                    </a:solidFill>
                    <a:latin typeface="Arial" charset="0"/>
                    <a:cs typeface="Arial" charset="0"/>
                  </a:rPr>
                  <a:t>750m nest</a:t>
                </a:r>
              </a:p>
            </p:txBody>
          </p:sp>
        </p:gr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4" y="3207026"/>
              <a:ext cx="1912238" cy="1936474"/>
            </a:xfrm>
            <a:prstGeom prst="rect">
              <a:avLst/>
            </a:prstGeom>
          </p:spPr>
        </p:pic>
        <p:cxnSp>
          <p:nvCxnSpPr>
            <p:cNvPr id="18" name="Straight Connector 17"/>
            <p:cNvCxnSpPr/>
            <p:nvPr/>
          </p:nvCxnSpPr>
          <p:spPr>
            <a:xfrm flipV="1">
              <a:off x="172278" y="2455358"/>
              <a:ext cx="1954696" cy="751668"/>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1874273" y="2585549"/>
              <a:ext cx="444007" cy="2187498"/>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grpSp>
      <p:graphicFrame>
        <p:nvGraphicFramePr>
          <p:cNvPr id="17" name="Table 16"/>
          <p:cNvGraphicFramePr>
            <a:graphicFrameLocks noGrp="1"/>
          </p:cNvGraphicFramePr>
          <p:nvPr>
            <p:extLst>
              <p:ext uri="{D42A27DB-BD31-4B8C-83A1-F6EECF244321}">
                <p14:modId xmlns:p14="http://schemas.microsoft.com/office/powerpoint/2010/main" val="1340348358"/>
              </p:ext>
            </p:extLst>
          </p:nvPr>
        </p:nvGraphicFramePr>
        <p:xfrm>
          <a:off x="4603597" y="608264"/>
          <a:ext cx="4540402" cy="4324682"/>
        </p:xfrm>
        <a:graphic>
          <a:graphicData uri="http://schemas.openxmlformats.org/drawingml/2006/table">
            <a:tbl>
              <a:tblPr firstRow="1" bandRow="1">
                <a:effectLst>
                  <a:outerShdw blurRad="50800" dist="38100" dir="2700000" sx="33000" sy="33000" algn="tl" rotWithShape="0">
                    <a:scrgbClr r="0" g="0" b="0">
                      <a:alpha val="43000"/>
                    </a:scrgbClr>
                  </a:outerShdw>
                </a:effectLst>
                <a:tableStyleId>{5C22544A-7EE6-4342-B048-85BDC9FD1C3A}</a:tableStyleId>
              </a:tblPr>
              <a:tblGrid>
                <a:gridCol w="1729362"/>
                <a:gridCol w="1387486"/>
                <a:gridCol w="1423554"/>
              </a:tblGrid>
              <a:tr h="373054">
                <a:tc>
                  <a:txBody>
                    <a:bodyPr/>
                    <a:lstStyle/>
                    <a:p>
                      <a:pPr algn="l"/>
                      <a:r>
                        <a:rPr lang="en-US" sz="1400" dirty="0" smtClean="0">
                          <a:solidFill>
                            <a:srgbClr val="FFFFFF"/>
                          </a:solidFill>
                        </a:rPr>
                        <a:t>Model Component</a:t>
                      </a:r>
                      <a:endParaRPr lang="en-US" sz="1400" dirty="0">
                        <a:solidFill>
                          <a:srgbClr val="FFFFFF"/>
                        </a:solidFill>
                      </a:endParaRPr>
                    </a:p>
                  </a:txBody>
                  <a:tcPr anchor="ctr">
                    <a:solidFill>
                      <a:srgbClr val="000090"/>
                    </a:solidFill>
                  </a:tcPr>
                </a:tc>
                <a:tc>
                  <a:txBody>
                    <a:bodyPr/>
                    <a:lstStyle/>
                    <a:p>
                      <a:pPr algn="ctr"/>
                      <a:r>
                        <a:rPr lang="en-US" sz="1400" dirty="0" smtClean="0">
                          <a:solidFill>
                            <a:srgbClr val="000090"/>
                          </a:solidFill>
                        </a:rPr>
                        <a:t>Original</a:t>
                      </a:r>
                      <a:endParaRPr lang="en-US" sz="1400" dirty="0">
                        <a:solidFill>
                          <a:srgbClr val="000090"/>
                        </a:solidFill>
                      </a:endParaRPr>
                    </a:p>
                  </a:txBody>
                  <a:tcPr anchor="ctr">
                    <a:solidFill>
                      <a:schemeClr val="bg1">
                        <a:lumMod val="85000"/>
                      </a:schemeClr>
                    </a:solidFill>
                  </a:tcPr>
                </a:tc>
                <a:tc>
                  <a:txBody>
                    <a:bodyPr/>
                    <a:lstStyle/>
                    <a:p>
                      <a:pPr algn="ctr"/>
                      <a:r>
                        <a:rPr lang="en-US" sz="1400" dirty="0" smtClean="0">
                          <a:solidFill>
                            <a:srgbClr val="000090"/>
                          </a:solidFill>
                        </a:rPr>
                        <a:t>New</a:t>
                      </a:r>
                      <a:endParaRPr lang="en-US" sz="1400" dirty="0">
                        <a:solidFill>
                          <a:srgbClr val="000090"/>
                        </a:solidFill>
                      </a:endParaRPr>
                    </a:p>
                  </a:txBody>
                  <a:tcPr anchor="ctr">
                    <a:solidFill>
                      <a:schemeClr val="bg1">
                        <a:lumMod val="85000"/>
                      </a:schemeClr>
                    </a:solidFill>
                  </a:tcPr>
                </a:tc>
              </a:tr>
              <a:tr h="284402">
                <a:tc>
                  <a:txBody>
                    <a:bodyPr/>
                    <a:lstStyle/>
                    <a:p>
                      <a:r>
                        <a:rPr lang="en-US" sz="1200" b="1" dirty="0" smtClean="0">
                          <a:solidFill>
                            <a:srgbClr val="FFFFFF"/>
                          </a:solidFill>
                        </a:rPr>
                        <a:t>LSM</a:t>
                      </a:r>
                      <a:endParaRPr lang="en-US" sz="1200" b="1" dirty="0">
                        <a:solidFill>
                          <a:srgbClr val="FFFFFF"/>
                        </a:solidFill>
                      </a:endParaRPr>
                    </a:p>
                  </a:txBody>
                  <a:tcPr anchor="ctr">
                    <a:solidFill>
                      <a:srgbClr val="000090"/>
                    </a:solidFill>
                  </a:tcPr>
                </a:tc>
                <a:tc>
                  <a:txBody>
                    <a:bodyPr/>
                    <a:lstStyle/>
                    <a:p>
                      <a:pPr algn="ctr"/>
                      <a:r>
                        <a:rPr lang="en-US" sz="1200" dirty="0" smtClean="0">
                          <a:solidFill>
                            <a:srgbClr val="000090"/>
                          </a:solidFill>
                        </a:rPr>
                        <a:t>RUC 9-level</a:t>
                      </a:r>
                      <a:endParaRPr lang="en-US" sz="1200" dirty="0">
                        <a:solidFill>
                          <a:srgbClr val="000090"/>
                        </a:solidFill>
                      </a:endParaRPr>
                    </a:p>
                  </a:txBody>
                  <a:tcPr anchor="ctr">
                    <a:solidFill>
                      <a:schemeClr val="bg1">
                        <a:lumMod val="85000"/>
                      </a:schemeClr>
                    </a:solidFill>
                  </a:tcPr>
                </a:tc>
                <a:tc>
                  <a:txBody>
                    <a:bodyPr/>
                    <a:lstStyle/>
                    <a:p>
                      <a:pPr algn="ctr"/>
                      <a:r>
                        <a:rPr lang="en-US" sz="1200" dirty="0" smtClean="0">
                          <a:solidFill>
                            <a:srgbClr val="000090"/>
                          </a:solidFill>
                        </a:rPr>
                        <a:t>RUC 9-level</a:t>
                      </a:r>
                      <a:endParaRPr lang="en-US" sz="1200" dirty="0">
                        <a:solidFill>
                          <a:srgbClr val="000090"/>
                        </a:solidFill>
                      </a:endParaRPr>
                    </a:p>
                  </a:txBody>
                  <a:tcPr anchor="ctr">
                    <a:solidFill>
                      <a:schemeClr val="bg1">
                        <a:lumMod val="85000"/>
                      </a:schemeClr>
                    </a:solidFill>
                  </a:tcPr>
                </a:tc>
              </a:tr>
              <a:tr h="259883">
                <a:tc>
                  <a:txBody>
                    <a:bodyPr/>
                    <a:lstStyle/>
                    <a:p>
                      <a:r>
                        <a:rPr lang="en-US" sz="1200" b="1" dirty="0" smtClean="0">
                          <a:solidFill>
                            <a:srgbClr val="FFFFFF"/>
                          </a:solidFill>
                        </a:rPr>
                        <a:t>Surface layer</a:t>
                      </a:r>
                      <a:endParaRPr lang="en-US" sz="1200" b="1" dirty="0">
                        <a:solidFill>
                          <a:srgbClr val="FFFFFF"/>
                        </a:solidFill>
                      </a:endParaRPr>
                    </a:p>
                  </a:txBody>
                  <a:tcPr anchor="ctr">
                    <a:solidFill>
                      <a:srgbClr val="000090"/>
                    </a:solidFill>
                  </a:tcPr>
                </a:tc>
                <a:tc>
                  <a:txBody>
                    <a:bodyPr/>
                    <a:lstStyle/>
                    <a:p>
                      <a:pPr algn="ctr"/>
                      <a:r>
                        <a:rPr lang="en-US" sz="1200" dirty="0" smtClean="0">
                          <a:solidFill>
                            <a:srgbClr val="000090"/>
                          </a:solidFill>
                        </a:rPr>
                        <a:t>MYNN-old</a:t>
                      </a:r>
                      <a:endParaRPr lang="en-US" sz="1200" dirty="0">
                        <a:solidFill>
                          <a:srgbClr val="000090"/>
                        </a:solidFill>
                      </a:endParaRPr>
                    </a:p>
                  </a:txBody>
                  <a:tcPr anchor="ctr">
                    <a:solidFill>
                      <a:schemeClr val="bg1">
                        <a:lumMod val="8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MYNN</a:t>
                      </a:r>
                    </a:p>
                  </a:txBody>
                  <a:tcPr anchor="ctr">
                    <a:solidFill>
                      <a:schemeClr val="bg1">
                        <a:lumMod val="85000"/>
                      </a:schemeClr>
                    </a:solidFill>
                  </a:tcPr>
                </a:tc>
              </a:tr>
              <a:tr h="264695">
                <a:tc>
                  <a:txBody>
                    <a:bodyPr/>
                    <a:lstStyle/>
                    <a:p>
                      <a:r>
                        <a:rPr lang="en-US" sz="1200" b="1" dirty="0" smtClean="0">
                          <a:solidFill>
                            <a:srgbClr val="FFFFFF"/>
                          </a:solidFill>
                        </a:rPr>
                        <a:t>PBL</a:t>
                      </a:r>
                      <a:endParaRPr lang="en-US" sz="1200" b="1" dirty="0">
                        <a:solidFill>
                          <a:srgbClr val="FFFFFF"/>
                        </a:solidFill>
                      </a:endParaRPr>
                    </a:p>
                  </a:txBody>
                  <a:tcPr anchor="ctr">
                    <a:solidFill>
                      <a:srgbClr val="000090"/>
                    </a:solidFill>
                  </a:tcPr>
                </a:tc>
                <a:tc>
                  <a:txBody>
                    <a:bodyPr/>
                    <a:lstStyle/>
                    <a:p>
                      <a:pPr algn="ctr"/>
                      <a:r>
                        <a:rPr lang="en-US" sz="1200" dirty="0" smtClean="0">
                          <a:solidFill>
                            <a:srgbClr val="000090"/>
                          </a:solidFill>
                        </a:rPr>
                        <a:t>MYNN level </a:t>
                      </a:r>
                      <a:r>
                        <a:rPr lang="en-US" sz="1200" dirty="0" smtClean="0">
                          <a:solidFill>
                            <a:srgbClr val="000090"/>
                          </a:solidFill>
                        </a:rPr>
                        <a:t>2.5-old</a:t>
                      </a:r>
                      <a:endParaRPr lang="en-US" sz="1200" dirty="0">
                        <a:solidFill>
                          <a:srgbClr val="000090"/>
                        </a:solidFill>
                      </a:endParaRPr>
                    </a:p>
                  </a:txBody>
                  <a:tcPr anchor="ctr">
                    <a:solidFill>
                      <a:schemeClr val="bg1">
                        <a:lumMod val="85000"/>
                      </a:schemeClr>
                    </a:solidFill>
                  </a:tcPr>
                </a:tc>
                <a:tc>
                  <a:txBody>
                    <a:bodyPr/>
                    <a:lstStyle/>
                    <a:p>
                      <a:pPr algn="ctr"/>
                      <a:r>
                        <a:rPr lang="en-US" sz="1200" dirty="0" smtClean="0">
                          <a:solidFill>
                            <a:srgbClr val="FF0000"/>
                          </a:solidFill>
                        </a:rPr>
                        <a:t>MYNN-EDMF</a:t>
                      </a:r>
                      <a:endParaRPr lang="en-US" sz="1200" dirty="0">
                        <a:solidFill>
                          <a:srgbClr val="FF0000"/>
                        </a:solidFill>
                      </a:endParaRPr>
                    </a:p>
                  </a:txBody>
                  <a:tcPr anchor="ctr">
                    <a:solidFill>
                      <a:schemeClr val="bg1">
                        <a:lumMod val="85000"/>
                      </a:schemeClr>
                    </a:solidFill>
                  </a:tcPr>
                </a:tc>
              </a:tr>
              <a:tr h="279133">
                <a:tc>
                  <a:txBody>
                    <a:bodyPr/>
                    <a:lstStyle/>
                    <a:p>
                      <a:r>
                        <a:rPr lang="en-US" sz="1200" b="1" dirty="0" smtClean="0">
                          <a:solidFill>
                            <a:srgbClr val="FFFFFF"/>
                          </a:solidFill>
                        </a:rPr>
                        <a:t>SW Radiation</a:t>
                      </a:r>
                      <a:endParaRPr lang="en-US" sz="1200" b="1" dirty="0">
                        <a:solidFill>
                          <a:srgbClr val="FFFFFF"/>
                        </a:solidFill>
                      </a:endParaRPr>
                    </a:p>
                  </a:txBody>
                  <a:tcPr anchor="ctr">
                    <a:solidFill>
                      <a:srgbClr val="000090"/>
                    </a:solidFill>
                  </a:tcPr>
                </a:tc>
                <a:tc>
                  <a:txBody>
                    <a:bodyPr/>
                    <a:lstStyle/>
                    <a:p>
                      <a:pPr algn="ctr"/>
                      <a:r>
                        <a:rPr lang="en-US" sz="1200" dirty="0" smtClean="0">
                          <a:solidFill>
                            <a:srgbClr val="000090"/>
                          </a:solidFill>
                        </a:rPr>
                        <a:t>RRTMG</a:t>
                      </a:r>
                      <a:endParaRPr lang="en-US" sz="1200" dirty="0">
                        <a:solidFill>
                          <a:srgbClr val="000090"/>
                        </a:solidFill>
                      </a:endParaRPr>
                    </a:p>
                  </a:txBody>
                  <a:tcPr anchor="ctr">
                    <a:solidFill>
                      <a:schemeClr val="bg1">
                        <a:lumMod val="85000"/>
                      </a:schemeClr>
                    </a:solidFill>
                  </a:tcPr>
                </a:tc>
                <a:tc>
                  <a:txBody>
                    <a:bodyPr/>
                    <a:lstStyle/>
                    <a:p>
                      <a:pPr algn="ctr"/>
                      <a:r>
                        <a:rPr lang="en-US" sz="1200" dirty="0" smtClean="0">
                          <a:solidFill>
                            <a:srgbClr val="000090"/>
                          </a:solidFill>
                        </a:rPr>
                        <a:t>RRTMG</a:t>
                      </a:r>
                      <a:endParaRPr lang="en-US" sz="1200" dirty="0">
                        <a:solidFill>
                          <a:srgbClr val="000090"/>
                        </a:solidFill>
                      </a:endParaRPr>
                    </a:p>
                  </a:txBody>
                  <a:tcPr anchor="ctr">
                    <a:solidFill>
                      <a:schemeClr val="bg1">
                        <a:lumMod val="85000"/>
                      </a:schemeClr>
                    </a:solidFill>
                  </a:tcPr>
                </a:tc>
              </a:tr>
              <a:tr h="250257">
                <a:tc>
                  <a:txBody>
                    <a:bodyPr/>
                    <a:lstStyle/>
                    <a:p>
                      <a:r>
                        <a:rPr lang="en-US" sz="1200" b="1" dirty="0" smtClean="0">
                          <a:solidFill>
                            <a:srgbClr val="FFFFFF"/>
                          </a:solidFill>
                        </a:rPr>
                        <a:t>LW Radiation</a:t>
                      </a:r>
                      <a:endParaRPr lang="en-US" sz="1200" b="1" dirty="0">
                        <a:solidFill>
                          <a:srgbClr val="FFFFFF"/>
                        </a:solidFill>
                      </a:endParaRPr>
                    </a:p>
                  </a:txBody>
                  <a:tcPr anchor="ctr">
                    <a:solidFill>
                      <a:srgbClr val="000090"/>
                    </a:solidFill>
                  </a:tcPr>
                </a:tc>
                <a:tc>
                  <a:txBody>
                    <a:bodyPr/>
                    <a:lstStyle/>
                    <a:p>
                      <a:pPr algn="ctr"/>
                      <a:r>
                        <a:rPr lang="en-US" sz="1200" dirty="0" smtClean="0">
                          <a:solidFill>
                            <a:srgbClr val="000090"/>
                          </a:solidFill>
                        </a:rPr>
                        <a:t>RRTMG</a:t>
                      </a:r>
                      <a:endParaRPr lang="en-US" sz="1200" dirty="0">
                        <a:solidFill>
                          <a:srgbClr val="000090"/>
                        </a:solidFill>
                      </a:endParaRPr>
                    </a:p>
                  </a:txBody>
                  <a:tcPr anchor="ctr">
                    <a:solidFill>
                      <a:schemeClr val="bg1">
                        <a:lumMod val="85000"/>
                      </a:schemeClr>
                    </a:solidFill>
                  </a:tcPr>
                </a:tc>
                <a:tc>
                  <a:txBody>
                    <a:bodyPr/>
                    <a:lstStyle/>
                    <a:p>
                      <a:pPr algn="ctr"/>
                      <a:r>
                        <a:rPr lang="en-US" sz="1200" dirty="0" smtClean="0">
                          <a:solidFill>
                            <a:srgbClr val="000090"/>
                          </a:solidFill>
                        </a:rPr>
                        <a:t>RRTMG</a:t>
                      </a:r>
                      <a:endParaRPr lang="en-US" sz="1200" dirty="0">
                        <a:solidFill>
                          <a:srgbClr val="000090"/>
                        </a:solidFill>
                      </a:endParaRPr>
                    </a:p>
                  </a:txBody>
                  <a:tcPr anchor="ctr">
                    <a:solidFill>
                      <a:schemeClr val="bg1">
                        <a:lumMod val="85000"/>
                      </a:schemeClr>
                    </a:solidFill>
                  </a:tcPr>
                </a:tc>
              </a:tr>
              <a:tr h="274320">
                <a:tc>
                  <a:txBody>
                    <a:bodyPr/>
                    <a:lstStyle/>
                    <a:p>
                      <a:r>
                        <a:rPr lang="en-US" sz="1200" b="1" dirty="0" smtClean="0">
                          <a:solidFill>
                            <a:srgbClr val="FFFFFF"/>
                          </a:solidFill>
                        </a:rPr>
                        <a:t>Microphysics</a:t>
                      </a:r>
                      <a:endParaRPr lang="en-US" sz="1200" b="1" dirty="0">
                        <a:solidFill>
                          <a:srgbClr val="FFFFFF"/>
                        </a:solidFill>
                      </a:endParaRPr>
                    </a:p>
                  </a:txBody>
                  <a:tcPr anchor="ctr">
                    <a:solidFill>
                      <a:srgbClr val="000090"/>
                    </a:solidFill>
                  </a:tcPr>
                </a:tc>
                <a:tc>
                  <a:txBody>
                    <a:bodyPr/>
                    <a:lstStyle/>
                    <a:p>
                      <a:pPr algn="ctr"/>
                      <a:r>
                        <a:rPr lang="en-US" sz="1200" dirty="0" smtClean="0">
                          <a:solidFill>
                            <a:srgbClr val="000090"/>
                          </a:solidFill>
                        </a:rPr>
                        <a:t>Thompson Aero</a:t>
                      </a:r>
                      <a:endParaRPr lang="en-US" sz="1200" dirty="0">
                        <a:solidFill>
                          <a:srgbClr val="000090"/>
                        </a:solidFill>
                      </a:endParaRPr>
                    </a:p>
                  </a:txBody>
                  <a:tcPr anchor="ctr">
                    <a:solidFill>
                      <a:schemeClr val="bg1">
                        <a:lumMod val="85000"/>
                      </a:schemeClr>
                    </a:solidFill>
                  </a:tcPr>
                </a:tc>
                <a:tc>
                  <a:txBody>
                    <a:bodyPr/>
                    <a:lstStyle/>
                    <a:p>
                      <a:pPr algn="ctr"/>
                      <a:r>
                        <a:rPr lang="en-US" sz="1200" dirty="0" smtClean="0">
                          <a:solidFill>
                            <a:srgbClr val="000090"/>
                          </a:solidFill>
                        </a:rPr>
                        <a:t>Thompson Aero</a:t>
                      </a:r>
                      <a:endParaRPr lang="en-US" sz="1200" dirty="0">
                        <a:solidFill>
                          <a:srgbClr val="000090"/>
                        </a:solidFill>
                      </a:endParaRPr>
                    </a:p>
                  </a:txBody>
                  <a:tcPr anchor="ctr">
                    <a:solidFill>
                      <a:schemeClr val="bg1">
                        <a:lumMod val="85000"/>
                      </a:schemeClr>
                    </a:solidFill>
                  </a:tcPr>
                </a:tc>
              </a:tr>
              <a:tr h="250257">
                <a:tc>
                  <a:txBody>
                    <a:bodyPr/>
                    <a:lstStyle/>
                    <a:p>
                      <a:r>
                        <a:rPr lang="en-US" sz="1200" b="1" dirty="0" smtClean="0">
                          <a:solidFill>
                            <a:srgbClr val="FFFFFF"/>
                          </a:solidFill>
                        </a:rPr>
                        <a:t>Deep</a:t>
                      </a:r>
                      <a:r>
                        <a:rPr lang="en-US" sz="1200" b="1" baseline="0" dirty="0" smtClean="0">
                          <a:solidFill>
                            <a:srgbClr val="FFFFFF"/>
                          </a:solidFill>
                        </a:rPr>
                        <a:t> </a:t>
                      </a:r>
                      <a:r>
                        <a:rPr lang="en-US" sz="1200" b="1" dirty="0" smtClean="0">
                          <a:solidFill>
                            <a:srgbClr val="FFFFFF"/>
                          </a:solidFill>
                        </a:rPr>
                        <a:t>Convection</a:t>
                      </a:r>
                      <a:endParaRPr lang="en-US" sz="1200" b="1" dirty="0">
                        <a:solidFill>
                          <a:srgbClr val="FFFFFF"/>
                        </a:solidFill>
                      </a:endParaRPr>
                    </a:p>
                  </a:txBody>
                  <a:tcPr anchor="ctr">
                    <a:solidFill>
                      <a:srgbClr val="000090"/>
                    </a:solidFill>
                  </a:tcPr>
                </a:tc>
                <a:tc>
                  <a:txBody>
                    <a:bodyPr/>
                    <a:lstStyle/>
                    <a:p>
                      <a:pPr algn="ctr"/>
                      <a:r>
                        <a:rPr lang="en-US" sz="1200" dirty="0" err="1" smtClean="0">
                          <a:solidFill>
                            <a:srgbClr val="000090"/>
                          </a:solidFill>
                        </a:rPr>
                        <a:t>Grell</a:t>
                      </a:r>
                      <a:r>
                        <a:rPr lang="en-US" sz="1200" dirty="0" smtClean="0">
                          <a:solidFill>
                            <a:srgbClr val="000090"/>
                          </a:solidFill>
                        </a:rPr>
                        <a:t>-Freitas</a:t>
                      </a:r>
                      <a:endParaRPr lang="en-US" sz="1200" dirty="0">
                        <a:solidFill>
                          <a:srgbClr val="000090"/>
                        </a:solidFill>
                      </a:endParaRPr>
                    </a:p>
                  </a:txBody>
                  <a:tcPr anchor="ctr">
                    <a:solidFill>
                      <a:schemeClr val="bg1">
                        <a:lumMod val="85000"/>
                      </a:schemeClr>
                    </a:solidFill>
                  </a:tcPr>
                </a:tc>
                <a:tc>
                  <a:txBody>
                    <a:bodyPr/>
                    <a:lstStyle/>
                    <a:p>
                      <a:pPr algn="ctr"/>
                      <a:r>
                        <a:rPr lang="en-US" sz="1200" dirty="0" err="1" smtClean="0">
                          <a:solidFill>
                            <a:srgbClr val="000090"/>
                          </a:solidFill>
                        </a:rPr>
                        <a:t>Grell</a:t>
                      </a:r>
                      <a:r>
                        <a:rPr lang="en-US" sz="1200" dirty="0" smtClean="0">
                          <a:solidFill>
                            <a:srgbClr val="000090"/>
                          </a:solidFill>
                        </a:rPr>
                        <a:t>-Freitas</a:t>
                      </a:r>
                      <a:endParaRPr lang="en-US" sz="1200" dirty="0">
                        <a:solidFill>
                          <a:srgbClr val="000090"/>
                        </a:solidFill>
                      </a:endParaRPr>
                    </a:p>
                  </a:txBody>
                  <a:tcPr anchor="ctr">
                    <a:solidFill>
                      <a:schemeClr val="bg1">
                        <a:lumMod val="85000"/>
                      </a:schemeClr>
                    </a:solidFill>
                  </a:tcPr>
                </a:tc>
              </a:tr>
              <a:tr h="255070">
                <a:tc>
                  <a:txBody>
                    <a:bodyPr/>
                    <a:lstStyle/>
                    <a:p>
                      <a:r>
                        <a:rPr lang="en-US" sz="1200" b="1" dirty="0" smtClean="0">
                          <a:solidFill>
                            <a:srgbClr val="FFFFFF"/>
                          </a:solidFill>
                        </a:rPr>
                        <a:t>Shallow Convection</a:t>
                      </a:r>
                      <a:endParaRPr lang="en-US" sz="1200" b="1" dirty="0">
                        <a:solidFill>
                          <a:srgbClr val="FFFFFF"/>
                        </a:solidFill>
                      </a:endParaRPr>
                    </a:p>
                  </a:txBody>
                  <a:tcPr anchor="ctr">
                    <a:solidFill>
                      <a:srgbClr val="000090"/>
                    </a:solidFill>
                  </a:tcPr>
                </a:tc>
                <a:tc>
                  <a:txBody>
                    <a:bodyPr/>
                    <a:lstStyle/>
                    <a:p>
                      <a:pPr algn="ctr"/>
                      <a:r>
                        <a:rPr lang="en-US" sz="1200" dirty="0" smtClean="0">
                          <a:solidFill>
                            <a:srgbClr val="000090"/>
                          </a:solidFill>
                        </a:rPr>
                        <a:t>Grell-Freitas</a:t>
                      </a:r>
                      <a:endParaRPr lang="en-US" sz="1200" dirty="0">
                        <a:solidFill>
                          <a:srgbClr val="000090"/>
                        </a:solidFill>
                      </a:endParaRPr>
                    </a:p>
                  </a:txBody>
                  <a:tcPr anchor="ctr">
                    <a:solidFill>
                      <a:schemeClr val="bg1">
                        <a:lumMod val="85000"/>
                      </a:schemeClr>
                    </a:solidFill>
                  </a:tcPr>
                </a:tc>
                <a:tc>
                  <a:txBody>
                    <a:bodyPr/>
                    <a:lstStyle/>
                    <a:p>
                      <a:pPr algn="ctr"/>
                      <a:r>
                        <a:rPr lang="en-US" sz="1200" dirty="0" smtClean="0">
                          <a:solidFill>
                            <a:srgbClr val="002060"/>
                          </a:solidFill>
                        </a:rPr>
                        <a:t>---</a:t>
                      </a:r>
                      <a:endParaRPr lang="en-US" sz="1200" dirty="0">
                        <a:solidFill>
                          <a:srgbClr val="002060"/>
                        </a:solidFill>
                      </a:endParaRPr>
                    </a:p>
                  </a:txBody>
                  <a:tcPr anchor="ctr">
                    <a:solidFill>
                      <a:schemeClr val="bg1">
                        <a:lumMod val="85000"/>
                      </a:schemeClr>
                    </a:solidFill>
                  </a:tcPr>
                </a:tc>
              </a:tr>
              <a:tr h="259882">
                <a:tc>
                  <a:txBody>
                    <a:bodyPr/>
                    <a:lstStyle/>
                    <a:p>
                      <a:r>
                        <a:rPr lang="en-US" sz="1200" b="1" dirty="0" smtClean="0">
                          <a:solidFill>
                            <a:srgbClr val="FFFFFF"/>
                          </a:solidFill>
                        </a:rPr>
                        <a:t>Horizontal Diffusion</a:t>
                      </a:r>
                      <a:endParaRPr lang="en-US" sz="1200" b="1" dirty="0">
                        <a:solidFill>
                          <a:srgbClr val="FFFFFF"/>
                        </a:solidFill>
                      </a:endParaRPr>
                    </a:p>
                  </a:txBody>
                  <a:tcPr anchor="ctr">
                    <a:solidFill>
                      <a:srgbClr val="000090"/>
                    </a:solidFill>
                  </a:tcPr>
                </a:tc>
                <a:tc>
                  <a:txBody>
                    <a:bodyPr/>
                    <a:lstStyle/>
                    <a:p>
                      <a:pPr algn="ctr"/>
                      <a:r>
                        <a:rPr lang="en-US" sz="1200" dirty="0" err="1" smtClean="0">
                          <a:solidFill>
                            <a:srgbClr val="000090"/>
                          </a:solidFill>
                        </a:rPr>
                        <a:t>Smag</a:t>
                      </a:r>
                      <a:r>
                        <a:rPr lang="en-US" sz="1200" baseline="0" dirty="0" smtClean="0">
                          <a:solidFill>
                            <a:srgbClr val="000090"/>
                          </a:solidFill>
                        </a:rPr>
                        <a:t> </a:t>
                      </a:r>
                      <a:r>
                        <a:rPr lang="en-US" sz="1200" dirty="0" smtClean="0">
                          <a:solidFill>
                            <a:srgbClr val="000090"/>
                          </a:solidFill>
                        </a:rPr>
                        <a:t>on sigma</a:t>
                      </a:r>
                      <a:endParaRPr lang="en-US" sz="1200" dirty="0">
                        <a:solidFill>
                          <a:srgbClr val="000090"/>
                        </a:solidFill>
                      </a:endParaRPr>
                    </a:p>
                  </a:txBody>
                  <a:tcPr anchor="ctr">
                    <a:solidFill>
                      <a:schemeClr val="bg1">
                        <a:lumMod val="85000"/>
                      </a:schemeClr>
                    </a:solidFill>
                  </a:tcPr>
                </a:tc>
                <a:tc>
                  <a:txBody>
                    <a:bodyPr/>
                    <a:lstStyle/>
                    <a:p>
                      <a:pPr algn="ctr"/>
                      <a:r>
                        <a:rPr lang="en-US" sz="1200" dirty="0" err="1" smtClean="0">
                          <a:solidFill>
                            <a:srgbClr val="FF0000"/>
                          </a:solidFill>
                        </a:rPr>
                        <a:t>Smag</a:t>
                      </a:r>
                      <a:r>
                        <a:rPr lang="en-US" sz="1200" baseline="0" dirty="0" smtClean="0">
                          <a:solidFill>
                            <a:srgbClr val="FF0000"/>
                          </a:solidFill>
                        </a:rPr>
                        <a:t> </a:t>
                      </a:r>
                      <a:r>
                        <a:rPr lang="en-US" sz="1200" dirty="0" smtClean="0">
                          <a:solidFill>
                            <a:srgbClr val="FF0000"/>
                          </a:solidFill>
                        </a:rPr>
                        <a:t>on X-Y-Z</a:t>
                      </a:r>
                      <a:endParaRPr lang="en-US" sz="1200" dirty="0">
                        <a:solidFill>
                          <a:srgbClr val="FF0000"/>
                        </a:solidFill>
                      </a:endParaRPr>
                    </a:p>
                  </a:txBody>
                  <a:tcPr anchor="ctr">
                    <a:solidFill>
                      <a:schemeClr val="bg1">
                        <a:lumMod val="85000"/>
                      </a:schemeClr>
                    </a:solidFill>
                  </a:tcPr>
                </a:tc>
              </a:tr>
              <a:tr h="423513">
                <a:tc>
                  <a:txBody>
                    <a:bodyPr/>
                    <a:lstStyle/>
                    <a:p>
                      <a:r>
                        <a:rPr lang="en-US" sz="1200" b="1" dirty="0" smtClean="0">
                          <a:solidFill>
                            <a:srgbClr val="FFFFFF"/>
                          </a:solidFill>
                        </a:rPr>
                        <a:t>Small-Scale Gravity Wave Drag</a:t>
                      </a:r>
                      <a:endParaRPr lang="en-US" sz="1200" b="1" dirty="0">
                        <a:solidFill>
                          <a:srgbClr val="FFFFFF"/>
                        </a:solidFill>
                      </a:endParaRPr>
                    </a:p>
                  </a:txBody>
                  <a:tcPr anchor="ctr">
                    <a:solidFill>
                      <a:srgbClr val="000090"/>
                    </a:solidFill>
                  </a:tcPr>
                </a:tc>
                <a:tc>
                  <a:txBody>
                    <a:bodyPr/>
                    <a:lstStyle/>
                    <a:p>
                      <a:pPr algn="ctr"/>
                      <a:r>
                        <a:rPr lang="en-US" sz="1200" dirty="0" smtClean="0">
                          <a:solidFill>
                            <a:srgbClr val="000090"/>
                          </a:solidFill>
                        </a:rPr>
                        <a:t>---</a:t>
                      </a:r>
                      <a:endParaRPr lang="en-US" sz="1200" dirty="0">
                        <a:solidFill>
                          <a:srgbClr val="000090"/>
                        </a:solidFill>
                      </a:endParaRPr>
                    </a:p>
                  </a:txBody>
                  <a:tcPr anchor="ctr">
                    <a:solidFill>
                      <a:schemeClr val="bg1">
                        <a:lumMod val="85000"/>
                      </a:schemeClr>
                    </a:solidFill>
                  </a:tcPr>
                </a:tc>
                <a:tc>
                  <a:txBody>
                    <a:bodyPr/>
                    <a:lstStyle/>
                    <a:p>
                      <a:pPr algn="ctr"/>
                      <a:r>
                        <a:rPr lang="en-US" sz="1200" dirty="0" err="1" smtClean="0">
                          <a:solidFill>
                            <a:srgbClr val="FF0000"/>
                          </a:solidFill>
                        </a:rPr>
                        <a:t>Steeneveld</a:t>
                      </a:r>
                      <a:r>
                        <a:rPr lang="en-US" sz="1200" dirty="0" smtClean="0">
                          <a:solidFill>
                            <a:srgbClr val="FF0000"/>
                          </a:solidFill>
                        </a:rPr>
                        <a:t> et al. 2007 JAMC</a:t>
                      </a:r>
                      <a:endParaRPr lang="en-US" sz="1200" dirty="0">
                        <a:solidFill>
                          <a:srgbClr val="FF0000"/>
                        </a:solidFill>
                      </a:endParaRPr>
                    </a:p>
                  </a:txBody>
                  <a:tcPr anchor="ctr">
                    <a:solidFill>
                      <a:schemeClr val="bg1">
                        <a:lumMod val="85000"/>
                      </a:schemeClr>
                    </a:solidFill>
                  </a:tcPr>
                </a:tc>
              </a:tr>
              <a:tr h="437951">
                <a:tc>
                  <a:txBody>
                    <a:bodyPr/>
                    <a:lstStyle/>
                    <a:p>
                      <a:r>
                        <a:rPr lang="en-US" sz="1200" b="1" dirty="0" smtClean="0">
                          <a:solidFill>
                            <a:srgbClr val="FFFFFF"/>
                          </a:solidFill>
                        </a:rPr>
                        <a:t>Wind Farm Drag</a:t>
                      </a:r>
                      <a:endParaRPr lang="en-US" sz="1200" b="1" dirty="0">
                        <a:solidFill>
                          <a:srgbClr val="FFFFFF"/>
                        </a:solidFill>
                      </a:endParaRPr>
                    </a:p>
                  </a:txBody>
                  <a:tcPr anchor="ctr">
                    <a:solidFill>
                      <a:srgbClr val="000090"/>
                    </a:solidFill>
                  </a:tcPr>
                </a:tc>
                <a:tc>
                  <a:txBody>
                    <a:bodyPr/>
                    <a:lstStyle/>
                    <a:p>
                      <a:pPr algn="ctr"/>
                      <a:r>
                        <a:rPr lang="en-US" sz="1200" dirty="0" smtClean="0">
                          <a:solidFill>
                            <a:srgbClr val="000090"/>
                          </a:solidFill>
                        </a:rPr>
                        <a:t>---</a:t>
                      </a:r>
                      <a:endParaRPr lang="en-US" sz="1200" dirty="0">
                        <a:solidFill>
                          <a:srgbClr val="000090"/>
                        </a:solidFill>
                      </a:endParaRPr>
                    </a:p>
                  </a:txBody>
                  <a:tcPr anchor="ctr">
                    <a:solidFill>
                      <a:schemeClr val="bg1">
                        <a:lumMod val="85000"/>
                      </a:schemeClr>
                    </a:solidFill>
                  </a:tcPr>
                </a:tc>
                <a:tc>
                  <a:txBody>
                    <a:bodyPr/>
                    <a:lstStyle/>
                    <a:p>
                      <a:pPr algn="ctr"/>
                      <a:r>
                        <a:rPr lang="en-US" sz="1200" dirty="0" smtClean="0">
                          <a:solidFill>
                            <a:srgbClr val="FF0000"/>
                          </a:solidFill>
                        </a:rPr>
                        <a:t>Fitch et al. 2012 MWR</a:t>
                      </a:r>
                      <a:endParaRPr lang="en-US" sz="1200" dirty="0">
                        <a:solidFill>
                          <a:srgbClr val="FF0000"/>
                        </a:solidFill>
                      </a:endParaRPr>
                    </a:p>
                  </a:txBody>
                  <a:tcPr anchor="ctr">
                    <a:solidFill>
                      <a:schemeClr val="bg1">
                        <a:lumMod val="85000"/>
                      </a:schemeClr>
                    </a:solidFill>
                  </a:tcPr>
                </a:tc>
              </a:tr>
              <a:tr h="279133">
                <a:tc>
                  <a:txBody>
                    <a:bodyPr/>
                    <a:lstStyle/>
                    <a:p>
                      <a:r>
                        <a:rPr lang="en-US" sz="1200" b="1" dirty="0" smtClean="0">
                          <a:solidFill>
                            <a:srgbClr val="FFFFFF"/>
                          </a:solidFill>
                        </a:rPr>
                        <a:t>Vertical Coordinate</a:t>
                      </a:r>
                      <a:endParaRPr lang="en-US" sz="1200" b="1" dirty="0">
                        <a:solidFill>
                          <a:srgbClr val="FFFFFF"/>
                        </a:solidFill>
                      </a:endParaRPr>
                    </a:p>
                  </a:txBody>
                  <a:tcPr anchor="ctr">
                    <a:solidFill>
                      <a:srgbClr val="000090"/>
                    </a:solidFill>
                  </a:tcPr>
                </a:tc>
                <a:tc>
                  <a:txBody>
                    <a:bodyPr/>
                    <a:lstStyle/>
                    <a:p>
                      <a:pPr algn="ctr"/>
                      <a:r>
                        <a:rPr lang="en-US" sz="1200" dirty="0" smtClean="0">
                          <a:solidFill>
                            <a:srgbClr val="000090"/>
                          </a:solidFill>
                        </a:rPr>
                        <a:t>sigma</a:t>
                      </a:r>
                      <a:endParaRPr lang="en-US" sz="1200" dirty="0">
                        <a:solidFill>
                          <a:srgbClr val="000090"/>
                        </a:solidFill>
                      </a:endParaRPr>
                    </a:p>
                  </a:txBody>
                  <a:tcPr anchor="ctr">
                    <a:solidFill>
                      <a:schemeClr val="bg1">
                        <a:lumMod val="85000"/>
                      </a:schemeClr>
                    </a:solidFill>
                  </a:tcPr>
                </a:tc>
                <a:tc>
                  <a:txBody>
                    <a:bodyPr/>
                    <a:lstStyle/>
                    <a:p>
                      <a:pPr algn="ctr"/>
                      <a:r>
                        <a:rPr lang="en-US" sz="1200" dirty="0" smtClean="0">
                          <a:solidFill>
                            <a:srgbClr val="FF0000"/>
                          </a:solidFill>
                        </a:rPr>
                        <a:t>Hybrid sigma-P</a:t>
                      </a:r>
                      <a:endParaRPr lang="en-US" sz="1200" dirty="0">
                        <a:solidFill>
                          <a:srgbClr val="FF0000"/>
                        </a:solidFill>
                      </a:endParaRPr>
                    </a:p>
                  </a:txBody>
                  <a:tcPr anchor="ctr">
                    <a:solidFill>
                      <a:schemeClr val="bg1">
                        <a:lumMod val="85000"/>
                      </a:schemeClr>
                    </a:solidFill>
                  </a:tcPr>
                </a:tc>
              </a:tr>
              <a:tr h="266969">
                <a:tc>
                  <a:txBody>
                    <a:bodyPr/>
                    <a:lstStyle/>
                    <a:p>
                      <a:r>
                        <a:rPr lang="en-US" sz="1200" b="1" dirty="0" smtClean="0">
                          <a:solidFill>
                            <a:srgbClr val="FFFFFF"/>
                          </a:solidFill>
                        </a:rPr>
                        <a:t>Vertical levels</a:t>
                      </a:r>
                      <a:endParaRPr lang="en-US" sz="1200" b="1" dirty="0">
                        <a:solidFill>
                          <a:srgbClr val="FFFFFF"/>
                        </a:solidFill>
                      </a:endParaRPr>
                    </a:p>
                  </a:txBody>
                  <a:tcPr anchor="ctr">
                    <a:solidFill>
                      <a:srgbClr val="000090"/>
                    </a:solidFill>
                  </a:tcPr>
                </a:tc>
                <a:tc>
                  <a:txBody>
                    <a:bodyPr/>
                    <a:lstStyle/>
                    <a:p>
                      <a:pPr algn="ctr"/>
                      <a:r>
                        <a:rPr lang="en-US" sz="1200" dirty="0" smtClean="0">
                          <a:solidFill>
                            <a:srgbClr val="000090"/>
                          </a:solidFill>
                        </a:rPr>
                        <a:t>51 levels</a:t>
                      </a:r>
                      <a:endParaRPr lang="en-US" sz="1200" dirty="0">
                        <a:solidFill>
                          <a:srgbClr val="000090"/>
                        </a:solidFill>
                      </a:endParaRPr>
                    </a:p>
                  </a:txBody>
                  <a:tcPr anchor="ctr">
                    <a:solidFill>
                      <a:schemeClr val="bg1">
                        <a:lumMod val="85000"/>
                      </a:schemeClr>
                    </a:solidFill>
                  </a:tcPr>
                </a:tc>
                <a:tc>
                  <a:txBody>
                    <a:bodyPr/>
                    <a:lstStyle/>
                    <a:p>
                      <a:pPr algn="ctr"/>
                      <a:r>
                        <a:rPr lang="en-US" sz="1200" dirty="0" smtClean="0">
                          <a:solidFill>
                            <a:srgbClr val="000090"/>
                          </a:solidFill>
                        </a:rPr>
                        <a:t>51 levels</a:t>
                      </a:r>
                      <a:endParaRPr lang="en-US" sz="1200" dirty="0">
                        <a:solidFill>
                          <a:srgbClr val="000090"/>
                        </a:solidFill>
                      </a:endParaRPr>
                    </a:p>
                  </a:txBody>
                  <a:tcPr anchor="ctr">
                    <a:solidFill>
                      <a:schemeClr val="bg1">
                        <a:lumMod val="85000"/>
                      </a:schemeClr>
                    </a:solidFill>
                  </a:tcPr>
                </a:tc>
              </a:tr>
            </a:tbl>
          </a:graphicData>
        </a:graphic>
      </p:graphicFrame>
      <p:grpSp>
        <p:nvGrpSpPr>
          <p:cNvPr id="3" name="Group 2"/>
          <p:cNvGrpSpPr/>
          <p:nvPr/>
        </p:nvGrpSpPr>
        <p:grpSpPr>
          <a:xfrm>
            <a:off x="2276185" y="3352800"/>
            <a:ext cx="2327412" cy="1456512"/>
            <a:chOff x="2276185" y="3352800"/>
            <a:chExt cx="2327412" cy="1456512"/>
          </a:xfrm>
        </p:grpSpPr>
        <p:grpSp>
          <p:nvGrpSpPr>
            <p:cNvPr id="10" name="Group 9"/>
            <p:cNvGrpSpPr/>
            <p:nvPr/>
          </p:nvGrpSpPr>
          <p:grpSpPr>
            <a:xfrm>
              <a:off x="2276185" y="3352800"/>
              <a:ext cx="2327412" cy="1456512"/>
              <a:chOff x="2126974" y="3365082"/>
              <a:chExt cx="2327412" cy="1456512"/>
            </a:xfrm>
          </p:grpSpPr>
          <p:cxnSp>
            <p:nvCxnSpPr>
              <p:cNvPr id="5" name="Straight Arrow Connector 4"/>
              <p:cNvCxnSpPr/>
              <p:nvPr/>
            </p:nvCxnSpPr>
            <p:spPr>
              <a:xfrm flipV="1">
                <a:off x="3860723" y="3365082"/>
                <a:ext cx="593663" cy="810182"/>
              </a:xfrm>
              <a:prstGeom prst="straightConnector1">
                <a:avLst/>
              </a:prstGeom>
              <a:ln w="38100">
                <a:solidFill>
                  <a:srgbClr val="14FF02"/>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3"/>
              </p:cNvCxnSpPr>
              <p:nvPr/>
            </p:nvCxnSpPr>
            <p:spPr>
              <a:xfrm flipV="1">
                <a:off x="3860723" y="4498428"/>
                <a:ext cx="593663" cy="1"/>
              </a:xfrm>
              <a:prstGeom prst="straightConnector1">
                <a:avLst/>
              </a:prstGeom>
              <a:ln w="38100">
                <a:solidFill>
                  <a:srgbClr val="14FF02"/>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126974" y="4175263"/>
                <a:ext cx="1733749" cy="646331"/>
              </a:xfrm>
              <a:prstGeom prst="rect">
                <a:avLst/>
              </a:prstGeom>
              <a:noFill/>
              <a:ln w="25400">
                <a:solidFill>
                  <a:srgbClr val="14FF02"/>
                </a:solidFill>
              </a:ln>
            </p:spPr>
            <p:txBody>
              <a:bodyPr wrap="square" rtlCol="0">
                <a:spAutoFit/>
              </a:bodyPr>
              <a:lstStyle/>
              <a:p>
                <a:r>
                  <a:rPr lang="en-US" dirty="0" smtClean="0"/>
                  <a:t>Terrain-specific modifications</a:t>
                </a:r>
                <a:endParaRPr lang="en-US" dirty="0"/>
              </a:p>
            </p:txBody>
          </p:sp>
        </p:grpSp>
        <p:cxnSp>
          <p:nvCxnSpPr>
            <p:cNvPr id="21" name="Straight Arrow Connector 20"/>
            <p:cNvCxnSpPr/>
            <p:nvPr/>
          </p:nvCxnSpPr>
          <p:spPr>
            <a:xfrm flipV="1">
              <a:off x="3997760" y="3783292"/>
              <a:ext cx="605837" cy="563645"/>
            </a:xfrm>
            <a:prstGeom prst="straightConnector1">
              <a:avLst/>
            </a:prstGeom>
            <a:ln w="38100">
              <a:solidFill>
                <a:srgbClr val="14FF02"/>
              </a:solidFill>
              <a:tailEnd type="triangle"/>
            </a:ln>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1291696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0" y="-4042"/>
            <a:ext cx="9144000" cy="46166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436" tIns="45718" rIns="91436" bIns="45718">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smtClean="0">
                <a:solidFill>
                  <a:srgbClr val="002060"/>
                </a:solidFill>
                <a:latin typeface="Helvetica"/>
                <a:cs typeface="Helvetica"/>
              </a:rPr>
              <a:t>Notes on Model Physics Changes to Improve Cold Pools</a:t>
            </a:r>
            <a:endParaRPr lang="en-US" b="1" dirty="0">
              <a:solidFill>
                <a:srgbClr val="002060"/>
              </a:solidFill>
              <a:latin typeface="Helvetica"/>
              <a:cs typeface="Helvetica"/>
            </a:endParaRPr>
          </a:p>
        </p:txBody>
      </p:sp>
      <p:sp>
        <p:nvSpPr>
          <p:cNvPr id="5" name="TextBox 4"/>
          <p:cNvSpPr txBox="1"/>
          <p:nvPr/>
        </p:nvSpPr>
        <p:spPr>
          <a:xfrm>
            <a:off x="321772" y="723648"/>
            <a:ext cx="8500455" cy="861774"/>
          </a:xfrm>
          <a:prstGeom prst="rect">
            <a:avLst/>
          </a:prstGeom>
          <a:noFill/>
        </p:spPr>
        <p:txBody>
          <a:bodyPr wrap="square" rtlCol="0">
            <a:spAutoFit/>
          </a:bodyPr>
          <a:lstStyle/>
          <a:p>
            <a:r>
              <a:rPr lang="en-US" b="1" dirty="0" smtClean="0"/>
              <a:t>MYNN-EDMF</a:t>
            </a:r>
          </a:p>
          <a:p>
            <a:pPr marL="800100" lvl="1" indent="-342900">
              <a:buFont typeface="+mj-lt"/>
              <a:buAutoNum type="arabicPeriod"/>
            </a:pPr>
            <a:r>
              <a:rPr lang="en-US" sz="1600" b="1" dirty="0" smtClean="0"/>
              <a:t>Mixing Length (</a:t>
            </a:r>
            <a:r>
              <a:rPr lang="en-US" sz="1600" b="1" dirty="0" err="1" smtClean="0"/>
              <a:t>bl_mynn_mixlength</a:t>
            </a:r>
            <a:r>
              <a:rPr lang="en-US" sz="1600" b="1" dirty="0" smtClean="0"/>
              <a:t> = 1 to 2): </a:t>
            </a:r>
            <a:r>
              <a:rPr lang="en-US" sz="1600" dirty="0" smtClean="0"/>
              <a:t>reduced magnitude in stable conditions.</a:t>
            </a:r>
          </a:p>
          <a:p>
            <a:pPr marL="800100" lvl="1" indent="-342900">
              <a:buFont typeface="+mj-lt"/>
              <a:buAutoNum type="arabicPeriod"/>
            </a:pPr>
            <a:r>
              <a:rPr lang="en-US" sz="1600" b="1" dirty="0" smtClean="0"/>
              <a:t>Mass-Flux Scheme: </a:t>
            </a:r>
            <a:r>
              <a:rPr lang="en-US" sz="1600" dirty="0" smtClean="0"/>
              <a:t>essentially inactive in cold pool situations.</a:t>
            </a:r>
            <a:endParaRPr lang="en-US" sz="1600" dirty="0"/>
          </a:p>
        </p:txBody>
      </p:sp>
      <p:sp>
        <p:nvSpPr>
          <p:cNvPr id="8" name="TextBox 7"/>
          <p:cNvSpPr txBox="1"/>
          <p:nvPr/>
        </p:nvSpPr>
        <p:spPr>
          <a:xfrm>
            <a:off x="321772" y="1820674"/>
            <a:ext cx="8500455" cy="615553"/>
          </a:xfrm>
          <a:prstGeom prst="rect">
            <a:avLst/>
          </a:prstGeom>
          <a:noFill/>
        </p:spPr>
        <p:txBody>
          <a:bodyPr wrap="square" rtlCol="0">
            <a:spAutoFit/>
          </a:bodyPr>
          <a:lstStyle/>
          <a:p>
            <a:r>
              <a:rPr lang="en-US" b="1" dirty="0" smtClean="0"/>
              <a:t>Horizontal Diffusion</a:t>
            </a:r>
          </a:p>
          <a:p>
            <a:pPr marL="800100" lvl="1" indent="-342900">
              <a:buFont typeface="+mj-lt"/>
              <a:buAutoNum type="arabicPeriod"/>
            </a:pPr>
            <a:r>
              <a:rPr lang="en-US" sz="1600" b="1" dirty="0" smtClean="0"/>
              <a:t>Switching from </a:t>
            </a:r>
            <a:r>
              <a:rPr lang="en-US" sz="1600" b="1" dirty="0" err="1" smtClean="0"/>
              <a:t>diff_opt</a:t>
            </a:r>
            <a:r>
              <a:rPr lang="en-US" sz="1600" b="1" dirty="0" smtClean="0"/>
              <a:t> = 1 to 2: </a:t>
            </a:r>
            <a:r>
              <a:rPr lang="en-US" sz="1600" dirty="0" smtClean="0"/>
              <a:t>mix along Cartesian coordinates.</a:t>
            </a:r>
          </a:p>
        </p:txBody>
      </p:sp>
      <p:grpSp>
        <p:nvGrpSpPr>
          <p:cNvPr id="4" name="Group 3"/>
          <p:cNvGrpSpPr/>
          <p:nvPr/>
        </p:nvGrpSpPr>
        <p:grpSpPr>
          <a:xfrm>
            <a:off x="321772" y="2671478"/>
            <a:ext cx="8635191" cy="2166122"/>
            <a:chOff x="321772" y="2671478"/>
            <a:chExt cx="8635191" cy="2166122"/>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564" y="3203802"/>
              <a:ext cx="3387435" cy="1132251"/>
            </a:xfrm>
            <a:prstGeom prst="rect">
              <a:avLst/>
            </a:prstGeom>
          </p:spPr>
        </p:pic>
        <p:sp>
          <p:nvSpPr>
            <p:cNvPr id="9" name="TextBox 8"/>
            <p:cNvSpPr txBox="1"/>
            <p:nvPr/>
          </p:nvSpPr>
          <p:spPr>
            <a:xfrm>
              <a:off x="321772" y="2671478"/>
              <a:ext cx="8500455" cy="615553"/>
            </a:xfrm>
            <a:prstGeom prst="rect">
              <a:avLst/>
            </a:prstGeom>
            <a:noFill/>
          </p:spPr>
          <p:txBody>
            <a:bodyPr wrap="square" rtlCol="0">
              <a:spAutoFit/>
            </a:bodyPr>
            <a:lstStyle/>
            <a:p>
              <a:r>
                <a:rPr lang="en-US" b="1" dirty="0" smtClean="0"/>
                <a:t>Small-Scale Gravity Wave Drag</a:t>
              </a:r>
            </a:p>
            <a:p>
              <a:pPr marL="800100" lvl="1" indent="-342900">
                <a:buFont typeface="+mj-lt"/>
                <a:buAutoNum type="arabicPeriod"/>
              </a:pPr>
              <a:r>
                <a:rPr lang="en-US" sz="1600" b="1" dirty="0" smtClean="0"/>
                <a:t>Adapted from </a:t>
              </a:r>
              <a:r>
                <a:rPr lang="en-US" sz="1600" b="1" dirty="0" err="1" smtClean="0"/>
                <a:t>Steeneveld</a:t>
              </a:r>
              <a:r>
                <a:rPr lang="en-US" sz="1600" b="1" dirty="0" smtClean="0"/>
                <a:t> et al (2007, JAMC).</a:t>
              </a:r>
              <a:endParaRPr lang="en-US" sz="1600" dirty="0" smtClean="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4272" y="3442895"/>
              <a:ext cx="2688936" cy="654066"/>
            </a:xfrm>
            <a:prstGeom prst="rect">
              <a:avLst/>
            </a:prstGeom>
          </p:spPr>
        </p:pic>
        <mc:AlternateContent xmlns:mc="http://schemas.openxmlformats.org/markup-compatibility/2006">
          <mc:Choice xmlns:a14="http://schemas.microsoft.com/office/drawing/2010/main" Requires="a14">
            <p:sp>
              <p:nvSpPr>
                <p:cNvPr id="10" name="TextBox 9"/>
                <p:cNvSpPr txBox="1"/>
                <p:nvPr/>
              </p:nvSpPr>
              <p:spPr>
                <a:xfrm>
                  <a:off x="938066" y="4252825"/>
                  <a:ext cx="8018897" cy="584775"/>
                </a:xfrm>
                <a:prstGeom prst="rect">
                  <a:avLst/>
                </a:prstGeom>
                <a:noFill/>
              </p:spPr>
              <p:txBody>
                <a:bodyPr wrap="square" rtlCol="0">
                  <a:spAutoFit/>
                </a:bodyPr>
                <a:lstStyle/>
                <a:p>
                  <a:r>
                    <a:rPr lang="en-US" sz="1600" dirty="0" smtClean="0"/>
                    <a:t>Where </a:t>
                  </a:r>
                  <a:r>
                    <a:rPr lang="en-US" sz="1600" i="1" dirty="0" smtClean="0"/>
                    <a:t>U</a:t>
                  </a:r>
                  <a:r>
                    <a:rPr lang="en-US" sz="1600" dirty="0" smtClean="0"/>
                    <a:t> has been changed from </a:t>
                  </a:r>
                  <a:r>
                    <a:rPr lang="en-US" sz="1600" i="1" dirty="0" smtClean="0"/>
                    <a:t>U</a:t>
                  </a:r>
                  <a:r>
                    <a:rPr lang="en-US" sz="1600" baseline="-25000" dirty="0" smtClean="0"/>
                    <a:t>PBLH</a:t>
                  </a:r>
                  <a:r>
                    <a:rPr lang="en-US" sz="1600" dirty="0" smtClean="0"/>
                    <a:t> to </a:t>
                  </a:r>
                  <a:r>
                    <a:rPr lang="en-US" sz="1600" i="1" dirty="0" smtClean="0"/>
                    <a:t>U</a:t>
                  </a:r>
                  <a:r>
                    <a:rPr lang="en-US" sz="1600" baseline="-25000" dirty="0" smtClean="0"/>
                    <a:t>1</a:t>
                  </a:r>
                  <a:r>
                    <a:rPr lang="en-US" sz="1600" dirty="0" smtClean="0"/>
                    <a:t> and the drag has been made scale-aware so it can be applied down to dx=1 km, like so: </a:t>
                  </a:r>
                  <a14:m>
                    <m:oMath xmlns:m="http://schemas.openxmlformats.org/officeDocument/2006/math">
                      <m:sSub>
                        <m:sSubPr>
                          <m:ctrlPr>
                            <a:rPr lang="en-US" sz="1600" i="1" smtClean="0">
                              <a:latin typeface="Cambria Math" charset="0"/>
                            </a:rPr>
                          </m:ctrlPr>
                        </m:sSubPr>
                        <m:e>
                          <m:r>
                            <a:rPr lang="en-US" sz="1600" i="1" smtClean="0">
                              <a:latin typeface="Cambria Math" charset="0"/>
                              <a:ea typeface="Cambria Math" charset="0"/>
                              <a:cs typeface="Cambria Math" charset="0"/>
                            </a:rPr>
                            <m:t>𝜏</m:t>
                          </m:r>
                        </m:e>
                        <m:sub>
                          <m:r>
                            <a:rPr lang="en-US" sz="1600" b="0" i="1" smtClean="0">
                              <a:latin typeface="Cambria Math" charset="0"/>
                            </a:rPr>
                            <m:t>𝑤𝑎𝑣𝑒</m:t>
                          </m:r>
                        </m:sub>
                      </m:sSub>
                    </m:oMath>
                  </a14:m>
                  <a:r>
                    <a:rPr lang="en-US" sz="1600" dirty="0" smtClean="0"/>
                    <a:t> = </a:t>
                  </a:r>
                  <a14:m>
                    <m:oMath xmlns:m="http://schemas.openxmlformats.org/officeDocument/2006/math">
                      <m:sSub>
                        <m:sSubPr>
                          <m:ctrlPr>
                            <a:rPr lang="en-US" sz="1600" i="1">
                              <a:latin typeface="Cambria Math" charset="0"/>
                            </a:rPr>
                          </m:ctrlPr>
                        </m:sSubPr>
                        <m:e>
                          <m:r>
                            <a:rPr lang="en-US" sz="1600" i="1">
                              <a:latin typeface="Cambria Math" charset="0"/>
                              <a:ea typeface="Cambria Math" charset="0"/>
                              <a:cs typeface="Cambria Math" charset="0"/>
                            </a:rPr>
                            <m:t>𝜏</m:t>
                          </m:r>
                        </m:e>
                        <m:sub>
                          <m:r>
                            <a:rPr lang="en-US" sz="1600" i="1">
                              <a:latin typeface="Cambria Math" charset="0"/>
                            </a:rPr>
                            <m:t>𝑤𝑎𝑣𝑒</m:t>
                          </m:r>
                        </m:sub>
                      </m:sSub>
                      <m:r>
                        <a:rPr lang="en-US" sz="1600" b="0" i="1" smtClean="0">
                          <a:latin typeface="Cambria Math" charset="0"/>
                        </a:rPr>
                        <m:t> </m:t>
                      </m:r>
                    </m:oMath>
                  </a14:m>
                  <a:r>
                    <a:rPr lang="en-US" sz="1600" i="1" dirty="0" smtClean="0"/>
                    <a:t>f</a:t>
                  </a:r>
                  <a:r>
                    <a:rPr lang="en-US" sz="1600" dirty="0" smtClean="0"/>
                    <a:t>(△</a:t>
                  </a:r>
                  <a:r>
                    <a:rPr lang="en-US" sz="1600" i="1" dirty="0" smtClean="0"/>
                    <a:t>x</a:t>
                  </a:r>
                  <a:r>
                    <a:rPr lang="en-US" sz="1600" dirty="0" smtClean="0"/>
                    <a:t>), where </a:t>
                  </a:r>
                  <a:r>
                    <a:rPr lang="en-US" sz="1600" i="1" dirty="0" smtClean="0"/>
                    <a:t>f</a:t>
                  </a:r>
                  <a:r>
                    <a:rPr lang="en-US" sz="1600" dirty="0" smtClean="0"/>
                    <a:t>(</a:t>
                  </a:r>
                  <a:r>
                    <a:rPr lang="en-US" sz="1600" dirty="0"/>
                    <a:t>△ </a:t>
                  </a:r>
                  <a:r>
                    <a:rPr lang="en-US" sz="1600" i="1" dirty="0" smtClean="0"/>
                    <a:t>x</a:t>
                  </a:r>
                  <a:r>
                    <a:rPr lang="en-US" sz="1600" dirty="0" smtClean="0"/>
                    <a:t>) =(1-</a:t>
                  </a:r>
                  <a14:m>
                    <m:oMath xmlns:m="http://schemas.openxmlformats.org/officeDocument/2006/math">
                      <m:f>
                        <m:fPr>
                          <m:type m:val="lin"/>
                          <m:ctrlPr>
                            <a:rPr lang="en-US" sz="1600" i="1" smtClean="0">
                              <a:latin typeface="Cambria Math" charset="0"/>
                            </a:rPr>
                          </m:ctrlPr>
                        </m:fPr>
                        <m:num>
                          <m:r>
                            <a:rPr lang="en-US" sz="1600" b="0" i="1" smtClean="0">
                              <a:latin typeface="Cambria Math" charset="0"/>
                            </a:rPr>
                            <m:t>1000</m:t>
                          </m:r>
                        </m:num>
                        <m:den>
                          <m:r>
                            <m:rPr>
                              <m:nor/>
                            </m:rPr>
                            <a:rPr lang="en-US" sz="1600" dirty="0"/>
                            <m:t>△</m:t>
                          </m:r>
                          <m:r>
                            <a:rPr lang="en-US" sz="1600" b="0" i="1" smtClean="0">
                              <a:latin typeface="Cambria Math" charset="0"/>
                            </a:rPr>
                            <m:t>𝑥</m:t>
                          </m:r>
                        </m:den>
                      </m:f>
                    </m:oMath>
                  </a14:m>
                  <a:r>
                    <a:rPr lang="en-US" sz="1600" dirty="0" smtClean="0"/>
                    <a:t>).</a:t>
                  </a:r>
                </a:p>
              </p:txBody>
            </p:sp>
          </mc:Choice>
          <mc:Fallback>
            <p:sp>
              <p:nvSpPr>
                <p:cNvPr id="10" name="TextBox 9"/>
                <p:cNvSpPr txBox="1">
                  <a:spLocks noRot="1" noChangeAspect="1" noMove="1" noResize="1" noEditPoints="1" noAdjustHandles="1" noChangeArrowheads="1" noChangeShapeType="1" noTextEdit="1"/>
                </p:cNvSpPr>
                <p:nvPr/>
              </p:nvSpPr>
              <p:spPr>
                <a:xfrm>
                  <a:off x="938066" y="4252825"/>
                  <a:ext cx="8018897" cy="584775"/>
                </a:xfrm>
                <a:prstGeom prst="rect">
                  <a:avLst/>
                </a:prstGeom>
                <a:blipFill rotWithShape="0">
                  <a:blip r:embed="rId5"/>
                  <a:stretch>
                    <a:fillRect l="-456" t="-20833" r="-304" b="-98958"/>
                  </a:stretch>
                </a:blipFill>
              </p:spPr>
              <p:txBody>
                <a:bodyPr/>
                <a:lstStyle/>
                <a:p>
                  <a:r>
                    <a:rPr lang="en-US">
                      <a:noFill/>
                    </a:rPr>
                    <a:t> </a:t>
                  </a:r>
                </a:p>
              </p:txBody>
            </p:sp>
          </mc:Fallback>
        </mc:AlternateContent>
      </p:grpSp>
    </p:spTree>
    <p:extLst>
      <p:ext uri="{BB962C8B-B14F-4D97-AF65-F5344CB8AC3E}">
        <p14:creationId xmlns:p14="http://schemas.microsoft.com/office/powerpoint/2010/main" val="1056150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494" y="847131"/>
            <a:ext cx="3980118" cy="3862064"/>
          </a:xfrm>
          <a:prstGeom prst="rect">
            <a:avLst/>
          </a:prstGeom>
        </p:spPr>
      </p:pic>
      <p:sp>
        <p:nvSpPr>
          <p:cNvPr id="2" name="Title 1"/>
          <p:cNvSpPr>
            <a:spLocks noGrp="1"/>
          </p:cNvSpPr>
          <p:nvPr>
            <p:ph type="title"/>
          </p:nvPr>
        </p:nvSpPr>
        <p:spPr>
          <a:xfrm>
            <a:off x="145473" y="36381"/>
            <a:ext cx="9143999" cy="545511"/>
          </a:xfrm>
        </p:spPr>
        <p:txBody>
          <a:bodyPr>
            <a:noAutofit/>
          </a:bodyPr>
          <a:lstStyle/>
          <a:p>
            <a:r>
              <a:rPr lang="en-US" sz="3600" b="1" dirty="0" smtClean="0">
                <a:solidFill>
                  <a:srgbClr val="000090"/>
                </a:solidFill>
              </a:rPr>
              <a:t>Selecting forecast busts from time series</a:t>
            </a:r>
            <a:endParaRPr lang="en-US" sz="3600" b="1" dirty="0">
              <a:solidFill>
                <a:srgbClr val="000090"/>
              </a:solidFill>
            </a:endParaRPr>
          </a:p>
        </p:txBody>
      </p:sp>
      <p:sp>
        <p:nvSpPr>
          <p:cNvPr id="3" name="Content Placeholder 2"/>
          <p:cNvSpPr>
            <a:spLocks noGrp="1"/>
          </p:cNvSpPr>
          <p:nvPr>
            <p:ph idx="1"/>
          </p:nvPr>
        </p:nvSpPr>
        <p:spPr>
          <a:xfrm rot="16200000">
            <a:off x="-295648" y="2420355"/>
            <a:ext cx="2057829" cy="408514"/>
          </a:xfrm>
        </p:spPr>
        <p:txBody>
          <a:bodyPr>
            <a:normAutofit fontScale="92500"/>
          </a:bodyPr>
          <a:lstStyle/>
          <a:p>
            <a:pPr marL="0" indent="0">
              <a:buNone/>
            </a:pPr>
            <a:r>
              <a:rPr lang="en-US" sz="2000"/>
              <a:t>Wind Speed (m s</a:t>
            </a:r>
            <a:r>
              <a:rPr lang="en-US" sz="2000" baseline="30000"/>
              <a:t>-1</a:t>
            </a:r>
            <a:r>
              <a:rPr lang="en-US" sz="2000"/>
              <a:t>)</a:t>
            </a:r>
          </a:p>
          <a:p>
            <a:pPr marL="0" indent="0">
              <a:buNone/>
            </a:pPr>
            <a:endParaRPr lang="en-US" sz="2000" dirty="0" smtClean="0"/>
          </a:p>
        </p:txBody>
      </p:sp>
      <p:sp>
        <p:nvSpPr>
          <p:cNvPr id="16" name="Slide Number Placeholder 11"/>
          <p:cNvSpPr>
            <a:spLocks noGrp="1"/>
          </p:cNvSpPr>
          <p:nvPr>
            <p:ph type="sldNum" sz="quarter" idx="12"/>
          </p:nvPr>
        </p:nvSpPr>
        <p:spPr>
          <a:xfrm>
            <a:off x="8534400" y="4843462"/>
            <a:ext cx="533400" cy="300038"/>
          </a:xfrm>
        </p:spPr>
        <p:txBody>
          <a:bodyPr/>
          <a:lstStyle/>
          <a:p>
            <a:fld id="{0623A093-28FF-41ED-B809-977C58BD55F4}" type="slidenum">
              <a:rPr lang="en-US" sz="1600" b="1" smtClean="0">
                <a:solidFill>
                  <a:srgbClr val="003399"/>
                </a:solidFill>
                <a:latin typeface="Calibri" pitchFamily="34" charset="0"/>
              </a:rPr>
              <a:pPr/>
              <a:t>9</a:t>
            </a:fld>
            <a:endParaRPr lang="en-US" sz="1600" b="1" dirty="0">
              <a:solidFill>
                <a:srgbClr val="003399"/>
              </a:solidFill>
              <a:latin typeface="Calibri" pitchFamily="34" charset="0"/>
            </a:endParaRPr>
          </a:p>
        </p:txBody>
      </p:sp>
      <p:sp>
        <p:nvSpPr>
          <p:cNvPr id="6" name="TextBox 5"/>
          <p:cNvSpPr txBox="1"/>
          <p:nvPr/>
        </p:nvSpPr>
        <p:spPr>
          <a:xfrm>
            <a:off x="1405180" y="967347"/>
            <a:ext cx="2304375" cy="430887"/>
          </a:xfrm>
          <a:prstGeom prst="rect">
            <a:avLst/>
          </a:prstGeom>
          <a:solidFill>
            <a:schemeClr val="bg1"/>
          </a:solidFill>
          <a:ln>
            <a:solidFill>
              <a:schemeClr val="tx1"/>
            </a:solidFill>
          </a:ln>
        </p:spPr>
        <p:txBody>
          <a:bodyPr wrap="square" tIns="0" rIns="0" bIns="0" rtlCol="0">
            <a:spAutoFit/>
          </a:bodyPr>
          <a:lstStyle/>
          <a:p>
            <a:r>
              <a:rPr lang="en-US" sz="1400" dirty="0" smtClean="0">
                <a:solidFill>
                  <a:srgbClr val="FF0000"/>
                </a:solidFill>
              </a:rPr>
              <a:t>HRRR-NCEP </a:t>
            </a:r>
            <a:r>
              <a:rPr lang="en-US" sz="1400" smtClean="0">
                <a:solidFill>
                  <a:srgbClr val="FF0000"/>
                </a:solidFill>
              </a:rPr>
              <a:t>12-hr forecasts</a:t>
            </a:r>
            <a:endParaRPr lang="en-US" sz="1400" dirty="0" smtClean="0">
              <a:solidFill>
                <a:srgbClr val="FF0000"/>
              </a:solidFill>
            </a:endParaRPr>
          </a:p>
          <a:p>
            <a:r>
              <a:rPr lang="en-US" sz="1400" dirty="0" err="1" smtClean="0">
                <a:solidFill>
                  <a:srgbClr val="0070C0"/>
                </a:solidFill>
              </a:rPr>
              <a:t>Sodar</a:t>
            </a:r>
            <a:r>
              <a:rPr lang="en-US" sz="1400" dirty="0" smtClean="0">
                <a:solidFill>
                  <a:srgbClr val="0070C0"/>
                </a:solidFill>
              </a:rPr>
              <a:t> AON2</a:t>
            </a:r>
            <a:endParaRPr lang="en-US" sz="1400" dirty="0">
              <a:solidFill>
                <a:srgbClr val="0070C0"/>
              </a:solidFill>
            </a:endParaRPr>
          </a:p>
        </p:txBody>
      </p:sp>
      <p:sp>
        <p:nvSpPr>
          <p:cNvPr id="10" name="Content Placeholder 2"/>
          <p:cNvSpPr txBox="1">
            <a:spLocks/>
          </p:cNvSpPr>
          <p:nvPr/>
        </p:nvSpPr>
        <p:spPr>
          <a:xfrm>
            <a:off x="2497757" y="4639205"/>
            <a:ext cx="1318660" cy="408514"/>
          </a:xfrm>
          <a:prstGeom prst="rect">
            <a:avLst/>
          </a:prstGeom>
        </p:spPr>
        <p:txBody>
          <a:bodyPr vert="horz" lIns="91440" tIns="0" rIns="0" bIns="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dirty="0" smtClean="0"/>
              <a:t>Date (2016)</a:t>
            </a:r>
          </a:p>
        </p:txBody>
      </p:sp>
      <p:grpSp>
        <p:nvGrpSpPr>
          <p:cNvPr id="14" name="Group 13"/>
          <p:cNvGrpSpPr/>
          <p:nvPr/>
        </p:nvGrpSpPr>
        <p:grpSpPr>
          <a:xfrm>
            <a:off x="5406223" y="847131"/>
            <a:ext cx="2542821" cy="2010369"/>
            <a:chOff x="7510918" y="677574"/>
            <a:chExt cx="1633082" cy="1372607"/>
          </a:xfrm>
        </p:grpSpPr>
        <p:pic>
          <p:nvPicPr>
            <p:cNvPr id="13" name="Picture 12" descr="Screen Shot 2015-06-12 at 9.25.40 AM.png"/>
            <p:cNvPicPr>
              <a:picLocks noChangeAspect="1"/>
            </p:cNvPicPr>
            <p:nvPr/>
          </p:nvPicPr>
          <p:blipFill rotWithShape="1">
            <a:blip r:embed="rId5">
              <a:extLst>
                <a:ext uri="{28A0092B-C50C-407E-A947-70E740481C1C}">
                  <a14:useLocalDpi xmlns:a14="http://schemas.microsoft.com/office/drawing/2010/main" val="0"/>
                </a:ext>
              </a:extLst>
            </a:blip>
            <a:srcRect t="27070" r="29021" b="-14"/>
            <a:stretch/>
          </p:blipFill>
          <p:spPr bwMode="auto">
            <a:xfrm>
              <a:off x="7510918" y="677574"/>
              <a:ext cx="1633082" cy="1372607"/>
            </a:xfrm>
            <a:prstGeom prst="rect">
              <a:avLst/>
            </a:prstGeom>
            <a:noFill/>
            <a:ln w="1270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7" name="Oval 16"/>
            <p:cNvSpPr/>
            <p:nvPr/>
          </p:nvSpPr>
          <p:spPr>
            <a:xfrm>
              <a:off x="8300186" y="1421331"/>
              <a:ext cx="73152" cy="73152"/>
            </a:xfrm>
            <a:prstGeom prst="ellipse">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p:cNvSpPr txBox="1"/>
          <p:nvPr/>
        </p:nvSpPr>
        <p:spPr>
          <a:xfrm>
            <a:off x="8146473" y="1070264"/>
            <a:ext cx="904011" cy="369332"/>
          </a:xfrm>
          <a:prstGeom prst="rect">
            <a:avLst/>
          </a:prstGeom>
          <a:noFill/>
        </p:spPr>
        <p:txBody>
          <a:bodyPr wrap="square" rtlCol="0">
            <a:spAutoFit/>
          </a:bodyPr>
          <a:lstStyle/>
          <a:p>
            <a:r>
              <a:rPr lang="en-US" b="1" dirty="0" smtClean="0">
                <a:solidFill>
                  <a:srgbClr val="0070C0"/>
                </a:solidFill>
              </a:rPr>
              <a:t>AON2</a:t>
            </a:r>
            <a:endParaRPr lang="en-US" b="1" dirty="0">
              <a:solidFill>
                <a:srgbClr val="0070C0"/>
              </a:solidFill>
            </a:endParaRPr>
          </a:p>
        </p:txBody>
      </p:sp>
      <p:cxnSp>
        <p:nvCxnSpPr>
          <p:cNvPr id="15" name="Straight Arrow Connector 14"/>
          <p:cNvCxnSpPr>
            <a:stCxn id="4" idx="1"/>
          </p:cNvCxnSpPr>
          <p:nvPr/>
        </p:nvCxnSpPr>
        <p:spPr>
          <a:xfrm flipH="1">
            <a:off x="6837218" y="1254930"/>
            <a:ext cx="1309255" cy="681534"/>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22" name="Title 1"/>
          <p:cNvSpPr txBox="1">
            <a:spLocks/>
          </p:cNvSpPr>
          <p:nvPr/>
        </p:nvSpPr>
        <p:spPr>
          <a:xfrm>
            <a:off x="975822" y="519963"/>
            <a:ext cx="4022209" cy="54551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b="1" dirty="0" smtClean="0"/>
              <a:t>Wind Speed at 40-200 m AGL</a:t>
            </a:r>
            <a:endParaRPr lang="en-US" sz="2000" b="1" dirty="0"/>
          </a:p>
        </p:txBody>
      </p:sp>
    </p:spTree>
    <p:custDataLst>
      <p:tags r:id="rId1"/>
    </p:custDataLst>
    <p:extLst>
      <p:ext uri="{BB962C8B-B14F-4D97-AF65-F5344CB8AC3E}">
        <p14:creationId xmlns:p14="http://schemas.microsoft.com/office/powerpoint/2010/main" val="1161661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8|0.6|3|20.4|21.3|11.4"/>
</p:tagLst>
</file>

<file path=ppt/tags/tag2.xml><?xml version="1.0" encoding="utf-8"?>
<p:tagLst xmlns:a="http://schemas.openxmlformats.org/drawingml/2006/main" xmlns:r="http://schemas.openxmlformats.org/officeDocument/2006/relationships" xmlns:p="http://schemas.openxmlformats.org/presentationml/2006/main">
  <p:tag name="TIMING" val="|20.8|0.6|3|20.4|21.3|1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64415</TotalTime>
  <Words>1417</Words>
  <Application>Microsoft Macintosh PowerPoint</Application>
  <PresentationFormat>On-screen Show (16:9)</PresentationFormat>
  <Paragraphs>259</Paragraphs>
  <Slides>18</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 Black</vt:lpstr>
      <vt:lpstr>Calibri</vt:lpstr>
      <vt:lpstr>Cambria Math</vt:lpstr>
      <vt:lpstr>Helvetica</vt:lpstr>
      <vt:lpstr>ＭＳ Ｐゴシック</vt:lpstr>
      <vt:lpstr>Tahoma</vt:lpstr>
      <vt:lpstr>Times New Roman</vt:lpstr>
      <vt:lpstr>Arial</vt:lpstr>
      <vt:lpstr>Office Theme</vt:lpstr>
      <vt:lpstr>Addressing systematic biases in  RAP/HRRR physics for WFIP2   </vt:lpstr>
      <vt:lpstr>PowerPoint Presentation</vt:lpstr>
      <vt:lpstr>PowerPoint Presentation</vt:lpstr>
      <vt:lpstr>PowerPoint Presentation</vt:lpstr>
      <vt:lpstr>PowerPoint Presentation</vt:lpstr>
      <vt:lpstr>PowerPoint Presentation</vt:lpstr>
      <vt:lpstr>Model Development within RAP/HRRR</vt:lpstr>
      <vt:lpstr>PowerPoint Presentation</vt:lpstr>
      <vt:lpstr>Selecting forecast busts from time 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brown</dc:creator>
  <cp:lastModifiedBy>Microsoft Office User</cp:lastModifiedBy>
  <cp:revision>462</cp:revision>
  <cp:lastPrinted>2017-03-28T17:52:22Z</cp:lastPrinted>
  <dcterms:created xsi:type="dcterms:W3CDTF">2015-06-23T22:07:25Z</dcterms:created>
  <dcterms:modified xsi:type="dcterms:W3CDTF">2017-06-15T16:00:23Z</dcterms:modified>
</cp:coreProperties>
</file>