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7" r:id="rId2"/>
    <p:sldId id="326" r:id="rId3"/>
    <p:sldId id="327" r:id="rId4"/>
    <p:sldId id="348" r:id="rId5"/>
    <p:sldId id="351" r:id="rId6"/>
    <p:sldId id="352" r:id="rId7"/>
    <p:sldId id="267" r:id="rId8"/>
    <p:sldId id="336" r:id="rId9"/>
    <p:sldId id="269" r:id="rId10"/>
    <p:sldId id="315" r:id="rId11"/>
    <p:sldId id="270" r:id="rId12"/>
    <p:sldId id="353" r:id="rId13"/>
    <p:sldId id="354" r:id="rId14"/>
    <p:sldId id="329" r:id="rId15"/>
    <p:sldId id="275" r:id="rId16"/>
    <p:sldId id="320" r:id="rId17"/>
    <p:sldId id="321" r:id="rId18"/>
    <p:sldId id="346" r:id="rId19"/>
    <p:sldId id="280" r:id="rId20"/>
    <p:sldId id="281" r:id="rId21"/>
    <p:sldId id="282" r:id="rId22"/>
    <p:sldId id="283" r:id="rId23"/>
    <p:sldId id="360" r:id="rId24"/>
    <p:sldId id="335" r:id="rId25"/>
    <p:sldId id="337" r:id="rId26"/>
    <p:sldId id="361" r:id="rId27"/>
    <p:sldId id="347" r:id="rId28"/>
    <p:sldId id="341" r:id="rId29"/>
    <p:sldId id="344" r:id="rId30"/>
    <p:sldId id="342" r:id="rId31"/>
    <p:sldId id="343" r:id="rId32"/>
    <p:sldId id="345" r:id="rId33"/>
    <p:sldId id="325" r:id="rId34"/>
    <p:sldId id="362" r:id="rId35"/>
    <p:sldId id="364" r:id="rId36"/>
    <p:sldId id="363" r:id="rId37"/>
    <p:sldId id="313"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502" autoAdjust="0"/>
  </p:normalViewPr>
  <p:slideViewPr>
    <p:cSldViewPr snapToGrid="0" snapToObjects="1">
      <p:cViewPr varScale="1">
        <p:scale>
          <a:sx n="120" d="100"/>
          <a:sy n="120" d="100"/>
        </p:scale>
        <p:origin x="134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8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BEF939-E1FD-AD45-A012-C3300C0BB4B6}" type="datetimeFigureOut">
              <a:rPr lang="en-US" smtClean="0"/>
              <a:t>6/5/2017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F719C9-9EFA-7246-B4CE-C650C8669D09}" type="slidenum">
              <a:rPr lang="en-US" smtClean="0"/>
              <a:t>‹#›</a:t>
            </a:fld>
            <a:endParaRPr lang="en-US"/>
          </a:p>
        </p:txBody>
      </p:sp>
    </p:spTree>
    <p:extLst>
      <p:ext uri="{BB962C8B-B14F-4D97-AF65-F5344CB8AC3E}">
        <p14:creationId xmlns:p14="http://schemas.microsoft.com/office/powerpoint/2010/main" val="15893700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650F47-A7F2-7F41-90AC-11B485C1D1E7}" type="slidenum">
              <a:rPr lang="en-US" smtClean="0"/>
              <a:pPr/>
              <a:t>1</a:t>
            </a:fld>
            <a:endParaRPr lang="en-US"/>
          </a:p>
        </p:txBody>
      </p:sp>
    </p:spTree>
    <p:extLst>
      <p:ext uri="{BB962C8B-B14F-4D97-AF65-F5344CB8AC3E}">
        <p14:creationId xmlns:p14="http://schemas.microsoft.com/office/powerpoint/2010/main" val="988424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3968" indent="-286143">
              <a:defRPr sz="2400">
                <a:solidFill>
                  <a:schemeClr val="tx1"/>
                </a:solidFill>
                <a:latin typeface="Times" pitchFamily="18" charset="0"/>
              </a:defRPr>
            </a:lvl2pPr>
            <a:lvl3pPr marL="1144569" indent="-228913">
              <a:defRPr sz="2400">
                <a:solidFill>
                  <a:schemeClr val="tx1"/>
                </a:solidFill>
                <a:latin typeface="Times" pitchFamily="18" charset="0"/>
              </a:defRPr>
            </a:lvl3pPr>
            <a:lvl4pPr marL="1602397" indent="-228913">
              <a:defRPr sz="2400">
                <a:solidFill>
                  <a:schemeClr val="tx1"/>
                </a:solidFill>
                <a:latin typeface="Times" pitchFamily="18" charset="0"/>
              </a:defRPr>
            </a:lvl4pPr>
            <a:lvl5pPr marL="2060225" indent="-228913">
              <a:defRPr sz="2400">
                <a:solidFill>
                  <a:schemeClr val="tx1"/>
                </a:solidFill>
                <a:latin typeface="Times" pitchFamily="18" charset="0"/>
              </a:defRPr>
            </a:lvl5pPr>
            <a:lvl6pPr marL="2518052" indent="-228913" eaLnBrk="0" fontAlgn="base" hangingPunct="0">
              <a:spcBef>
                <a:spcPct val="0"/>
              </a:spcBef>
              <a:spcAft>
                <a:spcPct val="0"/>
              </a:spcAft>
              <a:defRPr sz="2400">
                <a:solidFill>
                  <a:schemeClr val="tx1"/>
                </a:solidFill>
                <a:latin typeface="Times" pitchFamily="18" charset="0"/>
              </a:defRPr>
            </a:lvl6pPr>
            <a:lvl7pPr marL="2975880" indent="-228913" eaLnBrk="0" fontAlgn="base" hangingPunct="0">
              <a:spcBef>
                <a:spcPct val="0"/>
              </a:spcBef>
              <a:spcAft>
                <a:spcPct val="0"/>
              </a:spcAft>
              <a:defRPr sz="2400">
                <a:solidFill>
                  <a:schemeClr val="tx1"/>
                </a:solidFill>
                <a:latin typeface="Times" pitchFamily="18" charset="0"/>
              </a:defRPr>
            </a:lvl7pPr>
            <a:lvl8pPr marL="3433707" indent="-228913" eaLnBrk="0" fontAlgn="base" hangingPunct="0">
              <a:spcBef>
                <a:spcPct val="0"/>
              </a:spcBef>
              <a:spcAft>
                <a:spcPct val="0"/>
              </a:spcAft>
              <a:defRPr sz="2400">
                <a:solidFill>
                  <a:schemeClr val="tx1"/>
                </a:solidFill>
                <a:latin typeface="Times" pitchFamily="18" charset="0"/>
              </a:defRPr>
            </a:lvl8pPr>
            <a:lvl9pPr marL="3891535" indent="-228913" eaLnBrk="0" fontAlgn="base" hangingPunct="0">
              <a:spcBef>
                <a:spcPct val="0"/>
              </a:spcBef>
              <a:spcAft>
                <a:spcPct val="0"/>
              </a:spcAft>
              <a:defRPr sz="2400">
                <a:solidFill>
                  <a:schemeClr val="tx1"/>
                </a:solidFill>
                <a:latin typeface="Times" pitchFamily="18" charset="0"/>
              </a:defRPr>
            </a:lvl9pPr>
          </a:lstStyle>
          <a:p>
            <a:fld id="{D311663D-2E7D-4791-8862-11AC991F0F54}" type="slidenum">
              <a:rPr lang="en-US" sz="1200"/>
              <a:pPr/>
              <a:t>24</a:t>
            </a:fld>
            <a:endParaRPr lang="en-US" sz="120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911369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3926" indent="-286127">
              <a:defRPr sz="2400">
                <a:solidFill>
                  <a:schemeClr val="tx1"/>
                </a:solidFill>
                <a:latin typeface="Times" pitchFamily="18" charset="0"/>
              </a:defRPr>
            </a:lvl2pPr>
            <a:lvl3pPr marL="1144506" indent="-228900">
              <a:defRPr sz="2400">
                <a:solidFill>
                  <a:schemeClr val="tx1"/>
                </a:solidFill>
                <a:latin typeface="Times" pitchFamily="18" charset="0"/>
              </a:defRPr>
            </a:lvl3pPr>
            <a:lvl4pPr marL="1602309" indent="-228900">
              <a:defRPr sz="2400">
                <a:solidFill>
                  <a:schemeClr val="tx1"/>
                </a:solidFill>
                <a:latin typeface="Times" pitchFamily="18" charset="0"/>
              </a:defRPr>
            </a:lvl4pPr>
            <a:lvl5pPr marL="2060111" indent="-228900">
              <a:defRPr sz="2400">
                <a:solidFill>
                  <a:schemeClr val="tx1"/>
                </a:solidFill>
                <a:latin typeface="Times" pitchFamily="18" charset="0"/>
              </a:defRPr>
            </a:lvl5pPr>
            <a:lvl6pPr marL="2517913" indent="-228900" eaLnBrk="0" fontAlgn="base" hangingPunct="0">
              <a:spcBef>
                <a:spcPct val="0"/>
              </a:spcBef>
              <a:spcAft>
                <a:spcPct val="0"/>
              </a:spcAft>
              <a:defRPr sz="2400">
                <a:solidFill>
                  <a:schemeClr val="tx1"/>
                </a:solidFill>
                <a:latin typeface="Times" pitchFamily="18" charset="0"/>
              </a:defRPr>
            </a:lvl6pPr>
            <a:lvl7pPr marL="2975716" indent="-228900" eaLnBrk="0" fontAlgn="base" hangingPunct="0">
              <a:spcBef>
                <a:spcPct val="0"/>
              </a:spcBef>
              <a:spcAft>
                <a:spcPct val="0"/>
              </a:spcAft>
              <a:defRPr sz="2400">
                <a:solidFill>
                  <a:schemeClr val="tx1"/>
                </a:solidFill>
                <a:latin typeface="Times" pitchFamily="18" charset="0"/>
              </a:defRPr>
            </a:lvl7pPr>
            <a:lvl8pPr marL="3433517" indent="-228900" eaLnBrk="0" fontAlgn="base" hangingPunct="0">
              <a:spcBef>
                <a:spcPct val="0"/>
              </a:spcBef>
              <a:spcAft>
                <a:spcPct val="0"/>
              </a:spcAft>
              <a:defRPr sz="2400">
                <a:solidFill>
                  <a:schemeClr val="tx1"/>
                </a:solidFill>
                <a:latin typeface="Times" pitchFamily="18" charset="0"/>
              </a:defRPr>
            </a:lvl8pPr>
            <a:lvl9pPr marL="3891320" indent="-228900" eaLnBrk="0" fontAlgn="base" hangingPunct="0">
              <a:spcBef>
                <a:spcPct val="0"/>
              </a:spcBef>
              <a:spcAft>
                <a:spcPct val="0"/>
              </a:spcAft>
              <a:defRPr sz="2400">
                <a:solidFill>
                  <a:schemeClr val="tx1"/>
                </a:solidFill>
                <a:latin typeface="Times" pitchFamily="18" charset="0"/>
              </a:defRPr>
            </a:lvl9pPr>
          </a:lstStyle>
          <a:p>
            <a:fld id="{D311663D-2E7D-4791-8862-11AC991F0F54}" type="slidenum">
              <a:rPr lang="en-US" sz="1200"/>
              <a:pPr/>
              <a:t>2</a:t>
            </a:fld>
            <a:endParaRPr lang="en-US" sz="120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645154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3926" indent="-286127">
              <a:defRPr sz="2400">
                <a:solidFill>
                  <a:schemeClr val="tx1"/>
                </a:solidFill>
                <a:latin typeface="Times" pitchFamily="18" charset="0"/>
              </a:defRPr>
            </a:lvl2pPr>
            <a:lvl3pPr marL="1144506" indent="-228900">
              <a:defRPr sz="2400">
                <a:solidFill>
                  <a:schemeClr val="tx1"/>
                </a:solidFill>
                <a:latin typeface="Times" pitchFamily="18" charset="0"/>
              </a:defRPr>
            </a:lvl3pPr>
            <a:lvl4pPr marL="1602309" indent="-228900">
              <a:defRPr sz="2400">
                <a:solidFill>
                  <a:schemeClr val="tx1"/>
                </a:solidFill>
                <a:latin typeface="Times" pitchFamily="18" charset="0"/>
              </a:defRPr>
            </a:lvl4pPr>
            <a:lvl5pPr marL="2060111" indent="-228900">
              <a:defRPr sz="2400">
                <a:solidFill>
                  <a:schemeClr val="tx1"/>
                </a:solidFill>
                <a:latin typeface="Times" pitchFamily="18" charset="0"/>
              </a:defRPr>
            </a:lvl5pPr>
            <a:lvl6pPr marL="2517913" indent="-228900" eaLnBrk="0" fontAlgn="base" hangingPunct="0">
              <a:spcBef>
                <a:spcPct val="0"/>
              </a:spcBef>
              <a:spcAft>
                <a:spcPct val="0"/>
              </a:spcAft>
              <a:defRPr sz="2400">
                <a:solidFill>
                  <a:schemeClr val="tx1"/>
                </a:solidFill>
                <a:latin typeface="Times" pitchFamily="18" charset="0"/>
              </a:defRPr>
            </a:lvl6pPr>
            <a:lvl7pPr marL="2975716" indent="-228900" eaLnBrk="0" fontAlgn="base" hangingPunct="0">
              <a:spcBef>
                <a:spcPct val="0"/>
              </a:spcBef>
              <a:spcAft>
                <a:spcPct val="0"/>
              </a:spcAft>
              <a:defRPr sz="2400">
                <a:solidFill>
                  <a:schemeClr val="tx1"/>
                </a:solidFill>
                <a:latin typeface="Times" pitchFamily="18" charset="0"/>
              </a:defRPr>
            </a:lvl7pPr>
            <a:lvl8pPr marL="3433517" indent="-228900" eaLnBrk="0" fontAlgn="base" hangingPunct="0">
              <a:spcBef>
                <a:spcPct val="0"/>
              </a:spcBef>
              <a:spcAft>
                <a:spcPct val="0"/>
              </a:spcAft>
              <a:defRPr sz="2400">
                <a:solidFill>
                  <a:schemeClr val="tx1"/>
                </a:solidFill>
                <a:latin typeface="Times" pitchFamily="18" charset="0"/>
              </a:defRPr>
            </a:lvl8pPr>
            <a:lvl9pPr marL="3891320" indent="-228900" eaLnBrk="0" fontAlgn="base" hangingPunct="0">
              <a:spcBef>
                <a:spcPct val="0"/>
              </a:spcBef>
              <a:spcAft>
                <a:spcPct val="0"/>
              </a:spcAft>
              <a:defRPr sz="2400">
                <a:solidFill>
                  <a:schemeClr val="tx1"/>
                </a:solidFill>
                <a:latin typeface="Times" pitchFamily="18" charset="0"/>
              </a:defRPr>
            </a:lvl9pPr>
          </a:lstStyle>
          <a:p>
            <a:fld id="{D311663D-2E7D-4791-8862-11AC991F0F54}" type="slidenum">
              <a:rPr lang="en-US" sz="1200"/>
              <a:pPr/>
              <a:t>3</a:t>
            </a:fld>
            <a:endParaRPr lang="en-US" sz="120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931205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3926" indent="-286127">
              <a:defRPr sz="2400">
                <a:solidFill>
                  <a:schemeClr val="tx1"/>
                </a:solidFill>
                <a:latin typeface="Times" pitchFamily="18" charset="0"/>
              </a:defRPr>
            </a:lvl2pPr>
            <a:lvl3pPr marL="1144506" indent="-228900">
              <a:defRPr sz="2400">
                <a:solidFill>
                  <a:schemeClr val="tx1"/>
                </a:solidFill>
                <a:latin typeface="Times" pitchFamily="18" charset="0"/>
              </a:defRPr>
            </a:lvl3pPr>
            <a:lvl4pPr marL="1602309" indent="-228900">
              <a:defRPr sz="2400">
                <a:solidFill>
                  <a:schemeClr val="tx1"/>
                </a:solidFill>
                <a:latin typeface="Times" pitchFamily="18" charset="0"/>
              </a:defRPr>
            </a:lvl4pPr>
            <a:lvl5pPr marL="2060111" indent="-228900">
              <a:defRPr sz="2400">
                <a:solidFill>
                  <a:schemeClr val="tx1"/>
                </a:solidFill>
                <a:latin typeface="Times" pitchFamily="18" charset="0"/>
              </a:defRPr>
            </a:lvl5pPr>
            <a:lvl6pPr marL="2517913" indent="-228900" eaLnBrk="0" fontAlgn="base" hangingPunct="0">
              <a:spcBef>
                <a:spcPct val="0"/>
              </a:spcBef>
              <a:spcAft>
                <a:spcPct val="0"/>
              </a:spcAft>
              <a:defRPr sz="2400">
                <a:solidFill>
                  <a:schemeClr val="tx1"/>
                </a:solidFill>
                <a:latin typeface="Times" pitchFamily="18" charset="0"/>
              </a:defRPr>
            </a:lvl6pPr>
            <a:lvl7pPr marL="2975716" indent="-228900" eaLnBrk="0" fontAlgn="base" hangingPunct="0">
              <a:spcBef>
                <a:spcPct val="0"/>
              </a:spcBef>
              <a:spcAft>
                <a:spcPct val="0"/>
              </a:spcAft>
              <a:defRPr sz="2400">
                <a:solidFill>
                  <a:schemeClr val="tx1"/>
                </a:solidFill>
                <a:latin typeface="Times" pitchFamily="18" charset="0"/>
              </a:defRPr>
            </a:lvl7pPr>
            <a:lvl8pPr marL="3433517" indent="-228900" eaLnBrk="0" fontAlgn="base" hangingPunct="0">
              <a:spcBef>
                <a:spcPct val="0"/>
              </a:spcBef>
              <a:spcAft>
                <a:spcPct val="0"/>
              </a:spcAft>
              <a:defRPr sz="2400">
                <a:solidFill>
                  <a:schemeClr val="tx1"/>
                </a:solidFill>
                <a:latin typeface="Times" pitchFamily="18" charset="0"/>
              </a:defRPr>
            </a:lvl8pPr>
            <a:lvl9pPr marL="3891320" indent="-228900" eaLnBrk="0" fontAlgn="base" hangingPunct="0">
              <a:spcBef>
                <a:spcPct val="0"/>
              </a:spcBef>
              <a:spcAft>
                <a:spcPct val="0"/>
              </a:spcAft>
              <a:defRPr sz="2400">
                <a:solidFill>
                  <a:schemeClr val="tx1"/>
                </a:solidFill>
                <a:latin typeface="Times" pitchFamily="18" charset="0"/>
              </a:defRPr>
            </a:lvl9pPr>
          </a:lstStyle>
          <a:p>
            <a:fld id="{D311663D-2E7D-4791-8862-11AC991F0F54}" type="slidenum">
              <a:rPr lang="en-US" sz="1200"/>
              <a:pPr/>
              <a:t>14</a:t>
            </a:fld>
            <a:endParaRPr lang="en-US" sz="120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084538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686100" y="4343705"/>
            <a:ext cx="5485805" cy="4113891"/>
          </a:xfrm>
          <a:prstGeom prst="rect">
            <a:avLst/>
          </a:prstGeom>
        </p:spPr>
        <p:txBody>
          <a:bodyPr lIns="86434" tIns="86434" rIns="86434" bIns="86434" anchor="t" anchorCtr="0">
            <a:noAutofit/>
          </a:bodyPr>
          <a:lstStyle/>
          <a:p>
            <a:endParaRPr/>
          </a:p>
        </p:txBody>
      </p:sp>
      <p:sp>
        <p:nvSpPr>
          <p:cNvPr id="182" name="Shape 182"/>
          <p:cNvSpPr>
            <a:spLocks noGrp="1" noRot="1" noChangeAspect="1"/>
          </p:cNvSpPr>
          <p:nvPr>
            <p:ph type="sldImg" idx="2"/>
          </p:nvPr>
        </p:nvSpPr>
        <p:spPr>
          <a:xfrm>
            <a:off x="1144588" y="685800"/>
            <a:ext cx="4568825" cy="34274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712818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686100" y="4343705"/>
            <a:ext cx="5485805" cy="4113891"/>
          </a:xfrm>
          <a:prstGeom prst="rect">
            <a:avLst/>
          </a:prstGeom>
        </p:spPr>
        <p:txBody>
          <a:bodyPr lIns="86434" tIns="86434" rIns="86434" bIns="86434" anchor="t" anchorCtr="0">
            <a:noAutofit/>
          </a:bodyPr>
          <a:lstStyle/>
          <a:p>
            <a:endParaRPr/>
          </a:p>
        </p:txBody>
      </p:sp>
      <p:sp>
        <p:nvSpPr>
          <p:cNvPr id="182" name="Shape 182"/>
          <p:cNvSpPr>
            <a:spLocks noGrp="1" noRot="1" noChangeAspect="1"/>
          </p:cNvSpPr>
          <p:nvPr>
            <p:ph type="sldImg" idx="2"/>
          </p:nvPr>
        </p:nvSpPr>
        <p:spPr>
          <a:xfrm>
            <a:off x="1144588" y="685800"/>
            <a:ext cx="4568825" cy="34274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247653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686100" y="4343705"/>
            <a:ext cx="5485805" cy="4113891"/>
          </a:xfrm>
          <a:prstGeom prst="rect">
            <a:avLst/>
          </a:prstGeom>
        </p:spPr>
        <p:txBody>
          <a:bodyPr lIns="86434" tIns="86434" rIns="86434" bIns="86434" anchor="t" anchorCtr="0">
            <a:noAutofit/>
          </a:bodyPr>
          <a:lstStyle/>
          <a:p>
            <a:endParaRPr/>
          </a:p>
        </p:txBody>
      </p:sp>
      <p:sp>
        <p:nvSpPr>
          <p:cNvPr id="182" name="Shape 182"/>
          <p:cNvSpPr>
            <a:spLocks noGrp="1" noRot="1" noChangeAspect="1"/>
          </p:cNvSpPr>
          <p:nvPr>
            <p:ph type="sldImg" idx="2"/>
          </p:nvPr>
        </p:nvSpPr>
        <p:spPr>
          <a:xfrm>
            <a:off x="1144588" y="685800"/>
            <a:ext cx="4568825" cy="34274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97985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686100" y="4343705"/>
            <a:ext cx="5485805" cy="4113891"/>
          </a:xfrm>
          <a:prstGeom prst="rect">
            <a:avLst/>
          </a:prstGeom>
        </p:spPr>
        <p:txBody>
          <a:bodyPr lIns="86434" tIns="86434" rIns="86434" bIns="86434" anchor="t" anchorCtr="0">
            <a:noAutofit/>
          </a:bodyPr>
          <a:lstStyle/>
          <a:p>
            <a:endParaRPr/>
          </a:p>
        </p:txBody>
      </p:sp>
      <p:sp>
        <p:nvSpPr>
          <p:cNvPr id="182" name="Shape 182"/>
          <p:cNvSpPr>
            <a:spLocks noGrp="1" noRot="1" noChangeAspect="1"/>
          </p:cNvSpPr>
          <p:nvPr>
            <p:ph type="sldImg" idx="2"/>
          </p:nvPr>
        </p:nvSpPr>
        <p:spPr>
          <a:xfrm>
            <a:off x="1144588" y="685800"/>
            <a:ext cx="4568825" cy="34274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658415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686100" y="4343705"/>
            <a:ext cx="5485805" cy="4113891"/>
          </a:xfrm>
          <a:prstGeom prst="rect">
            <a:avLst/>
          </a:prstGeom>
        </p:spPr>
        <p:txBody>
          <a:bodyPr lIns="86434" tIns="86434" rIns="86434" bIns="86434" anchor="t" anchorCtr="0">
            <a:noAutofit/>
          </a:bodyPr>
          <a:lstStyle/>
          <a:p>
            <a:endParaRPr/>
          </a:p>
        </p:txBody>
      </p:sp>
      <p:sp>
        <p:nvSpPr>
          <p:cNvPr id="182" name="Shape 182"/>
          <p:cNvSpPr>
            <a:spLocks noGrp="1" noRot="1" noChangeAspect="1"/>
          </p:cNvSpPr>
          <p:nvPr>
            <p:ph type="sldImg" idx="2"/>
          </p:nvPr>
        </p:nvSpPr>
        <p:spPr>
          <a:xfrm>
            <a:off x="1144588" y="685800"/>
            <a:ext cx="4568825" cy="34274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658415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06AFF36-39BE-D448-9A45-A1D0158C396D}" type="datetimeFigureOut">
              <a:rPr lang="en-US" smtClean="0"/>
              <a:t>6/5/2017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D33F6-30DC-284B-A85C-6E53E53463FD}" type="slidenum">
              <a:rPr lang="en-US" smtClean="0"/>
              <a:t>‹#›</a:t>
            </a:fld>
            <a:endParaRPr lang="en-US"/>
          </a:p>
        </p:txBody>
      </p:sp>
    </p:spTree>
    <p:extLst>
      <p:ext uri="{BB962C8B-B14F-4D97-AF65-F5344CB8AC3E}">
        <p14:creationId xmlns:p14="http://schemas.microsoft.com/office/powerpoint/2010/main" val="3310104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6AFF36-39BE-D448-9A45-A1D0158C396D}" type="datetimeFigureOut">
              <a:rPr lang="en-US" smtClean="0"/>
              <a:t>6/5/2017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D33F6-30DC-284B-A85C-6E53E53463FD}" type="slidenum">
              <a:rPr lang="en-US" smtClean="0"/>
              <a:t>‹#›</a:t>
            </a:fld>
            <a:endParaRPr lang="en-US"/>
          </a:p>
        </p:txBody>
      </p:sp>
    </p:spTree>
    <p:extLst>
      <p:ext uri="{BB962C8B-B14F-4D97-AF65-F5344CB8AC3E}">
        <p14:creationId xmlns:p14="http://schemas.microsoft.com/office/powerpoint/2010/main" val="1177587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6AFF36-39BE-D448-9A45-A1D0158C396D}" type="datetimeFigureOut">
              <a:rPr lang="en-US" smtClean="0"/>
              <a:t>6/5/2017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D33F6-30DC-284B-A85C-6E53E53463FD}" type="slidenum">
              <a:rPr lang="en-US" smtClean="0"/>
              <a:t>‹#›</a:t>
            </a:fld>
            <a:endParaRPr lang="en-US"/>
          </a:p>
        </p:txBody>
      </p:sp>
    </p:spTree>
    <p:extLst>
      <p:ext uri="{BB962C8B-B14F-4D97-AF65-F5344CB8AC3E}">
        <p14:creationId xmlns:p14="http://schemas.microsoft.com/office/powerpoint/2010/main" val="4139178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6AFF36-39BE-D448-9A45-A1D0158C396D}" type="datetimeFigureOut">
              <a:rPr lang="en-US" smtClean="0"/>
              <a:t>6/5/2017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D33F6-30DC-284B-A85C-6E53E53463FD}" type="slidenum">
              <a:rPr lang="en-US" smtClean="0"/>
              <a:t>‹#›</a:t>
            </a:fld>
            <a:endParaRPr lang="en-US"/>
          </a:p>
        </p:txBody>
      </p:sp>
    </p:spTree>
    <p:extLst>
      <p:ext uri="{BB962C8B-B14F-4D97-AF65-F5344CB8AC3E}">
        <p14:creationId xmlns:p14="http://schemas.microsoft.com/office/powerpoint/2010/main" val="3552996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6AFF36-39BE-D448-9A45-A1D0158C396D}" type="datetimeFigureOut">
              <a:rPr lang="en-US" smtClean="0"/>
              <a:t>6/5/2017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2D33F6-30DC-284B-A85C-6E53E53463FD}" type="slidenum">
              <a:rPr lang="en-US" smtClean="0"/>
              <a:t>‹#›</a:t>
            </a:fld>
            <a:endParaRPr lang="en-US"/>
          </a:p>
        </p:txBody>
      </p:sp>
    </p:spTree>
    <p:extLst>
      <p:ext uri="{BB962C8B-B14F-4D97-AF65-F5344CB8AC3E}">
        <p14:creationId xmlns:p14="http://schemas.microsoft.com/office/powerpoint/2010/main" val="3660135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06AFF36-39BE-D448-9A45-A1D0158C396D}" type="datetimeFigureOut">
              <a:rPr lang="en-US" smtClean="0"/>
              <a:t>6/5/2017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D33F6-30DC-284B-A85C-6E53E53463FD}" type="slidenum">
              <a:rPr lang="en-US" smtClean="0"/>
              <a:t>‹#›</a:t>
            </a:fld>
            <a:endParaRPr lang="en-US"/>
          </a:p>
        </p:txBody>
      </p:sp>
    </p:spTree>
    <p:extLst>
      <p:ext uri="{BB962C8B-B14F-4D97-AF65-F5344CB8AC3E}">
        <p14:creationId xmlns:p14="http://schemas.microsoft.com/office/powerpoint/2010/main" val="1341338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06AFF36-39BE-D448-9A45-A1D0158C396D}" type="datetimeFigureOut">
              <a:rPr lang="en-US" smtClean="0"/>
              <a:t>6/5/2017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2D33F6-30DC-284B-A85C-6E53E53463FD}" type="slidenum">
              <a:rPr lang="en-US" smtClean="0"/>
              <a:t>‹#›</a:t>
            </a:fld>
            <a:endParaRPr lang="en-US"/>
          </a:p>
        </p:txBody>
      </p:sp>
    </p:spTree>
    <p:extLst>
      <p:ext uri="{BB962C8B-B14F-4D97-AF65-F5344CB8AC3E}">
        <p14:creationId xmlns:p14="http://schemas.microsoft.com/office/powerpoint/2010/main" val="1865245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06AFF36-39BE-D448-9A45-A1D0158C396D}" type="datetimeFigureOut">
              <a:rPr lang="en-US" smtClean="0"/>
              <a:t>6/5/2017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2D33F6-30DC-284B-A85C-6E53E53463FD}" type="slidenum">
              <a:rPr lang="en-US" smtClean="0"/>
              <a:t>‹#›</a:t>
            </a:fld>
            <a:endParaRPr lang="en-US"/>
          </a:p>
        </p:txBody>
      </p:sp>
    </p:spTree>
    <p:extLst>
      <p:ext uri="{BB962C8B-B14F-4D97-AF65-F5344CB8AC3E}">
        <p14:creationId xmlns:p14="http://schemas.microsoft.com/office/powerpoint/2010/main" val="26936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6AFF36-39BE-D448-9A45-A1D0158C396D}" type="datetimeFigureOut">
              <a:rPr lang="en-US" smtClean="0"/>
              <a:t>6/5/2017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2D33F6-30DC-284B-A85C-6E53E53463FD}" type="slidenum">
              <a:rPr lang="en-US" smtClean="0"/>
              <a:t>‹#›</a:t>
            </a:fld>
            <a:endParaRPr lang="en-US"/>
          </a:p>
        </p:txBody>
      </p:sp>
    </p:spTree>
    <p:extLst>
      <p:ext uri="{BB962C8B-B14F-4D97-AF65-F5344CB8AC3E}">
        <p14:creationId xmlns:p14="http://schemas.microsoft.com/office/powerpoint/2010/main" val="1560309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6AFF36-39BE-D448-9A45-A1D0158C396D}" type="datetimeFigureOut">
              <a:rPr lang="en-US" smtClean="0"/>
              <a:t>6/5/2017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D33F6-30DC-284B-A85C-6E53E53463FD}" type="slidenum">
              <a:rPr lang="en-US" smtClean="0"/>
              <a:t>‹#›</a:t>
            </a:fld>
            <a:endParaRPr lang="en-US"/>
          </a:p>
        </p:txBody>
      </p:sp>
    </p:spTree>
    <p:extLst>
      <p:ext uri="{BB962C8B-B14F-4D97-AF65-F5344CB8AC3E}">
        <p14:creationId xmlns:p14="http://schemas.microsoft.com/office/powerpoint/2010/main" val="2615213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6AFF36-39BE-D448-9A45-A1D0158C396D}" type="datetimeFigureOut">
              <a:rPr lang="en-US" smtClean="0"/>
              <a:t>6/5/2017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2D33F6-30DC-284B-A85C-6E53E53463FD}" type="slidenum">
              <a:rPr lang="en-US" smtClean="0"/>
              <a:t>‹#›</a:t>
            </a:fld>
            <a:endParaRPr lang="en-US"/>
          </a:p>
        </p:txBody>
      </p:sp>
    </p:spTree>
    <p:extLst>
      <p:ext uri="{BB962C8B-B14F-4D97-AF65-F5344CB8AC3E}">
        <p14:creationId xmlns:p14="http://schemas.microsoft.com/office/powerpoint/2010/main" val="998914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6AFF36-39BE-D448-9A45-A1D0158C396D}" type="datetimeFigureOut">
              <a:rPr lang="en-US" smtClean="0"/>
              <a:t>6/5/2017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2D33F6-30DC-284B-A85C-6E53E53463FD}" type="slidenum">
              <a:rPr lang="en-US" smtClean="0"/>
              <a:t>‹#›</a:t>
            </a:fld>
            <a:endParaRPr lang="en-US"/>
          </a:p>
        </p:txBody>
      </p:sp>
      <p:grpSp>
        <p:nvGrpSpPr>
          <p:cNvPr id="7" name="Group 6"/>
          <p:cNvGrpSpPr/>
          <p:nvPr userDrawn="1"/>
        </p:nvGrpSpPr>
        <p:grpSpPr>
          <a:xfrm>
            <a:off x="0" y="5970718"/>
            <a:ext cx="9217025" cy="887282"/>
            <a:chOff x="-9525" y="5389542"/>
            <a:chExt cx="9217025" cy="822346"/>
          </a:xfrm>
        </p:grpSpPr>
        <p:pic>
          <p:nvPicPr>
            <p:cNvPr id="8" name="Picture 7" descr="matt-template2.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5406984"/>
              <a:ext cx="9207500" cy="804904"/>
            </a:xfrm>
            <a:prstGeom prst="rect">
              <a:avLst/>
            </a:prstGeom>
          </p:spPr>
        </p:pic>
        <p:cxnSp>
          <p:nvCxnSpPr>
            <p:cNvPr id="9" name="Straight Connector 8"/>
            <p:cNvCxnSpPr/>
            <p:nvPr/>
          </p:nvCxnSpPr>
          <p:spPr>
            <a:xfrm>
              <a:off x="-9525" y="5389542"/>
              <a:ext cx="9191625" cy="0"/>
            </a:xfrm>
            <a:prstGeom prst="line">
              <a:avLst/>
            </a:prstGeom>
            <a:ln w="12700" cap="flat" cmpd="sng" algn="ctr">
              <a:solidFill>
                <a:srgbClr val="CC33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1259489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xmlns="">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pic>
        <p:nvPicPr>
          <p:cNvPr id="22" name="Picture 21" descr="blend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42" y="0"/>
            <a:ext cx="944880" cy="6021294"/>
          </a:xfrm>
          <a:prstGeom prst="rect">
            <a:avLst/>
          </a:prstGeom>
        </p:spPr>
      </p:pic>
      <p:sp>
        <p:nvSpPr>
          <p:cNvPr id="5" name="Slide Number Placeholder 4"/>
          <p:cNvSpPr>
            <a:spLocks noGrp="1"/>
          </p:cNvSpPr>
          <p:nvPr>
            <p:ph type="sldNum" sz="quarter" idx="12"/>
          </p:nvPr>
        </p:nvSpPr>
        <p:spPr/>
        <p:txBody>
          <a:bodyPr/>
          <a:lstStyle/>
          <a:p>
            <a:fld id="{83B8952C-F8C1-4B45-93DE-87E13D3E8C6E}" type="slidenum">
              <a:rPr lang="en-US" smtClean="0"/>
              <a:pPr/>
              <a:t>1</a:t>
            </a:fld>
            <a:endParaRPr lang="en-US" dirty="0"/>
          </a:p>
        </p:txBody>
      </p:sp>
      <p:sp>
        <p:nvSpPr>
          <p:cNvPr id="3" name="TextBox 2"/>
          <p:cNvSpPr txBox="1"/>
          <p:nvPr/>
        </p:nvSpPr>
        <p:spPr>
          <a:xfrm>
            <a:off x="1093321" y="5598438"/>
            <a:ext cx="7726978" cy="400110"/>
          </a:xfrm>
          <a:prstGeom prst="rect">
            <a:avLst/>
          </a:prstGeom>
          <a:noFill/>
        </p:spPr>
        <p:txBody>
          <a:bodyPr wrap="square" rtlCol="0">
            <a:spAutoFit/>
          </a:bodyPr>
          <a:lstStyle/>
          <a:p>
            <a:pPr algn="ctr"/>
            <a:r>
              <a:rPr lang="en-US" sz="2000" b="1" smtClean="0">
                <a:solidFill>
                  <a:schemeClr val="accent1">
                    <a:lumMod val="75000"/>
                  </a:schemeClr>
                </a:solidFill>
                <a:latin typeface="Arial"/>
                <a:cs typeface="Arial"/>
              </a:rPr>
              <a:t>WRF User’s Workshop. </a:t>
            </a:r>
            <a:r>
              <a:rPr lang="en-US" sz="2000" b="1" dirty="0" smtClean="0">
                <a:solidFill>
                  <a:schemeClr val="accent1">
                    <a:lumMod val="75000"/>
                  </a:schemeClr>
                </a:solidFill>
                <a:latin typeface="Arial"/>
                <a:cs typeface="Arial"/>
              </a:rPr>
              <a:t>June</a:t>
            </a:r>
            <a:r>
              <a:rPr lang="en-US" sz="2000" b="1" dirty="0" smtClean="0">
                <a:solidFill>
                  <a:schemeClr val="accent1">
                    <a:lumMod val="75000"/>
                  </a:schemeClr>
                </a:solidFill>
                <a:latin typeface="Arial"/>
                <a:cs typeface="Arial"/>
              </a:rPr>
              <a:t> 15, </a:t>
            </a:r>
            <a:r>
              <a:rPr lang="en-US" sz="2000" b="1" dirty="0" smtClean="0">
                <a:solidFill>
                  <a:schemeClr val="accent1">
                    <a:lumMod val="75000"/>
                  </a:schemeClr>
                </a:solidFill>
                <a:latin typeface="Arial"/>
                <a:cs typeface="Arial"/>
              </a:rPr>
              <a:t>2017</a:t>
            </a:r>
          </a:p>
        </p:txBody>
      </p:sp>
      <p:sp>
        <p:nvSpPr>
          <p:cNvPr id="12" name="Title 2"/>
          <p:cNvSpPr txBox="1">
            <a:spLocks/>
          </p:cNvSpPr>
          <p:nvPr/>
        </p:nvSpPr>
        <p:spPr>
          <a:xfrm>
            <a:off x="914400" y="4351617"/>
            <a:ext cx="8199119" cy="147425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smtClean="0">
                <a:latin typeface="Arial"/>
                <a:cs typeface="Arial"/>
              </a:rPr>
              <a:t>Pedro A. Jimenez, </a:t>
            </a:r>
            <a:r>
              <a:rPr lang="en-US" sz="2000" b="1" dirty="0" err="1" smtClean="0">
                <a:latin typeface="Arial"/>
                <a:cs typeface="Arial"/>
              </a:rPr>
              <a:t>Branko</a:t>
            </a:r>
            <a:r>
              <a:rPr lang="en-US" sz="2000" b="1" dirty="0" smtClean="0">
                <a:latin typeface="Arial"/>
                <a:cs typeface="Arial"/>
              </a:rPr>
              <a:t> </a:t>
            </a:r>
            <a:r>
              <a:rPr lang="en-US" sz="2000" b="1" dirty="0" err="1" smtClean="0">
                <a:latin typeface="Arial"/>
                <a:cs typeface="Arial"/>
              </a:rPr>
              <a:t>Kosović</a:t>
            </a:r>
            <a:r>
              <a:rPr lang="en-US" sz="2000" b="1" dirty="0" smtClean="0">
                <a:latin typeface="Arial"/>
                <a:cs typeface="Arial"/>
              </a:rPr>
              <a:t>, </a:t>
            </a:r>
            <a:r>
              <a:rPr lang="en-US" sz="2000" b="1" dirty="0">
                <a:latin typeface="Arial"/>
                <a:cs typeface="Arial"/>
              </a:rPr>
              <a:t>Domingo </a:t>
            </a:r>
            <a:r>
              <a:rPr lang="en-US" sz="2000" b="1" dirty="0" smtClean="0">
                <a:latin typeface="Arial"/>
                <a:cs typeface="Arial"/>
              </a:rPr>
              <a:t>Muñoz-Esparza, </a:t>
            </a:r>
            <a:r>
              <a:rPr lang="en-US" sz="2000" b="1" dirty="0">
                <a:latin typeface="Arial"/>
                <a:cs typeface="Arial"/>
              </a:rPr>
              <a:t>Amanda </a:t>
            </a:r>
            <a:r>
              <a:rPr lang="en-US" sz="2000" b="1" dirty="0" smtClean="0">
                <a:latin typeface="Arial"/>
                <a:cs typeface="Arial"/>
              </a:rPr>
              <a:t>Anderson, </a:t>
            </a:r>
            <a:r>
              <a:rPr lang="en-US" sz="2000" b="1" dirty="0">
                <a:latin typeface="Arial"/>
                <a:cs typeface="Arial"/>
              </a:rPr>
              <a:t>Bill </a:t>
            </a:r>
            <a:r>
              <a:rPr lang="en-US" sz="2000" b="1" dirty="0" err="1" smtClean="0">
                <a:latin typeface="Arial"/>
                <a:cs typeface="Arial"/>
              </a:rPr>
              <a:t>Petzke</a:t>
            </a:r>
            <a:r>
              <a:rPr lang="en-US" sz="2000" b="1" dirty="0" smtClean="0">
                <a:latin typeface="Arial"/>
                <a:cs typeface="Arial"/>
              </a:rPr>
              <a:t>, </a:t>
            </a:r>
            <a:r>
              <a:rPr lang="en-US" sz="2000" b="1" dirty="0">
                <a:latin typeface="Arial"/>
                <a:cs typeface="Arial"/>
              </a:rPr>
              <a:t>Jennifer </a:t>
            </a:r>
            <a:r>
              <a:rPr lang="en-US" sz="2000" b="1" dirty="0" err="1" smtClean="0">
                <a:latin typeface="Arial"/>
                <a:cs typeface="Arial"/>
              </a:rPr>
              <a:t>Boehnert</a:t>
            </a:r>
            <a:r>
              <a:rPr lang="en-US" sz="2000" b="1" dirty="0" smtClean="0">
                <a:latin typeface="Arial"/>
                <a:cs typeface="Arial"/>
              </a:rPr>
              <a:t>, </a:t>
            </a:r>
            <a:r>
              <a:rPr lang="en-US" sz="2000" b="1" dirty="0">
                <a:latin typeface="Arial"/>
                <a:cs typeface="Arial"/>
              </a:rPr>
              <a:t>Jim </a:t>
            </a:r>
            <a:r>
              <a:rPr lang="en-US" sz="2000" b="1" dirty="0" smtClean="0">
                <a:latin typeface="Arial"/>
                <a:cs typeface="Arial"/>
              </a:rPr>
              <a:t>Cowie, </a:t>
            </a:r>
            <a:r>
              <a:rPr lang="en-US" sz="2000" b="1" dirty="0">
                <a:latin typeface="Arial"/>
                <a:cs typeface="Arial"/>
              </a:rPr>
              <a:t>Kevin </a:t>
            </a:r>
            <a:r>
              <a:rPr lang="en-US" sz="2000" b="1" dirty="0" smtClean="0">
                <a:latin typeface="Arial"/>
                <a:cs typeface="Arial"/>
              </a:rPr>
              <a:t>Sampson, </a:t>
            </a:r>
            <a:r>
              <a:rPr lang="en-US" sz="2000" b="1" dirty="0">
                <a:latin typeface="Arial"/>
                <a:cs typeface="Arial"/>
              </a:rPr>
              <a:t>Barb </a:t>
            </a:r>
            <a:r>
              <a:rPr lang="en-US" sz="2000" b="1" dirty="0" smtClean="0">
                <a:latin typeface="Arial"/>
                <a:cs typeface="Arial"/>
              </a:rPr>
              <a:t>Brown and </a:t>
            </a:r>
            <a:r>
              <a:rPr lang="en-US" sz="2000" b="1" dirty="0" smtClean="0">
                <a:latin typeface="Arial"/>
                <a:cs typeface="Arial"/>
              </a:rPr>
              <a:t>Bill Mahoney</a:t>
            </a:r>
            <a:endParaRPr lang="en-US" sz="2000" b="1" dirty="0"/>
          </a:p>
        </p:txBody>
      </p:sp>
      <p:sp>
        <p:nvSpPr>
          <p:cNvPr id="15" name="Title 2"/>
          <p:cNvSpPr txBox="1">
            <a:spLocks/>
          </p:cNvSpPr>
          <p:nvPr/>
        </p:nvSpPr>
        <p:spPr>
          <a:xfrm>
            <a:off x="1093321" y="0"/>
            <a:ext cx="7593479" cy="139065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latin typeface="Arial" panose="020B0604020202020204" pitchFamily="34" charset="0"/>
                <a:cs typeface="Arial" panose="020B0604020202020204" pitchFamily="34" charset="0"/>
              </a:rPr>
              <a:t>The Colorado Fire Prediction System: system description </a:t>
            </a:r>
            <a:r>
              <a:rPr lang="en-US" sz="2800" b="1" dirty="0" smtClean="0">
                <a:latin typeface="Arial" panose="020B0604020202020204" pitchFamily="34" charset="0"/>
                <a:cs typeface="Arial" panose="020B0604020202020204" pitchFamily="34" charset="0"/>
              </a:rPr>
              <a:t>and evaluation</a:t>
            </a:r>
            <a:endParaRPr lang="en-US" sz="2800" dirty="0"/>
          </a:p>
        </p:txBody>
      </p:sp>
      <p:pic>
        <p:nvPicPr>
          <p:cNvPr id="2" name="Picture 1" descr="SunshineCanyonSmoke.tiff"/>
          <p:cNvPicPr>
            <a:picLocks noChangeAspect="1"/>
          </p:cNvPicPr>
          <p:nvPr/>
        </p:nvPicPr>
        <p:blipFill rotWithShape="1">
          <a:blip r:embed="rId4">
            <a:extLst>
              <a:ext uri="{28A0092B-C50C-407E-A947-70E740481C1C}">
                <a14:useLocalDpi xmlns:a14="http://schemas.microsoft.com/office/drawing/2010/main" val="0"/>
              </a:ext>
            </a:extLst>
          </a:blip>
          <a:srcRect l="3105" t="10684" r="32516"/>
          <a:stretch/>
        </p:blipFill>
        <p:spPr>
          <a:xfrm>
            <a:off x="2820103" y="1225340"/>
            <a:ext cx="4184991" cy="3283050"/>
          </a:xfrm>
          <a:prstGeom prst="rect">
            <a:avLst/>
          </a:prstGeom>
        </p:spPr>
      </p:pic>
    </p:spTree>
    <p:extLst>
      <p:ext uri="{BB962C8B-B14F-4D97-AF65-F5344CB8AC3E}">
        <p14:creationId xmlns:p14="http://schemas.microsoft.com/office/powerpoint/2010/main" val="31713932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484909" y="1562814"/>
            <a:ext cx="4507722" cy="3017520"/>
            <a:chOff x="2484909" y="1562814"/>
            <a:chExt cx="4507722" cy="3017520"/>
          </a:xfrm>
        </p:grpSpPr>
        <p:pic>
          <p:nvPicPr>
            <p:cNvPr id="12" name="Picture 11" descr="GrassFireEmporiaGazetteKansasTurnpike.jpg"/>
            <p:cNvPicPr>
              <a:picLocks noChangeAspect="1"/>
            </p:cNvPicPr>
            <p:nvPr/>
          </p:nvPicPr>
          <p:blipFill rotWithShape="1">
            <a:blip r:embed="rId2">
              <a:extLst>
                <a:ext uri="{28A0092B-C50C-407E-A947-70E740481C1C}">
                  <a14:useLocalDpi xmlns:a14="http://schemas.microsoft.com/office/drawing/2010/main" val="0"/>
                </a:ext>
              </a:extLst>
            </a:blip>
            <a:srcRect r="10369"/>
            <a:stretch/>
          </p:blipFill>
          <p:spPr>
            <a:xfrm>
              <a:off x="2484909" y="1562814"/>
              <a:ext cx="4507722" cy="3017520"/>
            </a:xfrm>
            <a:prstGeom prst="rect">
              <a:avLst/>
            </a:prstGeom>
          </p:spPr>
        </p:pic>
        <p:sp>
          <p:nvSpPr>
            <p:cNvPr id="16" name="TextBox 15"/>
            <p:cNvSpPr txBox="1"/>
            <p:nvPr/>
          </p:nvSpPr>
          <p:spPr>
            <a:xfrm>
              <a:off x="2484909" y="4272557"/>
              <a:ext cx="1531802" cy="307777"/>
            </a:xfrm>
            <a:prstGeom prst="rect">
              <a:avLst/>
            </a:prstGeom>
            <a:noFill/>
          </p:spPr>
          <p:txBody>
            <a:bodyPr wrap="none" rtlCol="0">
              <a:spAutoFit/>
            </a:bodyPr>
            <a:lstStyle/>
            <a:p>
              <a:r>
                <a:rPr lang="en-US" sz="1400" dirty="0" smtClean="0">
                  <a:solidFill>
                    <a:schemeClr val="bg1"/>
                  </a:solidFill>
                  <a:latin typeface="Arial"/>
                  <a:cs typeface="Arial"/>
                </a:rPr>
                <a:t>Emporia Gazette</a:t>
              </a:r>
              <a:endParaRPr lang="en-US" sz="1400" dirty="0">
                <a:solidFill>
                  <a:schemeClr val="bg1"/>
                </a:solidFill>
                <a:latin typeface="Arial"/>
                <a:cs typeface="Arial"/>
              </a:endParaRPr>
            </a:p>
          </p:txBody>
        </p:sp>
        <p:sp>
          <p:nvSpPr>
            <p:cNvPr id="17" name="TextBox 16"/>
            <p:cNvSpPr txBox="1"/>
            <p:nvPr/>
          </p:nvSpPr>
          <p:spPr>
            <a:xfrm>
              <a:off x="2749675" y="2051384"/>
              <a:ext cx="1496123" cy="400110"/>
            </a:xfrm>
            <a:prstGeom prst="rect">
              <a:avLst/>
            </a:prstGeom>
            <a:noFill/>
          </p:spPr>
          <p:txBody>
            <a:bodyPr wrap="none" rtlCol="0">
              <a:spAutoFit/>
            </a:bodyPr>
            <a:lstStyle/>
            <a:p>
              <a:r>
                <a:rPr lang="en-US" sz="2000" dirty="0" smtClean="0">
                  <a:solidFill>
                    <a:schemeClr val="bg1"/>
                  </a:solidFill>
                  <a:latin typeface="Arial"/>
                  <a:cs typeface="Arial"/>
                </a:rPr>
                <a:t>Surface fire</a:t>
              </a:r>
              <a:endParaRPr lang="en-US" sz="2000" dirty="0">
                <a:solidFill>
                  <a:schemeClr val="bg1"/>
                </a:solidFill>
                <a:latin typeface="Arial"/>
                <a:cs typeface="Arial"/>
              </a:endParaRPr>
            </a:p>
          </p:txBody>
        </p:sp>
      </p:grpSp>
      <p:sp>
        <p:nvSpPr>
          <p:cNvPr id="5" name="TextBox 4"/>
          <p:cNvSpPr txBox="1"/>
          <p:nvPr/>
        </p:nvSpPr>
        <p:spPr>
          <a:xfrm>
            <a:off x="5231429" y="5238103"/>
            <a:ext cx="1647093" cy="369332"/>
          </a:xfrm>
          <a:prstGeom prst="rect">
            <a:avLst/>
          </a:prstGeom>
          <a:noFill/>
        </p:spPr>
        <p:txBody>
          <a:bodyPr wrap="none" rtlCol="0">
            <a:spAutoFit/>
          </a:bodyPr>
          <a:lstStyle/>
          <a:p>
            <a:r>
              <a:rPr lang="en-US" dirty="0" smtClean="0">
                <a:solidFill>
                  <a:schemeClr val="bg1"/>
                </a:solidFill>
              </a:rPr>
              <a:t>Courtesy BLM</a:t>
            </a:r>
            <a:endParaRPr lang="en-US" dirty="0">
              <a:solidFill>
                <a:schemeClr val="bg1"/>
              </a:solidFill>
            </a:endParaRPr>
          </a:p>
        </p:txBody>
      </p:sp>
      <p:cxnSp>
        <p:nvCxnSpPr>
          <p:cNvPr id="18" name="Straight Arrow Connector 17"/>
          <p:cNvCxnSpPr/>
          <p:nvPr/>
        </p:nvCxnSpPr>
        <p:spPr>
          <a:xfrm>
            <a:off x="2226724" y="4094493"/>
            <a:ext cx="3004705" cy="0"/>
          </a:xfrm>
          <a:prstGeom prst="straightConnector1">
            <a:avLst/>
          </a:prstGeom>
          <a:ln w="47625">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itle 1"/>
          <p:cNvSpPr>
            <a:spLocks noGrp="1"/>
          </p:cNvSpPr>
          <p:nvPr>
            <p:ph type="title"/>
          </p:nvPr>
        </p:nvSpPr>
        <p:spPr>
          <a:xfrm>
            <a:off x="159173" y="23168"/>
            <a:ext cx="8932074" cy="762001"/>
          </a:xfrm>
        </p:spPr>
        <p:txBody>
          <a:bodyPr>
            <a:normAutofit fontScale="90000"/>
          </a:bodyPr>
          <a:lstStyle/>
          <a:p>
            <a:r>
              <a:rPr lang="en-US" sz="3200" b="1" dirty="0" smtClean="0">
                <a:solidFill>
                  <a:schemeClr val="accent5">
                    <a:lumMod val="50000"/>
                  </a:schemeClr>
                </a:solidFill>
                <a:latin typeface="Arial"/>
                <a:cs typeface="Arial"/>
              </a:rPr>
              <a:t>Fire Behavior Module Is Coupled </a:t>
            </a:r>
            <a:r>
              <a:rPr lang="en-US" sz="3200" b="1" dirty="0">
                <a:solidFill>
                  <a:schemeClr val="accent5">
                    <a:lumMod val="50000"/>
                  </a:schemeClr>
                </a:solidFill>
                <a:latin typeface="Arial"/>
                <a:cs typeface="Arial"/>
              </a:rPr>
              <a:t>W</a:t>
            </a:r>
            <a:r>
              <a:rPr lang="en-US" sz="3200" b="1" dirty="0" smtClean="0">
                <a:solidFill>
                  <a:schemeClr val="accent5">
                    <a:lumMod val="50000"/>
                  </a:schemeClr>
                </a:solidFill>
                <a:latin typeface="Arial"/>
                <a:cs typeface="Arial"/>
              </a:rPr>
              <a:t>ith NWP Model </a:t>
            </a:r>
            <a:endParaRPr lang="en-US" sz="3200" b="1" dirty="0">
              <a:solidFill>
                <a:schemeClr val="accent5">
                  <a:lumMod val="50000"/>
                </a:schemeClr>
              </a:solidFill>
              <a:latin typeface="Arial"/>
              <a:cs typeface="Arial"/>
            </a:endParaRPr>
          </a:p>
        </p:txBody>
      </p:sp>
      <p:grpSp>
        <p:nvGrpSpPr>
          <p:cNvPr id="20" name="Group 19"/>
          <p:cNvGrpSpPr/>
          <p:nvPr/>
        </p:nvGrpSpPr>
        <p:grpSpPr>
          <a:xfrm>
            <a:off x="2286000" y="778456"/>
            <a:ext cx="4706631" cy="2583309"/>
            <a:chOff x="2286000" y="931595"/>
            <a:chExt cx="4706631" cy="2998045"/>
          </a:xfrm>
        </p:grpSpPr>
        <p:sp>
          <p:nvSpPr>
            <p:cNvPr id="21" name="TextBox 20"/>
            <p:cNvSpPr txBox="1"/>
            <p:nvPr/>
          </p:nvSpPr>
          <p:spPr>
            <a:xfrm>
              <a:off x="2286000" y="931595"/>
              <a:ext cx="4706631" cy="400110"/>
            </a:xfrm>
            <a:prstGeom prst="rect">
              <a:avLst/>
            </a:prstGeom>
            <a:noFill/>
          </p:spPr>
          <p:txBody>
            <a:bodyPr wrap="square" rtlCol="0">
              <a:spAutoFit/>
            </a:bodyPr>
            <a:lstStyle/>
            <a:p>
              <a:r>
                <a:rPr lang="en-US" sz="2000" dirty="0" smtClean="0">
                  <a:latin typeface="Arial"/>
                  <a:cs typeface="Arial"/>
                </a:rPr>
                <a:t>Level set method tracks fire perimeter</a:t>
              </a:r>
              <a:endParaRPr lang="en-US" sz="2000" dirty="0">
                <a:latin typeface="Arial"/>
                <a:cs typeface="Arial"/>
              </a:endParaRPr>
            </a:p>
          </p:txBody>
        </p:sp>
        <p:cxnSp>
          <p:nvCxnSpPr>
            <p:cNvPr id="22" name="Straight Arrow Connector 21"/>
            <p:cNvCxnSpPr/>
            <p:nvPr/>
          </p:nvCxnSpPr>
          <p:spPr>
            <a:xfrm flipH="1">
              <a:off x="4634884" y="1537793"/>
              <a:ext cx="230920" cy="2391847"/>
            </a:xfrm>
            <a:prstGeom prst="straightConnector1">
              <a:avLst/>
            </a:prstGeom>
            <a:ln w="47625">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23" name="TextBox 22"/>
          <p:cNvSpPr txBox="1"/>
          <p:nvPr/>
        </p:nvSpPr>
        <p:spPr>
          <a:xfrm>
            <a:off x="122155" y="1935792"/>
            <a:ext cx="2429636" cy="2862322"/>
          </a:xfrm>
          <a:prstGeom prst="rect">
            <a:avLst/>
          </a:prstGeom>
          <a:noFill/>
        </p:spPr>
        <p:txBody>
          <a:bodyPr wrap="square" rtlCol="0">
            <a:spAutoFit/>
          </a:bodyPr>
          <a:lstStyle/>
          <a:p>
            <a:r>
              <a:rPr lang="en-US" sz="2000" dirty="0" smtClean="0">
                <a:latin typeface="Arial"/>
                <a:cs typeface="Arial"/>
              </a:rPr>
              <a:t>Rate </a:t>
            </a:r>
            <a:r>
              <a:rPr lang="en-US" sz="2000" dirty="0">
                <a:latin typeface="Arial"/>
                <a:cs typeface="Arial"/>
              </a:rPr>
              <a:t>of spread </a:t>
            </a:r>
            <a:r>
              <a:rPr lang="en-US" sz="2000" dirty="0" smtClean="0">
                <a:latin typeface="Arial"/>
                <a:cs typeface="Arial"/>
              </a:rPr>
              <a:t>of </a:t>
            </a:r>
            <a:r>
              <a:rPr lang="en-US" sz="2000" dirty="0">
                <a:latin typeface="Arial"/>
                <a:cs typeface="Arial"/>
              </a:rPr>
              <a:t>flaming front </a:t>
            </a:r>
            <a:r>
              <a:rPr lang="en-US" sz="2000" dirty="0" smtClean="0">
                <a:latin typeface="Arial"/>
                <a:cs typeface="Arial"/>
              </a:rPr>
              <a:t>is computed </a:t>
            </a:r>
            <a:r>
              <a:rPr lang="en-US" sz="2000" dirty="0">
                <a:latin typeface="Arial"/>
                <a:cs typeface="Arial"/>
              </a:rPr>
              <a:t>as function of fire-</a:t>
            </a:r>
            <a:r>
              <a:rPr lang="en-US" sz="2000" dirty="0" smtClean="0">
                <a:latin typeface="Arial"/>
                <a:cs typeface="Arial"/>
              </a:rPr>
              <a:t>affected </a:t>
            </a:r>
            <a:r>
              <a:rPr lang="en-US" sz="2000" dirty="0">
                <a:latin typeface="Arial"/>
                <a:cs typeface="Arial"/>
              </a:rPr>
              <a:t>fuel, </a:t>
            </a:r>
            <a:r>
              <a:rPr lang="en-US" sz="2000" dirty="0" smtClean="0">
                <a:latin typeface="Arial"/>
                <a:cs typeface="Arial"/>
              </a:rPr>
              <a:t>wind, and </a:t>
            </a:r>
            <a:r>
              <a:rPr lang="en-US" sz="2000" dirty="0">
                <a:latin typeface="Arial"/>
                <a:cs typeface="Arial"/>
              </a:rPr>
              <a:t>slope using </a:t>
            </a:r>
            <a:r>
              <a:rPr lang="en-US" sz="2000" dirty="0" smtClean="0">
                <a:latin typeface="Arial"/>
                <a:cs typeface="Arial"/>
              </a:rPr>
              <a:t>a </a:t>
            </a:r>
            <a:r>
              <a:rPr lang="en-US" sz="2000" dirty="0" err="1" smtClean="0">
                <a:latin typeface="Arial"/>
                <a:cs typeface="Arial"/>
              </a:rPr>
              <a:t>semiempirical</a:t>
            </a:r>
            <a:r>
              <a:rPr lang="en-US" sz="2000" dirty="0" smtClean="0">
                <a:latin typeface="Arial"/>
                <a:cs typeface="Arial"/>
              </a:rPr>
              <a:t> </a:t>
            </a:r>
            <a:r>
              <a:rPr lang="en-US" sz="2000" dirty="0" err="1" smtClean="0">
                <a:latin typeface="Arial"/>
                <a:cs typeface="Arial"/>
              </a:rPr>
              <a:t>Rothermel</a:t>
            </a:r>
            <a:r>
              <a:rPr lang="en-US" sz="2000" dirty="0" smtClean="0">
                <a:latin typeface="Arial"/>
                <a:cs typeface="Arial"/>
              </a:rPr>
              <a:t> </a:t>
            </a:r>
            <a:r>
              <a:rPr lang="en-US" sz="2000" dirty="0">
                <a:latin typeface="Arial"/>
                <a:cs typeface="Arial"/>
              </a:rPr>
              <a:t>(1972) </a:t>
            </a:r>
            <a:r>
              <a:rPr lang="en-US" sz="2000" dirty="0" smtClean="0">
                <a:latin typeface="Arial"/>
                <a:cs typeface="Arial"/>
              </a:rPr>
              <a:t>model.</a:t>
            </a:r>
          </a:p>
        </p:txBody>
      </p:sp>
    </p:spTree>
    <p:extLst>
      <p:ext uri="{BB962C8B-B14F-4D97-AF65-F5344CB8AC3E}">
        <p14:creationId xmlns:p14="http://schemas.microsoft.com/office/powerpoint/2010/main" val="2886979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2484909" y="1562814"/>
            <a:ext cx="4507722" cy="3017520"/>
            <a:chOff x="2484909" y="1562814"/>
            <a:chExt cx="4507722" cy="3017520"/>
          </a:xfrm>
        </p:grpSpPr>
        <p:pic>
          <p:nvPicPr>
            <p:cNvPr id="20" name="Picture 19" descr="GrassFireEmporiaGazetteKansasTurnpike.jpg"/>
            <p:cNvPicPr>
              <a:picLocks noChangeAspect="1"/>
            </p:cNvPicPr>
            <p:nvPr/>
          </p:nvPicPr>
          <p:blipFill rotWithShape="1">
            <a:blip r:embed="rId2">
              <a:extLst>
                <a:ext uri="{28A0092B-C50C-407E-A947-70E740481C1C}">
                  <a14:useLocalDpi xmlns:a14="http://schemas.microsoft.com/office/drawing/2010/main" val="0"/>
                </a:ext>
              </a:extLst>
            </a:blip>
            <a:srcRect r="10369"/>
            <a:stretch/>
          </p:blipFill>
          <p:spPr>
            <a:xfrm>
              <a:off x="2484909" y="1562814"/>
              <a:ext cx="4507722" cy="3017520"/>
            </a:xfrm>
            <a:prstGeom prst="rect">
              <a:avLst/>
            </a:prstGeom>
          </p:spPr>
        </p:pic>
        <p:sp>
          <p:nvSpPr>
            <p:cNvPr id="21" name="TextBox 20"/>
            <p:cNvSpPr txBox="1"/>
            <p:nvPr/>
          </p:nvSpPr>
          <p:spPr>
            <a:xfrm>
              <a:off x="2484909" y="4272557"/>
              <a:ext cx="1531802" cy="307777"/>
            </a:xfrm>
            <a:prstGeom prst="rect">
              <a:avLst/>
            </a:prstGeom>
            <a:noFill/>
          </p:spPr>
          <p:txBody>
            <a:bodyPr wrap="none" rtlCol="0">
              <a:spAutoFit/>
            </a:bodyPr>
            <a:lstStyle/>
            <a:p>
              <a:r>
                <a:rPr lang="en-US" sz="1400" dirty="0" smtClean="0">
                  <a:solidFill>
                    <a:schemeClr val="bg1"/>
                  </a:solidFill>
                  <a:latin typeface="Arial"/>
                  <a:cs typeface="Arial"/>
                </a:rPr>
                <a:t>Emporia Gazette</a:t>
              </a:r>
              <a:endParaRPr lang="en-US" sz="1400" dirty="0">
                <a:solidFill>
                  <a:schemeClr val="bg1"/>
                </a:solidFill>
                <a:latin typeface="Arial"/>
                <a:cs typeface="Arial"/>
              </a:endParaRPr>
            </a:p>
          </p:txBody>
        </p:sp>
        <p:sp>
          <p:nvSpPr>
            <p:cNvPr id="22" name="TextBox 21"/>
            <p:cNvSpPr txBox="1"/>
            <p:nvPr/>
          </p:nvSpPr>
          <p:spPr>
            <a:xfrm>
              <a:off x="2749675" y="2051384"/>
              <a:ext cx="1496123" cy="400110"/>
            </a:xfrm>
            <a:prstGeom prst="rect">
              <a:avLst/>
            </a:prstGeom>
            <a:noFill/>
          </p:spPr>
          <p:txBody>
            <a:bodyPr wrap="none" rtlCol="0">
              <a:spAutoFit/>
            </a:bodyPr>
            <a:lstStyle/>
            <a:p>
              <a:r>
                <a:rPr lang="en-US" sz="2000" dirty="0" smtClean="0">
                  <a:solidFill>
                    <a:schemeClr val="bg1"/>
                  </a:solidFill>
                  <a:latin typeface="Arial"/>
                  <a:cs typeface="Arial"/>
                </a:rPr>
                <a:t>Surface fire</a:t>
              </a:r>
              <a:endParaRPr lang="en-US" sz="2000" dirty="0">
                <a:solidFill>
                  <a:schemeClr val="bg1"/>
                </a:solidFill>
                <a:latin typeface="Arial"/>
                <a:cs typeface="Arial"/>
              </a:endParaRPr>
            </a:p>
          </p:txBody>
        </p:sp>
      </p:grpSp>
      <p:sp>
        <p:nvSpPr>
          <p:cNvPr id="13" name="TextBox 12"/>
          <p:cNvSpPr txBox="1"/>
          <p:nvPr/>
        </p:nvSpPr>
        <p:spPr>
          <a:xfrm>
            <a:off x="122155" y="1935792"/>
            <a:ext cx="2429636" cy="2862322"/>
          </a:xfrm>
          <a:prstGeom prst="rect">
            <a:avLst/>
          </a:prstGeom>
          <a:noFill/>
        </p:spPr>
        <p:txBody>
          <a:bodyPr wrap="square" rtlCol="0">
            <a:spAutoFit/>
          </a:bodyPr>
          <a:lstStyle/>
          <a:p>
            <a:r>
              <a:rPr lang="en-US" sz="2000" dirty="0" smtClean="0">
                <a:latin typeface="Arial"/>
                <a:cs typeface="Arial"/>
              </a:rPr>
              <a:t>Rate </a:t>
            </a:r>
            <a:r>
              <a:rPr lang="en-US" sz="2000" dirty="0">
                <a:latin typeface="Arial"/>
                <a:cs typeface="Arial"/>
              </a:rPr>
              <a:t>of spread </a:t>
            </a:r>
            <a:r>
              <a:rPr lang="en-US" sz="2000" dirty="0" smtClean="0">
                <a:latin typeface="Arial"/>
                <a:cs typeface="Arial"/>
              </a:rPr>
              <a:t>of </a:t>
            </a:r>
            <a:r>
              <a:rPr lang="en-US" sz="2000" dirty="0">
                <a:latin typeface="Arial"/>
                <a:cs typeface="Arial"/>
              </a:rPr>
              <a:t>flaming front </a:t>
            </a:r>
            <a:r>
              <a:rPr lang="en-US" sz="2000" dirty="0" smtClean="0">
                <a:latin typeface="Arial"/>
                <a:cs typeface="Arial"/>
              </a:rPr>
              <a:t>is computed </a:t>
            </a:r>
            <a:r>
              <a:rPr lang="en-US" sz="2000" dirty="0">
                <a:latin typeface="Arial"/>
                <a:cs typeface="Arial"/>
              </a:rPr>
              <a:t>as function of fire-</a:t>
            </a:r>
            <a:r>
              <a:rPr lang="en-US" sz="2000" dirty="0" smtClean="0">
                <a:latin typeface="Arial"/>
                <a:cs typeface="Arial"/>
              </a:rPr>
              <a:t>affected </a:t>
            </a:r>
            <a:r>
              <a:rPr lang="en-US" sz="2000" dirty="0">
                <a:latin typeface="Arial"/>
                <a:cs typeface="Arial"/>
              </a:rPr>
              <a:t>fuel, </a:t>
            </a:r>
            <a:r>
              <a:rPr lang="en-US" sz="2000" dirty="0" smtClean="0">
                <a:latin typeface="Arial"/>
                <a:cs typeface="Arial"/>
              </a:rPr>
              <a:t>wind, and </a:t>
            </a:r>
            <a:r>
              <a:rPr lang="en-US" sz="2000" dirty="0">
                <a:latin typeface="Arial"/>
                <a:cs typeface="Arial"/>
              </a:rPr>
              <a:t>slope using </a:t>
            </a:r>
            <a:r>
              <a:rPr lang="en-US" sz="2000" dirty="0" smtClean="0">
                <a:latin typeface="Arial"/>
                <a:cs typeface="Arial"/>
              </a:rPr>
              <a:t>a </a:t>
            </a:r>
            <a:r>
              <a:rPr lang="en-US" sz="2000" dirty="0" err="1" smtClean="0">
                <a:latin typeface="Arial"/>
                <a:cs typeface="Arial"/>
              </a:rPr>
              <a:t>semiempirical</a:t>
            </a:r>
            <a:r>
              <a:rPr lang="en-US" sz="2000" dirty="0" smtClean="0">
                <a:latin typeface="Arial"/>
                <a:cs typeface="Arial"/>
              </a:rPr>
              <a:t> </a:t>
            </a:r>
            <a:r>
              <a:rPr lang="en-US" sz="2000" dirty="0" err="1" smtClean="0">
                <a:latin typeface="Arial"/>
                <a:cs typeface="Arial"/>
              </a:rPr>
              <a:t>Rothermel</a:t>
            </a:r>
            <a:r>
              <a:rPr lang="en-US" sz="2000" dirty="0" smtClean="0">
                <a:latin typeface="Arial"/>
                <a:cs typeface="Arial"/>
              </a:rPr>
              <a:t> </a:t>
            </a:r>
            <a:r>
              <a:rPr lang="en-US" sz="2000" dirty="0">
                <a:latin typeface="Arial"/>
                <a:cs typeface="Arial"/>
              </a:rPr>
              <a:t>(1972) </a:t>
            </a:r>
            <a:r>
              <a:rPr lang="en-US" sz="2000" dirty="0" smtClean="0">
                <a:latin typeface="Arial"/>
                <a:cs typeface="Arial"/>
              </a:rPr>
              <a:t>model.</a:t>
            </a:r>
          </a:p>
        </p:txBody>
      </p:sp>
      <p:sp>
        <p:nvSpPr>
          <p:cNvPr id="16" name="TextBox 15"/>
          <p:cNvSpPr txBox="1"/>
          <p:nvPr/>
        </p:nvSpPr>
        <p:spPr>
          <a:xfrm>
            <a:off x="7121299" y="2597511"/>
            <a:ext cx="2112347" cy="1323439"/>
          </a:xfrm>
          <a:prstGeom prst="rect">
            <a:avLst/>
          </a:prstGeom>
          <a:noFill/>
        </p:spPr>
        <p:txBody>
          <a:bodyPr wrap="square" rtlCol="0">
            <a:spAutoFit/>
          </a:bodyPr>
          <a:lstStyle/>
          <a:p>
            <a:r>
              <a:rPr lang="en-US" sz="2000" dirty="0" smtClean="0">
                <a:latin typeface="Arial"/>
                <a:cs typeface="Arial"/>
              </a:rPr>
              <a:t>Fuel burn </a:t>
            </a:r>
            <a:r>
              <a:rPr lang="en-US" sz="2000" dirty="0">
                <a:latin typeface="Arial"/>
                <a:cs typeface="Arial"/>
              </a:rPr>
              <a:t>r</a:t>
            </a:r>
            <a:r>
              <a:rPr lang="en-US" sz="2000" dirty="0" smtClean="0">
                <a:latin typeface="Arial"/>
                <a:cs typeface="Arial"/>
              </a:rPr>
              <a:t>ate is is based on laboratory experiments</a:t>
            </a:r>
            <a:r>
              <a:rPr lang="en-US" sz="2000" dirty="0">
                <a:latin typeface="Arial"/>
                <a:cs typeface="Arial"/>
              </a:rPr>
              <a:t>.</a:t>
            </a:r>
          </a:p>
        </p:txBody>
      </p:sp>
      <p:cxnSp>
        <p:nvCxnSpPr>
          <p:cNvPr id="17" name="Straight Arrow Connector 16"/>
          <p:cNvCxnSpPr/>
          <p:nvPr/>
        </p:nvCxnSpPr>
        <p:spPr>
          <a:xfrm flipH="1">
            <a:off x="5453529" y="3463098"/>
            <a:ext cx="1761469" cy="0"/>
          </a:xfrm>
          <a:prstGeom prst="straightConnector1">
            <a:avLst/>
          </a:prstGeom>
          <a:ln w="47625">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2226724" y="4094493"/>
            <a:ext cx="3004705" cy="0"/>
          </a:xfrm>
          <a:prstGeom prst="straightConnector1">
            <a:avLst/>
          </a:prstGeom>
          <a:ln w="47625">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itle 1"/>
          <p:cNvSpPr>
            <a:spLocks noGrp="1"/>
          </p:cNvSpPr>
          <p:nvPr>
            <p:ph type="title"/>
          </p:nvPr>
        </p:nvSpPr>
        <p:spPr>
          <a:xfrm>
            <a:off x="0" y="23168"/>
            <a:ext cx="9091247" cy="762001"/>
          </a:xfrm>
        </p:spPr>
        <p:txBody>
          <a:bodyPr>
            <a:normAutofit fontScale="90000"/>
          </a:bodyPr>
          <a:lstStyle/>
          <a:p>
            <a:r>
              <a:rPr lang="en-US" sz="3200" b="1" dirty="0" smtClean="0">
                <a:latin typeface="Arial"/>
                <a:cs typeface="Arial"/>
              </a:rPr>
              <a:t>NWP Model Is Coupled With Fire Behavior Model</a:t>
            </a:r>
            <a:endParaRPr lang="en-US" sz="3200" b="1" dirty="0">
              <a:latin typeface="Arial"/>
              <a:cs typeface="Arial"/>
            </a:endParaRPr>
          </a:p>
        </p:txBody>
      </p:sp>
      <p:grpSp>
        <p:nvGrpSpPr>
          <p:cNvPr id="25" name="Group 24"/>
          <p:cNvGrpSpPr/>
          <p:nvPr/>
        </p:nvGrpSpPr>
        <p:grpSpPr>
          <a:xfrm>
            <a:off x="2286000" y="778456"/>
            <a:ext cx="4706631" cy="2583309"/>
            <a:chOff x="2286000" y="931595"/>
            <a:chExt cx="4706631" cy="2998045"/>
          </a:xfrm>
        </p:grpSpPr>
        <p:sp>
          <p:nvSpPr>
            <p:cNvPr id="26" name="TextBox 25"/>
            <p:cNvSpPr txBox="1"/>
            <p:nvPr/>
          </p:nvSpPr>
          <p:spPr>
            <a:xfrm>
              <a:off x="2286000" y="931595"/>
              <a:ext cx="4706631" cy="400110"/>
            </a:xfrm>
            <a:prstGeom prst="rect">
              <a:avLst/>
            </a:prstGeom>
            <a:noFill/>
          </p:spPr>
          <p:txBody>
            <a:bodyPr wrap="square" rtlCol="0">
              <a:spAutoFit/>
            </a:bodyPr>
            <a:lstStyle/>
            <a:p>
              <a:r>
                <a:rPr lang="en-US" sz="2000" dirty="0" smtClean="0">
                  <a:latin typeface="Arial"/>
                  <a:cs typeface="Arial"/>
                </a:rPr>
                <a:t>Level set method tracks fire perimeter</a:t>
              </a:r>
              <a:endParaRPr lang="en-US" sz="2000" dirty="0">
                <a:latin typeface="Arial"/>
                <a:cs typeface="Arial"/>
              </a:endParaRPr>
            </a:p>
          </p:txBody>
        </p:sp>
        <p:cxnSp>
          <p:nvCxnSpPr>
            <p:cNvPr id="27" name="Straight Arrow Connector 26"/>
            <p:cNvCxnSpPr/>
            <p:nvPr/>
          </p:nvCxnSpPr>
          <p:spPr>
            <a:xfrm flipH="1">
              <a:off x="4634884" y="1537793"/>
              <a:ext cx="230920" cy="2391847"/>
            </a:xfrm>
            <a:prstGeom prst="straightConnector1">
              <a:avLst/>
            </a:prstGeom>
            <a:ln w="47625">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123724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2484909" y="1562814"/>
            <a:ext cx="4507722" cy="3017520"/>
            <a:chOff x="2484909" y="1562814"/>
            <a:chExt cx="4507722" cy="3017520"/>
          </a:xfrm>
        </p:grpSpPr>
        <p:pic>
          <p:nvPicPr>
            <p:cNvPr id="20" name="Picture 19" descr="GrassFireEmporiaGazetteKansasTurnpike.jpg"/>
            <p:cNvPicPr>
              <a:picLocks noChangeAspect="1"/>
            </p:cNvPicPr>
            <p:nvPr/>
          </p:nvPicPr>
          <p:blipFill rotWithShape="1">
            <a:blip r:embed="rId2">
              <a:extLst>
                <a:ext uri="{28A0092B-C50C-407E-A947-70E740481C1C}">
                  <a14:useLocalDpi xmlns:a14="http://schemas.microsoft.com/office/drawing/2010/main" val="0"/>
                </a:ext>
              </a:extLst>
            </a:blip>
            <a:srcRect r="10369"/>
            <a:stretch/>
          </p:blipFill>
          <p:spPr>
            <a:xfrm>
              <a:off x="2484909" y="1562814"/>
              <a:ext cx="4507722" cy="3017520"/>
            </a:xfrm>
            <a:prstGeom prst="rect">
              <a:avLst/>
            </a:prstGeom>
          </p:spPr>
        </p:pic>
        <p:sp>
          <p:nvSpPr>
            <p:cNvPr id="21" name="TextBox 20"/>
            <p:cNvSpPr txBox="1"/>
            <p:nvPr/>
          </p:nvSpPr>
          <p:spPr>
            <a:xfrm>
              <a:off x="2484909" y="4272557"/>
              <a:ext cx="1531802" cy="307777"/>
            </a:xfrm>
            <a:prstGeom prst="rect">
              <a:avLst/>
            </a:prstGeom>
            <a:noFill/>
          </p:spPr>
          <p:txBody>
            <a:bodyPr wrap="none" rtlCol="0">
              <a:spAutoFit/>
            </a:bodyPr>
            <a:lstStyle/>
            <a:p>
              <a:r>
                <a:rPr lang="en-US" sz="1400" dirty="0" smtClean="0">
                  <a:solidFill>
                    <a:schemeClr val="bg1"/>
                  </a:solidFill>
                  <a:latin typeface="Arial"/>
                  <a:cs typeface="Arial"/>
                </a:rPr>
                <a:t>Emporia Gazette</a:t>
              </a:r>
              <a:endParaRPr lang="en-US" sz="1400" dirty="0">
                <a:solidFill>
                  <a:schemeClr val="bg1"/>
                </a:solidFill>
                <a:latin typeface="Arial"/>
                <a:cs typeface="Arial"/>
              </a:endParaRPr>
            </a:p>
          </p:txBody>
        </p:sp>
        <p:sp>
          <p:nvSpPr>
            <p:cNvPr id="22" name="TextBox 21"/>
            <p:cNvSpPr txBox="1"/>
            <p:nvPr/>
          </p:nvSpPr>
          <p:spPr>
            <a:xfrm>
              <a:off x="2749675" y="2051384"/>
              <a:ext cx="1496123" cy="400110"/>
            </a:xfrm>
            <a:prstGeom prst="rect">
              <a:avLst/>
            </a:prstGeom>
            <a:noFill/>
          </p:spPr>
          <p:txBody>
            <a:bodyPr wrap="none" rtlCol="0">
              <a:spAutoFit/>
            </a:bodyPr>
            <a:lstStyle/>
            <a:p>
              <a:r>
                <a:rPr lang="en-US" sz="2000" dirty="0" smtClean="0">
                  <a:solidFill>
                    <a:schemeClr val="bg1"/>
                  </a:solidFill>
                  <a:latin typeface="Arial"/>
                  <a:cs typeface="Arial"/>
                </a:rPr>
                <a:t>Surface fire</a:t>
              </a:r>
              <a:endParaRPr lang="en-US" sz="2000" dirty="0">
                <a:solidFill>
                  <a:schemeClr val="bg1"/>
                </a:solidFill>
                <a:latin typeface="Arial"/>
                <a:cs typeface="Arial"/>
              </a:endParaRPr>
            </a:p>
          </p:txBody>
        </p:sp>
      </p:grpSp>
      <p:cxnSp>
        <p:nvCxnSpPr>
          <p:cNvPr id="17" name="Straight Arrow Connector 16"/>
          <p:cNvCxnSpPr/>
          <p:nvPr/>
        </p:nvCxnSpPr>
        <p:spPr>
          <a:xfrm flipH="1">
            <a:off x="5558118" y="3463098"/>
            <a:ext cx="1656879" cy="0"/>
          </a:xfrm>
          <a:prstGeom prst="straightConnector1">
            <a:avLst/>
          </a:prstGeom>
          <a:ln w="47625">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2226724" y="4094493"/>
            <a:ext cx="3004705" cy="0"/>
          </a:xfrm>
          <a:prstGeom prst="straightConnector1">
            <a:avLst/>
          </a:prstGeom>
          <a:ln w="47625">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itle 1"/>
          <p:cNvSpPr>
            <a:spLocks noGrp="1"/>
          </p:cNvSpPr>
          <p:nvPr>
            <p:ph type="title"/>
          </p:nvPr>
        </p:nvSpPr>
        <p:spPr>
          <a:xfrm>
            <a:off x="0" y="23168"/>
            <a:ext cx="9091247" cy="762001"/>
          </a:xfrm>
        </p:spPr>
        <p:txBody>
          <a:bodyPr>
            <a:normAutofit fontScale="90000"/>
          </a:bodyPr>
          <a:lstStyle/>
          <a:p>
            <a:r>
              <a:rPr lang="en-US" sz="3200" b="1" dirty="0" smtClean="0">
                <a:latin typeface="Arial"/>
                <a:cs typeface="Arial"/>
              </a:rPr>
              <a:t>NWP Model Is Coupled With Fire Behavior Model</a:t>
            </a:r>
            <a:endParaRPr lang="en-US" sz="3200" b="1" dirty="0">
              <a:latin typeface="Arial"/>
              <a:cs typeface="Arial"/>
            </a:endParaRPr>
          </a:p>
        </p:txBody>
      </p:sp>
      <p:sp>
        <p:nvSpPr>
          <p:cNvPr id="12" name="TextBox 11"/>
          <p:cNvSpPr txBox="1"/>
          <p:nvPr/>
        </p:nvSpPr>
        <p:spPr>
          <a:xfrm>
            <a:off x="193980" y="4866190"/>
            <a:ext cx="8950020" cy="707886"/>
          </a:xfrm>
          <a:prstGeom prst="rect">
            <a:avLst/>
          </a:prstGeom>
          <a:noFill/>
        </p:spPr>
        <p:txBody>
          <a:bodyPr wrap="square" rtlCol="0">
            <a:spAutoFit/>
          </a:bodyPr>
          <a:lstStyle/>
          <a:p>
            <a:r>
              <a:rPr lang="en-US" sz="2000" dirty="0" smtClean="0">
                <a:latin typeface="Arial"/>
                <a:cs typeface="Arial"/>
              </a:rPr>
              <a:t>Flow in atmosphere is affected by fire through heat</a:t>
            </a:r>
            <a:r>
              <a:rPr lang="en-US" sz="2000" dirty="0">
                <a:latin typeface="Arial"/>
                <a:cs typeface="Arial"/>
              </a:rPr>
              <a:t>, water vapor, and </a:t>
            </a:r>
            <a:r>
              <a:rPr lang="en-US" sz="2000" dirty="0" smtClean="0">
                <a:latin typeface="Arial"/>
                <a:cs typeface="Arial"/>
              </a:rPr>
              <a:t>smoke released by burning of the fuel.</a:t>
            </a:r>
            <a:endParaRPr lang="en-US" sz="2000" dirty="0">
              <a:latin typeface="Arial"/>
              <a:cs typeface="Arial"/>
            </a:endParaRPr>
          </a:p>
        </p:txBody>
      </p:sp>
      <p:grpSp>
        <p:nvGrpSpPr>
          <p:cNvPr id="14" name="Group 13"/>
          <p:cNvGrpSpPr/>
          <p:nvPr/>
        </p:nvGrpSpPr>
        <p:grpSpPr>
          <a:xfrm>
            <a:off x="2286000" y="778456"/>
            <a:ext cx="4706631" cy="2583309"/>
            <a:chOff x="2286000" y="931595"/>
            <a:chExt cx="4706631" cy="2998045"/>
          </a:xfrm>
        </p:grpSpPr>
        <p:sp>
          <p:nvSpPr>
            <p:cNvPr id="15" name="TextBox 14"/>
            <p:cNvSpPr txBox="1"/>
            <p:nvPr/>
          </p:nvSpPr>
          <p:spPr>
            <a:xfrm>
              <a:off x="2286000" y="931595"/>
              <a:ext cx="4706631" cy="400110"/>
            </a:xfrm>
            <a:prstGeom prst="rect">
              <a:avLst/>
            </a:prstGeom>
            <a:noFill/>
          </p:spPr>
          <p:txBody>
            <a:bodyPr wrap="square" rtlCol="0">
              <a:spAutoFit/>
            </a:bodyPr>
            <a:lstStyle/>
            <a:p>
              <a:r>
                <a:rPr lang="en-US" sz="2000" dirty="0" smtClean="0">
                  <a:latin typeface="Arial"/>
                  <a:cs typeface="Arial"/>
                </a:rPr>
                <a:t>Level set method tracks fire perimeter</a:t>
              </a:r>
              <a:endParaRPr lang="en-US" sz="2000" dirty="0">
                <a:latin typeface="Arial"/>
                <a:cs typeface="Arial"/>
              </a:endParaRPr>
            </a:p>
          </p:txBody>
        </p:sp>
        <p:cxnSp>
          <p:nvCxnSpPr>
            <p:cNvPr id="18" name="Straight Arrow Connector 17"/>
            <p:cNvCxnSpPr/>
            <p:nvPr/>
          </p:nvCxnSpPr>
          <p:spPr>
            <a:xfrm flipH="1">
              <a:off x="4634884" y="1537793"/>
              <a:ext cx="230920" cy="2391847"/>
            </a:xfrm>
            <a:prstGeom prst="straightConnector1">
              <a:avLst/>
            </a:prstGeom>
            <a:ln w="47625">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25" name="TextBox 24"/>
          <p:cNvSpPr txBox="1"/>
          <p:nvPr/>
        </p:nvSpPr>
        <p:spPr>
          <a:xfrm>
            <a:off x="7121299" y="2597511"/>
            <a:ext cx="2112347" cy="1323439"/>
          </a:xfrm>
          <a:prstGeom prst="rect">
            <a:avLst/>
          </a:prstGeom>
          <a:noFill/>
        </p:spPr>
        <p:txBody>
          <a:bodyPr wrap="square" rtlCol="0">
            <a:spAutoFit/>
          </a:bodyPr>
          <a:lstStyle/>
          <a:p>
            <a:r>
              <a:rPr lang="en-US" sz="2000" dirty="0" smtClean="0">
                <a:latin typeface="Arial"/>
                <a:cs typeface="Arial"/>
              </a:rPr>
              <a:t>Fuel burn </a:t>
            </a:r>
            <a:r>
              <a:rPr lang="en-US" sz="2000" dirty="0">
                <a:latin typeface="Arial"/>
                <a:cs typeface="Arial"/>
              </a:rPr>
              <a:t>r</a:t>
            </a:r>
            <a:r>
              <a:rPr lang="en-US" sz="2000" dirty="0" smtClean="0">
                <a:latin typeface="Arial"/>
                <a:cs typeface="Arial"/>
              </a:rPr>
              <a:t>ate is is based on laboratory experiments</a:t>
            </a:r>
            <a:r>
              <a:rPr lang="en-US" sz="2000" dirty="0">
                <a:latin typeface="Arial"/>
                <a:cs typeface="Arial"/>
              </a:rPr>
              <a:t>.</a:t>
            </a:r>
          </a:p>
        </p:txBody>
      </p:sp>
      <p:sp>
        <p:nvSpPr>
          <p:cNvPr id="26" name="TextBox 25"/>
          <p:cNvSpPr txBox="1"/>
          <p:nvPr/>
        </p:nvSpPr>
        <p:spPr>
          <a:xfrm>
            <a:off x="122155" y="1935792"/>
            <a:ext cx="2429636" cy="2862322"/>
          </a:xfrm>
          <a:prstGeom prst="rect">
            <a:avLst/>
          </a:prstGeom>
          <a:noFill/>
        </p:spPr>
        <p:txBody>
          <a:bodyPr wrap="square" rtlCol="0">
            <a:spAutoFit/>
          </a:bodyPr>
          <a:lstStyle/>
          <a:p>
            <a:r>
              <a:rPr lang="en-US" sz="2000" dirty="0" smtClean="0">
                <a:latin typeface="Arial"/>
                <a:cs typeface="Arial"/>
              </a:rPr>
              <a:t>Rate </a:t>
            </a:r>
            <a:r>
              <a:rPr lang="en-US" sz="2000" dirty="0">
                <a:latin typeface="Arial"/>
                <a:cs typeface="Arial"/>
              </a:rPr>
              <a:t>of spread </a:t>
            </a:r>
            <a:r>
              <a:rPr lang="en-US" sz="2000" dirty="0" smtClean="0">
                <a:latin typeface="Arial"/>
                <a:cs typeface="Arial"/>
              </a:rPr>
              <a:t>of </a:t>
            </a:r>
            <a:r>
              <a:rPr lang="en-US" sz="2000" dirty="0">
                <a:latin typeface="Arial"/>
                <a:cs typeface="Arial"/>
              </a:rPr>
              <a:t>flaming front </a:t>
            </a:r>
            <a:r>
              <a:rPr lang="en-US" sz="2000" dirty="0" smtClean="0">
                <a:latin typeface="Arial"/>
                <a:cs typeface="Arial"/>
              </a:rPr>
              <a:t>is computed </a:t>
            </a:r>
            <a:r>
              <a:rPr lang="en-US" sz="2000" dirty="0">
                <a:latin typeface="Arial"/>
                <a:cs typeface="Arial"/>
              </a:rPr>
              <a:t>as function of fire-</a:t>
            </a:r>
            <a:r>
              <a:rPr lang="en-US" sz="2000" dirty="0" smtClean="0">
                <a:latin typeface="Arial"/>
                <a:cs typeface="Arial"/>
              </a:rPr>
              <a:t>affected </a:t>
            </a:r>
            <a:r>
              <a:rPr lang="en-US" sz="2000" dirty="0">
                <a:latin typeface="Arial"/>
                <a:cs typeface="Arial"/>
              </a:rPr>
              <a:t>fuel, </a:t>
            </a:r>
            <a:r>
              <a:rPr lang="en-US" sz="2000" dirty="0" smtClean="0">
                <a:latin typeface="Arial"/>
                <a:cs typeface="Arial"/>
              </a:rPr>
              <a:t>wind, and </a:t>
            </a:r>
            <a:r>
              <a:rPr lang="en-US" sz="2000" dirty="0">
                <a:latin typeface="Arial"/>
                <a:cs typeface="Arial"/>
              </a:rPr>
              <a:t>slope using </a:t>
            </a:r>
            <a:r>
              <a:rPr lang="en-US" sz="2000" dirty="0" smtClean="0">
                <a:latin typeface="Arial"/>
                <a:cs typeface="Arial"/>
              </a:rPr>
              <a:t>a </a:t>
            </a:r>
            <a:r>
              <a:rPr lang="en-US" sz="2000" dirty="0" err="1" smtClean="0">
                <a:latin typeface="Arial"/>
                <a:cs typeface="Arial"/>
              </a:rPr>
              <a:t>semiempirical</a:t>
            </a:r>
            <a:r>
              <a:rPr lang="en-US" sz="2000" dirty="0" smtClean="0">
                <a:latin typeface="Arial"/>
                <a:cs typeface="Arial"/>
              </a:rPr>
              <a:t> </a:t>
            </a:r>
            <a:r>
              <a:rPr lang="en-US" sz="2000" dirty="0" err="1" smtClean="0">
                <a:latin typeface="Arial"/>
                <a:cs typeface="Arial"/>
              </a:rPr>
              <a:t>Rothermel</a:t>
            </a:r>
            <a:r>
              <a:rPr lang="en-US" sz="2000" dirty="0" smtClean="0">
                <a:latin typeface="Arial"/>
                <a:cs typeface="Arial"/>
              </a:rPr>
              <a:t> </a:t>
            </a:r>
            <a:r>
              <a:rPr lang="en-US" sz="2000" dirty="0">
                <a:latin typeface="Arial"/>
                <a:cs typeface="Arial"/>
              </a:rPr>
              <a:t>(1972) </a:t>
            </a:r>
            <a:r>
              <a:rPr lang="en-US" sz="2000" dirty="0" smtClean="0">
                <a:latin typeface="Arial"/>
                <a:cs typeface="Arial"/>
              </a:rPr>
              <a:t>model.</a:t>
            </a:r>
          </a:p>
        </p:txBody>
      </p:sp>
    </p:spTree>
    <p:extLst>
      <p:ext uri="{BB962C8B-B14F-4D97-AF65-F5344CB8AC3E}">
        <p14:creationId xmlns:p14="http://schemas.microsoft.com/office/powerpoint/2010/main" val="14843559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2484909" y="1562814"/>
            <a:ext cx="4507722" cy="3017520"/>
            <a:chOff x="2484909" y="1562814"/>
            <a:chExt cx="4507722" cy="3017520"/>
          </a:xfrm>
        </p:grpSpPr>
        <p:pic>
          <p:nvPicPr>
            <p:cNvPr id="20" name="Picture 19" descr="GrassFireEmporiaGazetteKansasTurnpike.jpg"/>
            <p:cNvPicPr>
              <a:picLocks noChangeAspect="1"/>
            </p:cNvPicPr>
            <p:nvPr/>
          </p:nvPicPr>
          <p:blipFill rotWithShape="1">
            <a:blip r:embed="rId2">
              <a:extLst>
                <a:ext uri="{28A0092B-C50C-407E-A947-70E740481C1C}">
                  <a14:useLocalDpi xmlns:a14="http://schemas.microsoft.com/office/drawing/2010/main" val="0"/>
                </a:ext>
              </a:extLst>
            </a:blip>
            <a:srcRect r="10369"/>
            <a:stretch/>
          </p:blipFill>
          <p:spPr>
            <a:xfrm>
              <a:off x="2484909" y="1562814"/>
              <a:ext cx="4507722" cy="3017520"/>
            </a:xfrm>
            <a:prstGeom prst="rect">
              <a:avLst/>
            </a:prstGeom>
          </p:spPr>
        </p:pic>
        <p:sp>
          <p:nvSpPr>
            <p:cNvPr id="21" name="TextBox 20"/>
            <p:cNvSpPr txBox="1"/>
            <p:nvPr/>
          </p:nvSpPr>
          <p:spPr>
            <a:xfrm>
              <a:off x="2484909" y="4272557"/>
              <a:ext cx="1531802" cy="307777"/>
            </a:xfrm>
            <a:prstGeom prst="rect">
              <a:avLst/>
            </a:prstGeom>
            <a:noFill/>
          </p:spPr>
          <p:txBody>
            <a:bodyPr wrap="none" rtlCol="0">
              <a:spAutoFit/>
            </a:bodyPr>
            <a:lstStyle/>
            <a:p>
              <a:r>
                <a:rPr lang="en-US" sz="1400" dirty="0" smtClean="0">
                  <a:solidFill>
                    <a:schemeClr val="bg1"/>
                  </a:solidFill>
                  <a:latin typeface="Arial"/>
                  <a:cs typeface="Arial"/>
                </a:rPr>
                <a:t>Emporia Gazette</a:t>
              </a:r>
              <a:endParaRPr lang="en-US" sz="1400" dirty="0">
                <a:solidFill>
                  <a:schemeClr val="bg1"/>
                </a:solidFill>
                <a:latin typeface="Arial"/>
                <a:cs typeface="Arial"/>
              </a:endParaRPr>
            </a:p>
          </p:txBody>
        </p:sp>
        <p:sp>
          <p:nvSpPr>
            <p:cNvPr id="22" name="TextBox 21"/>
            <p:cNvSpPr txBox="1"/>
            <p:nvPr/>
          </p:nvSpPr>
          <p:spPr>
            <a:xfrm>
              <a:off x="2749675" y="2051384"/>
              <a:ext cx="1496123" cy="400110"/>
            </a:xfrm>
            <a:prstGeom prst="rect">
              <a:avLst/>
            </a:prstGeom>
            <a:noFill/>
          </p:spPr>
          <p:txBody>
            <a:bodyPr wrap="none" rtlCol="0">
              <a:spAutoFit/>
            </a:bodyPr>
            <a:lstStyle/>
            <a:p>
              <a:r>
                <a:rPr lang="en-US" sz="2000" dirty="0" smtClean="0">
                  <a:solidFill>
                    <a:schemeClr val="bg1"/>
                  </a:solidFill>
                  <a:latin typeface="Arial"/>
                  <a:cs typeface="Arial"/>
                </a:rPr>
                <a:t>Surface fire</a:t>
              </a:r>
              <a:endParaRPr lang="en-US" sz="2000" dirty="0">
                <a:solidFill>
                  <a:schemeClr val="bg1"/>
                </a:solidFill>
                <a:latin typeface="Arial"/>
                <a:cs typeface="Arial"/>
              </a:endParaRPr>
            </a:p>
          </p:txBody>
        </p:sp>
      </p:grpSp>
      <p:cxnSp>
        <p:nvCxnSpPr>
          <p:cNvPr id="23" name="Straight Arrow Connector 22"/>
          <p:cNvCxnSpPr/>
          <p:nvPr/>
        </p:nvCxnSpPr>
        <p:spPr>
          <a:xfrm>
            <a:off x="2226724" y="4094493"/>
            <a:ext cx="3004705" cy="0"/>
          </a:xfrm>
          <a:prstGeom prst="straightConnector1">
            <a:avLst/>
          </a:prstGeom>
          <a:ln w="47625">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itle 1"/>
          <p:cNvSpPr>
            <a:spLocks noGrp="1"/>
          </p:cNvSpPr>
          <p:nvPr>
            <p:ph type="title"/>
          </p:nvPr>
        </p:nvSpPr>
        <p:spPr>
          <a:xfrm>
            <a:off x="0" y="23168"/>
            <a:ext cx="9091247" cy="762001"/>
          </a:xfrm>
        </p:spPr>
        <p:txBody>
          <a:bodyPr>
            <a:normAutofit fontScale="90000"/>
          </a:bodyPr>
          <a:lstStyle/>
          <a:p>
            <a:r>
              <a:rPr lang="en-US" sz="3200" b="1" dirty="0" smtClean="0">
                <a:latin typeface="Arial"/>
                <a:cs typeface="Arial"/>
              </a:rPr>
              <a:t>NWP Model Is Coupled With Fire Behavior Model</a:t>
            </a:r>
            <a:endParaRPr lang="en-US" sz="3200" b="1" dirty="0">
              <a:latin typeface="Arial"/>
              <a:cs typeface="Arial"/>
            </a:endParaRPr>
          </a:p>
        </p:txBody>
      </p:sp>
      <p:sp>
        <p:nvSpPr>
          <p:cNvPr id="12" name="TextBox 11"/>
          <p:cNvSpPr txBox="1"/>
          <p:nvPr/>
        </p:nvSpPr>
        <p:spPr>
          <a:xfrm>
            <a:off x="193980" y="4866190"/>
            <a:ext cx="8950020" cy="707886"/>
          </a:xfrm>
          <a:prstGeom prst="rect">
            <a:avLst/>
          </a:prstGeom>
          <a:noFill/>
        </p:spPr>
        <p:txBody>
          <a:bodyPr wrap="square" rtlCol="0">
            <a:spAutoFit/>
          </a:bodyPr>
          <a:lstStyle/>
          <a:p>
            <a:r>
              <a:rPr lang="en-US" sz="2000" dirty="0" smtClean="0">
                <a:latin typeface="Arial"/>
                <a:cs typeface="Arial"/>
              </a:rPr>
              <a:t>Flow in atmosphere is affected by fire through heat</a:t>
            </a:r>
            <a:r>
              <a:rPr lang="en-US" sz="2000" dirty="0">
                <a:latin typeface="Arial"/>
                <a:cs typeface="Arial"/>
              </a:rPr>
              <a:t>, water vapor, and </a:t>
            </a:r>
            <a:r>
              <a:rPr lang="en-US" sz="2000" dirty="0" smtClean="0">
                <a:latin typeface="Arial"/>
                <a:cs typeface="Arial"/>
              </a:rPr>
              <a:t>smoke released by burning of the fuel.</a:t>
            </a:r>
            <a:endParaRPr lang="en-US" sz="2000" dirty="0">
              <a:latin typeface="Arial"/>
              <a:cs typeface="Arial"/>
            </a:endParaRPr>
          </a:p>
        </p:txBody>
      </p:sp>
      <p:grpSp>
        <p:nvGrpSpPr>
          <p:cNvPr id="14" name="Group 13"/>
          <p:cNvGrpSpPr/>
          <p:nvPr/>
        </p:nvGrpSpPr>
        <p:grpSpPr>
          <a:xfrm>
            <a:off x="2286000" y="778456"/>
            <a:ext cx="4706631" cy="2583309"/>
            <a:chOff x="2286000" y="931595"/>
            <a:chExt cx="4706631" cy="2998045"/>
          </a:xfrm>
        </p:grpSpPr>
        <p:sp>
          <p:nvSpPr>
            <p:cNvPr id="15" name="TextBox 14"/>
            <p:cNvSpPr txBox="1"/>
            <p:nvPr/>
          </p:nvSpPr>
          <p:spPr>
            <a:xfrm>
              <a:off x="2286000" y="931595"/>
              <a:ext cx="4706631" cy="400110"/>
            </a:xfrm>
            <a:prstGeom prst="rect">
              <a:avLst/>
            </a:prstGeom>
            <a:noFill/>
          </p:spPr>
          <p:txBody>
            <a:bodyPr wrap="square" rtlCol="0">
              <a:spAutoFit/>
            </a:bodyPr>
            <a:lstStyle/>
            <a:p>
              <a:r>
                <a:rPr lang="en-US" sz="2000" dirty="0" smtClean="0">
                  <a:latin typeface="Arial"/>
                  <a:cs typeface="Arial"/>
                </a:rPr>
                <a:t>Level set method tracks fire perimeter</a:t>
              </a:r>
              <a:endParaRPr lang="en-US" sz="2000" dirty="0">
                <a:latin typeface="Arial"/>
                <a:cs typeface="Arial"/>
              </a:endParaRPr>
            </a:p>
          </p:txBody>
        </p:sp>
        <p:cxnSp>
          <p:nvCxnSpPr>
            <p:cNvPr id="18" name="Straight Arrow Connector 17"/>
            <p:cNvCxnSpPr/>
            <p:nvPr/>
          </p:nvCxnSpPr>
          <p:spPr>
            <a:xfrm flipH="1">
              <a:off x="4634884" y="1537793"/>
              <a:ext cx="230920" cy="2391847"/>
            </a:xfrm>
            <a:prstGeom prst="straightConnector1">
              <a:avLst/>
            </a:prstGeom>
            <a:ln w="47625">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pic>
        <p:nvPicPr>
          <p:cNvPr id="2" name="Picture 1" descr="YellowstoneForestFiresUWiscMadisonMonicaTurner.png"/>
          <p:cNvPicPr>
            <a:picLocks noChangeAspect="1"/>
          </p:cNvPicPr>
          <p:nvPr/>
        </p:nvPicPr>
        <p:blipFill rotWithShape="1">
          <a:blip r:embed="rId3">
            <a:extLst>
              <a:ext uri="{28A0092B-C50C-407E-A947-70E740481C1C}">
                <a14:useLocalDpi xmlns:a14="http://schemas.microsoft.com/office/drawing/2010/main" val="0"/>
              </a:ext>
            </a:extLst>
          </a:blip>
          <a:srcRect l="45993" t="11449" r="16035" b="10022"/>
          <a:stretch/>
        </p:blipFill>
        <p:spPr>
          <a:xfrm>
            <a:off x="5333978" y="1562814"/>
            <a:ext cx="1658653" cy="3017519"/>
          </a:xfrm>
          <a:prstGeom prst="rect">
            <a:avLst/>
          </a:prstGeom>
        </p:spPr>
      </p:pic>
      <p:sp>
        <p:nvSpPr>
          <p:cNvPr id="26" name="TextBox 25"/>
          <p:cNvSpPr txBox="1"/>
          <p:nvPr/>
        </p:nvSpPr>
        <p:spPr>
          <a:xfrm>
            <a:off x="7065587" y="1718011"/>
            <a:ext cx="2183001" cy="2862322"/>
          </a:xfrm>
          <a:prstGeom prst="rect">
            <a:avLst/>
          </a:prstGeom>
          <a:noFill/>
        </p:spPr>
        <p:txBody>
          <a:bodyPr wrap="square" rtlCol="0">
            <a:spAutoFit/>
          </a:bodyPr>
          <a:lstStyle/>
          <a:p>
            <a:r>
              <a:rPr lang="en-US" sz="2000" dirty="0" smtClean="0">
                <a:latin typeface="Arial"/>
                <a:cs typeface="Arial"/>
              </a:rPr>
              <a:t>Surface </a:t>
            </a:r>
            <a:r>
              <a:rPr lang="en-US" sz="2000" dirty="0">
                <a:latin typeface="Arial"/>
                <a:cs typeface="Arial"/>
              </a:rPr>
              <a:t>fire heats and dries </a:t>
            </a:r>
            <a:r>
              <a:rPr lang="en-US" sz="2000" dirty="0" smtClean="0">
                <a:latin typeface="Arial"/>
                <a:cs typeface="Arial"/>
              </a:rPr>
              <a:t>the canopy</a:t>
            </a:r>
            <a:r>
              <a:rPr lang="en-US" sz="2000" dirty="0">
                <a:latin typeface="Arial"/>
                <a:cs typeface="Arial"/>
              </a:rPr>
              <a:t>. </a:t>
            </a:r>
            <a:endParaRPr lang="en-US" sz="2000" dirty="0" smtClean="0">
              <a:latin typeface="Arial"/>
              <a:cs typeface="Arial"/>
            </a:endParaRPr>
          </a:p>
          <a:p>
            <a:r>
              <a:rPr lang="en-US" sz="2000" dirty="0" smtClean="0">
                <a:latin typeface="Arial"/>
                <a:cs typeface="Arial"/>
              </a:rPr>
              <a:t>If </a:t>
            </a:r>
            <a:r>
              <a:rPr lang="en-US" sz="2000" dirty="0">
                <a:latin typeface="Arial"/>
                <a:cs typeface="Arial"/>
              </a:rPr>
              <a:t>the surface fire heat flux exceed the </a:t>
            </a:r>
            <a:r>
              <a:rPr lang="en-US" sz="2000" dirty="0" smtClean="0">
                <a:latin typeface="Arial"/>
                <a:cs typeface="Arial"/>
              </a:rPr>
              <a:t>empirical </a:t>
            </a:r>
            <a:r>
              <a:rPr lang="en-US" sz="2000" dirty="0">
                <a:latin typeface="Arial"/>
                <a:cs typeface="Arial"/>
              </a:rPr>
              <a:t>threshold </a:t>
            </a:r>
            <a:r>
              <a:rPr lang="en-US" sz="2000" dirty="0" smtClean="0">
                <a:latin typeface="Arial"/>
                <a:cs typeface="Arial"/>
              </a:rPr>
              <a:t>fire transitions </a:t>
            </a:r>
            <a:r>
              <a:rPr lang="en-US" sz="2000" dirty="0">
                <a:latin typeface="Arial"/>
                <a:cs typeface="Arial"/>
              </a:rPr>
              <a:t>into the </a:t>
            </a:r>
            <a:r>
              <a:rPr lang="en-US" sz="2000" dirty="0" smtClean="0">
                <a:latin typeface="Arial"/>
                <a:cs typeface="Arial"/>
              </a:rPr>
              <a:t>canopy.</a:t>
            </a:r>
            <a:endParaRPr lang="en-US" sz="2000" dirty="0">
              <a:latin typeface="Arial"/>
              <a:cs typeface="Arial"/>
            </a:endParaRPr>
          </a:p>
        </p:txBody>
      </p:sp>
      <p:sp>
        <p:nvSpPr>
          <p:cNvPr id="27" name="TextBox 26"/>
          <p:cNvSpPr txBox="1"/>
          <p:nvPr/>
        </p:nvSpPr>
        <p:spPr>
          <a:xfrm>
            <a:off x="122155" y="1935792"/>
            <a:ext cx="2429636" cy="2862322"/>
          </a:xfrm>
          <a:prstGeom prst="rect">
            <a:avLst/>
          </a:prstGeom>
          <a:noFill/>
        </p:spPr>
        <p:txBody>
          <a:bodyPr wrap="square" rtlCol="0">
            <a:spAutoFit/>
          </a:bodyPr>
          <a:lstStyle/>
          <a:p>
            <a:r>
              <a:rPr lang="en-US" sz="2000" dirty="0" smtClean="0">
                <a:latin typeface="Arial"/>
                <a:cs typeface="Arial"/>
              </a:rPr>
              <a:t>Rate </a:t>
            </a:r>
            <a:r>
              <a:rPr lang="en-US" sz="2000" dirty="0">
                <a:latin typeface="Arial"/>
                <a:cs typeface="Arial"/>
              </a:rPr>
              <a:t>of spread </a:t>
            </a:r>
            <a:r>
              <a:rPr lang="en-US" sz="2000" dirty="0" smtClean="0">
                <a:latin typeface="Arial"/>
                <a:cs typeface="Arial"/>
              </a:rPr>
              <a:t>of </a:t>
            </a:r>
            <a:r>
              <a:rPr lang="en-US" sz="2000" dirty="0">
                <a:latin typeface="Arial"/>
                <a:cs typeface="Arial"/>
              </a:rPr>
              <a:t>flaming front </a:t>
            </a:r>
            <a:r>
              <a:rPr lang="en-US" sz="2000" dirty="0" smtClean="0">
                <a:latin typeface="Arial"/>
                <a:cs typeface="Arial"/>
              </a:rPr>
              <a:t>is computed </a:t>
            </a:r>
            <a:r>
              <a:rPr lang="en-US" sz="2000" dirty="0">
                <a:latin typeface="Arial"/>
                <a:cs typeface="Arial"/>
              </a:rPr>
              <a:t>as function of fire-</a:t>
            </a:r>
            <a:r>
              <a:rPr lang="en-US" sz="2000" dirty="0" smtClean="0">
                <a:latin typeface="Arial"/>
                <a:cs typeface="Arial"/>
              </a:rPr>
              <a:t>affected </a:t>
            </a:r>
            <a:r>
              <a:rPr lang="en-US" sz="2000" dirty="0">
                <a:latin typeface="Arial"/>
                <a:cs typeface="Arial"/>
              </a:rPr>
              <a:t>fuel, </a:t>
            </a:r>
            <a:r>
              <a:rPr lang="en-US" sz="2000" dirty="0" smtClean="0">
                <a:latin typeface="Arial"/>
                <a:cs typeface="Arial"/>
              </a:rPr>
              <a:t>wind, and </a:t>
            </a:r>
            <a:r>
              <a:rPr lang="en-US" sz="2000" dirty="0">
                <a:latin typeface="Arial"/>
                <a:cs typeface="Arial"/>
              </a:rPr>
              <a:t>slope using </a:t>
            </a:r>
            <a:r>
              <a:rPr lang="en-US" sz="2000" dirty="0" smtClean="0">
                <a:latin typeface="Arial"/>
                <a:cs typeface="Arial"/>
              </a:rPr>
              <a:t>a </a:t>
            </a:r>
            <a:r>
              <a:rPr lang="en-US" sz="2000" dirty="0" err="1" smtClean="0">
                <a:latin typeface="Arial"/>
                <a:cs typeface="Arial"/>
              </a:rPr>
              <a:t>semiempirical</a:t>
            </a:r>
            <a:r>
              <a:rPr lang="en-US" sz="2000" dirty="0" smtClean="0">
                <a:latin typeface="Arial"/>
                <a:cs typeface="Arial"/>
              </a:rPr>
              <a:t> </a:t>
            </a:r>
            <a:r>
              <a:rPr lang="en-US" sz="2000" dirty="0" err="1" smtClean="0">
                <a:latin typeface="Arial"/>
                <a:cs typeface="Arial"/>
              </a:rPr>
              <a:t>Rothermel</a:t>
            </a:r>
            <a:r>
              <a:rPr lang="en-US" sz="2000" dirty="0" smtClean="0">
                <a:latin typeface="Arial"/>
                <a:cs typeface="Arial"/>
              </a:rPr>
              <a:t> </a:t>
            </a:r>
            <a:r>
              <a:rPr lang="en-US" sz="2000" dirty="0">
                <a:latin typeface="Arial"/>
                <a:cs typeface="Arial"/>
              </a:rPr>
              <a:t>(1972) </a:t>
            </a:r>
            <a:r>
              <a:rPr lang="en-US" sz="2000" dirty="0" smtClean="0">
                <a:latin typeface="Arial"/>
                <a:cs typeface="Arial"/>
              </a:rPr>
              <a:t>model.</a:t>
            </a:r>
          </a:p>
        </p:txBody>
      </p:sp>
    </p:spTree>
    <p:extLst>
      <p:ext uri="{BB962C8B-B14F-4D97-AF65-F5344CB8AC3E}">
        <p14:creationId xmlns:p14="http://schemas.microsoft.com/office/powerpoint/2010/main" val="19782790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9525" y="6002448"/>
            <a:ext cx="9217025" cy="887282"/>
            <a:chOff x="-9525" y="5389542"/>
            <a:chExt cx="9217025" cy="822346"/>
          </a:xfrm>
        </p:grpSpPr>
        <p:pic>
          <p:nvPicPr>
            <p:cNvPr id="43" name="Picture 42" descr="matt-template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406984"/>
              <a:ext cx="9207500" cy="804904"/>
            </a:xfrm>
            <a:prstGeom prst="rect">
              <a:avLst/>
            </a:prstGeom>
          </p:spPr>
        </p:pic>
        <p:cxnSp>
          <p:nvCxnSpPr>
            <p:cNvPr id="44" name="Straight Connector 43"/>
            <p:cNvCxnSpPr/>
            <p:nvPr/>
          </p:nvCxnSpPr>
          <p:spPr>
            <a:xfrm>
              <a:off x="-9525" y="5389542"/>
              <a:ext cx="9191625" cy="0"/>
            </a:xfrm>
            <a:prstGeom prst="line">
              <a:avLst/>
            </a:prstGeom>
            <a:ln w="12700" cap="flat" cmpd="sng" algn="ctr">
              <a:solidFill>
                <a:srgbClr val="CC33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8" name="Title 2"/>
          <p:cNvSpPr>
            <a:spLocks noGrp="1"/>
          </p:cNvSpPr>
          <p:nvPr>
            <p:ph type="title"/>
          </p:nvPr>
        </p:nvSpPr>
        <p:spPr>
          <a:xfrm>
            <a:off x="457200" y="12088"/>
            <a:ext cx="8229600" cy="857045"/>
          </a:xfrm>
        </p:spPr>
        <p:txBody>
          <a:bodyPr>
            <a:normAutofit fontScale="90000"/>
          </a:bodyPr>
          <a:lstStyle/>
          <a:p>
            <a:r>
              <a:rPr lang="en-US" sz="4000" b="1" dirty="0" smtClean="0"/>
              <a:t>Colorado - Fire Prediction System Attributes</a:t>
            </a:r>
            <a:endParaRPr lang="en-US" sz="4000" b="1" dirty="0"/>
          </a:p>
        </p:txBody>
      </p:sp>
      <p:sp>
        <p:nvSpPr>
          <p:cNvPr id="9" name="Content Placeholder 1"/>
          <p:cNvSpPr>
            <a:spLocks noGrp="1"/>
          </p:cNvSpPr>
          <p:nvPr>
            <p:ph idx="1"/>
          </p:nvPr>
        </p:nvSpPr>
        <p:spPr>
          <a:xfrm>
            <a:off x="75247" y="1134742"/>
            <a:ext cx="9008745" cy="3033398"/>
          </a:xfrm>
        </p:spPr>
        <p:txBody>
          <a:bodyPr>
            <a:normAutofit lnSpcReduction="10000"/>
          </a:bodyPr>
          <a:lstStyle/>
          <a:p>
            <a:pPr lvl="0"/>
            <a:r>
              <a:rPr lang="en-US" sz="2400" dirty="0" smtClean="0"/>
              <a:t>Real-time utilization of weather, fuel, and </a:t>
            </a:r>
            <a:r>
              <a:rPr lang="en-US" sz="2400" dirty="0"/>
              <a:t>active fire detection data </a:t>
            </a:r>
            <a:r>
              <a:rPr lang="en-US" sz="2400" dirty="0" smtClean="0"/>
              <a:t>from the MMA and other sources, where applicable</a:t>
            </a:r>
            <a:endParaRPr lang="en-US" sz="2400" dirty="0"/>
          </a:p>
          <a:p>
            <a:pPr lvl="0"/>
            <a:r>
              <a:rPr lang="en-US" sz="2400" dirty="0"/>
              <a:t>Multiple </a:t>
            </a:r>
            <a:r>
              <a:rPr lang="en-US" sz="2400" dirty="0" smtClean="0"/>
              <a:t>fire model </a:t>
            </a:r>
            <a:r>
              <a:rPr lang="en-US" sz="2400" dirty="0"/>
              <a:t>cycles (runs) per </a:t>
            </a:r>
            <a:r>
              <a:rPr lang="en-US" sz="2400" dirty="0" smtClean="0"/>
              <a:t>day (utilizing updated weather and fire mapping data)</a:t>
            </a:r>
            <a:endParaRPr lang="en-US" sz="2400" dirty="0"/>
          </a:p>
          <a:p>
            <a:pPr lvl="0"/>
            <a:r>
              <a:rPr lang="en-US" sz="2400" dirty="0"/>
              <a:t>User ability to select fire prediction </a:t>
            </a:r>
            <a:r>
              <a:rPr lang="en-US" sz="2400" dirty="0" smtClean="0"/>
              <a:t>location </a:t>
            </a:r>
            <a:r>
              <a:rPr lang="en-US" sz="2400" dirty="0"/>
              <a:t>and </a:t>
            </a:r>
            <a:r>
              <a:rPr lang="en-US" sz="2400" dirty="0" smtClean="0"/>
              <a:t>size via Colorado Wildfire Information Management System (CO-WIMS)</a:t>
            </a:r>
            <a:endParaRPr lang="en-US" sz="2400" dirty="0"/>
          </a:p>
          <a:p>
            <a:pPr lvl="0"/>
            <a:r>
              <a:rPr lang="en-US" sz="2400" dirty="0"/>
              <a:t>User ability to input ignition </a:t>
            </a:r>
            <a:r>
              <a:rPr lang="en-US" sz="2400" dirty="0" smtClean="0"/>
              <a:t>information (via CO-WIMS)</a:t>
            </a:r>
            <a:endParaRPr lang="en-US" sz="2400" dirty="0"/>
          </a:p>
          <a:p>
            <a:pPr lvl="0"/>
            <a:r>
              <a:rPr lang="en-US" sz="2400" dirty="0" smtClean="0"/>
              <a:t>Output </a:t>
            </a:r>
            <a:r>
              <a:rPr lang="en-US" sz="2400" dirty="0"/>
              <a:t>customized and formatted to </a:t>
            </a:r>
            <a:r>
              <a:rPr lang="en-US" sz="2400" dirty="0" smtClean="0"/>
              <a:t>be displayed on CO-WIMS</a:t>
            </a:r>
            <a:endParaRPr lang="en-US" sz="1800" dirty="0"/>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2400" y="4702073"/>
            <a:ext cx="4335780" cy="1143562"/>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21580" y="4260246"/>
            <a:ext cx="2423160" cy="1578549"/>
          </a:xfrm>
          <a:prstGeom prst="rect">
            <a:avLst/>
          </a:prstGeom>
        </p:spPr>
      </p:pic>
      <p:sp>
        <p:nvSpPr>
          <p:cNvPr id="4" name="TextBox 3"/>
          <p:cNvSpPr txBox="1"/>
          <p:nvPr/>
        </p:nvSpPr>
        <p:spPr>
          <a:xfrm>
            <a:off x="7543800" y="4245885"/>
            <a:ext cx="1356360" cy="1384995"/>
          </a:xfrm>
          <a:prstGeom prst="rect">
            <a:avLst/>
          </a:prstGeom>
          <a:noFill/>
        </p:spPr>
        <p:txBody>
          <a:bodyPr wrap="square" rtlCol="0">
            <a:spAutoFit/>
          </a:bodyPr>
          <a:lstStyle/>
          <a:p>
            <a:r>
              <a:rPr lang="en-US" sz="1200" dirty="0"/>
              <a:t>Rim fire in Central-East </a:t>
            </a:r>
            <a:r>
              <a:rPr lang="en-US" sz="1200" dirty="0" smtClean="0"/>
              <a:t>California. VIIRS active fire detection. </a:t>
            </a:r>
          </a:p>
          <a:p>
            <a:endParaRPr lang="en-US" sz="1200" dirty="0"/>
          </a:p>
          <a:p>
            <a:r>
              <a:rPr lang="en-US" sz="1200" dirty="0" smtClean="0"/>
              <a:t>NASA, University of Maryland</a:t>
            </a:r>
            <a:endParaRPr lang="en-US" sz="1200" dirty="0"/>
          </a:p>
        </p:txBody>
      </p:sp>
      <p:sp>
        <p:nvSpPr>
          <p:cNvPr id="5" name="TextBox 4"/>
          <p:cNvSpPr txBox="1"/>
          <p:nvPr/>
        </p:nvSpPr>
        <p:spPr>
          <a:xfrm>
            <a:off x="3776126" y="5473920"/>
            <a:ext cx="712054" cy="369332"/>
          </a:xfrm>
          <a:prstGeom prst="rect">
            <a:avLst/>
          </a:prstGeom>
          <a:noFill/>
        </p:spPr>
        <p:txBody>
          <a:bodyPr wrap="none" rtlCol="0">
            <a:spAutoFit/>
          </a:bodyPr>
          <a:lstStyle/>
          <a:p>
            <a:r>
              <a:rPr lang="en-US" dirty="0" smtClean="0"/>
              <a:t>MMA</a:t>
            </a:r>
            <a:endParaRPr lang="en-US" dirty="0"/>
          </a:p>
        </p:txBody>
      </p:sp>
      <p:sp>
        <p:nvSpPr>
          <p:cNvPr id="11" name="TextBox 10"/>
          <p:cNvSpPr txBox="1"/>
          <p:nvPr/>
        </p:nvSpPr>
        <p:spPr>
          <a:xfrm>
            <a:off x="6709826" y="5476303"/>
            <a:ext cx="659348" cy="369332"/>
          </a:xfrm>
          <a:prstGeom prst="rect">
            <a:avLst/>
          </a:prstGeom>
          <a:noFill/>
        </p:spPr>
        <p:txBody>
          <a:bodyPr wrap="none" rtlCol="0">
            <a:spAutoFit/>
          </a:bodyPr>
          <a:lstStyle/>
          <a:p>
            <a:r>
              <a:rPr lang="en-US" dirty="0" smtClean="0"/>
              <a:t>VIIRS</a:t>
            </a:r>
            <a:endParaRPr lang="en-US" dirty="0"/>
          </a:p>
        </p:txBody>
      </p:sp>
    </p:spTree>
    <p:extLst>
      <p:ext uri="{BB962C8B-B14F-4D97-AF65-F5344CB8AC3E}">
        <p14:creationId xmlns:p14="http://schemas.microsoft.com/office/powerpoint/2010/main" val="1169595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b="1" dirty="0" smtClean="0">
                <a:latin typeface="Arial"/>
                <a:cs typeface="Arial"/>
              </a:rPr>
              <a:t>We are downscaling HRRR forecasting system output</a:t>
            </a:r>
            <a:endParaRPr lang="en-US" sz="3200" b="1" dirty="0">
              <a:latin typeface="Arial"/>
              <a:cs typeface="Arial"/>
            </a:endParaRPr>
          </a:p>
        </p:txBody>
      </p:sp>
      <p:pic>
        <p:nvPicPr>
          <p:cNvPr id="4" name="Picture 3" descr="WRFPrecip.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295" y="1493079"/>
            <a:ext cx="5562679" cy="4321963"/>
          </a:xfrm>
          <a:prstGeom prst="rect">
            <a:avLst/>
          </a:prstGeom>
        </p:spPr>
      </p:pic>
      <p:sp>
        <p:nvSpPr>
          <p:cNvPr id="5" name="TextBox 4"/>
          <p:cNvSpPr txBox="1"/>
          <p:nvPr/>
        </p:nvSpPr>
        <p:spPr>
          <a:xfrm>
            <a:off x="5626239" y="1660060"/>
            <a:ext cx="3517761" cy="2862322"/>
          </a:xfrm>
          <a:prstGeom prst="rect">
            <a:avLst/>
          </a:prstGeom>
          <a:noFill/>
        </p:spPr>
        <p:txBody>
          <a:bodyPr wrap="square" rtlCol="0">
            <a:spAutoFit/>
          </a:bodyPr>
          <a:lstStyle/>
          <a:p>
            <a:r>
              <a:rPr lang="en-US" sz="2000" dirty="0" smtClean="0">
                <a:latin typeface="Arial"/>
                <a:cs typeface="Arial"/>
              </a:rPr>
              <a:t>National Center for Environmental Prediction’s High Resolution Rapid Refresh (HRRR) model is based on WRF and covers CONUS. We downscale from HRRR output and focus on the area of interest (Colorado).  </a:t>
            </a:r>
          </a:p>
        </p:txBody>
      </p:sp>
      <p:sp>
        <p:nvSpPr>
          <p:cNvPr id="6" name="Rectangle 5"/>
          <p:cNvSpPr/>
          <p:nvPr/>
        </p:nvSpPr>
        <p:spPr>
          <a:xfrm>
            <a:off x="1959989" y="3066760"/>
            <a:ext cx="709252" cy="511361"/>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31834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b="1" dirty="0" smtClean="0">
                <a:latin typeface="Arial"/>
                <a:cs typeface="Arial"/>
              </a:rPr>
              <a:t>We are downscaling HRRR forecasting system output</a:t>
            </a:r>
            <a:endParaRPr lang="en-US" sz="3200" b="1" dirty="0">
              <a:latin typeface="Arial"/>
              <a:cs typeface="Arial"/>
            </a:endParaRPr>
          </a:p>
        </p:txBody>
      </p:sp>
      <p:pic>
        <p:nvPicPr>
          <p:cNvPr id="4" name="Picture 3" descr="WRFPrecip.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295" y="1493079"/>
            <a:ext cx="5562679" cy="4321963"/>
          </a:xfrm>
          <a:prstGeom prst="rect">
            <a:avLst/>
          </a:prstGeom>
        </p:spPr>
      </p:pic>
      <p:sp>
        <p:nvSpPr>
          <p:cNvPr id="5" name="TextBox 4"/>
          <p:cNvSpPr txBox="1"/>
          <p:nvPr/>
        </p:nvSpPr>
        <p:spPr>
          <a:xfrm>
            <a:off x="5626239" y="1660060"/>
            <a:ext cx="3517761" cy="2862322"/>
          </a:xfrm>
          <a:prstGeom prst="rect">
            <a:avLst/>
          </a:prstGeom>
          <a:noFill/>
        </p:spPr>
        <p:txBody>
          <a:bodyPr wrap="square" rtlCol="0">
            <a:spAutoFit/>
          </a:bodyPr>
          <a:lstStyle/>
          <a:p>
            <a:r>
              <a:rPr lang="en-US" sz="2000" dirty="0" smtClean="0">
                <a:latin typeface="Arial"/>
                <a:cs typeface="Arial"/>
              </a:rPr>
              <a:t>National Center for Environmental Prediction’s High Resolution Rapid Refresh (HRRR) model is based on WRF and covers CONUS. We downscale from HRRR output and focus on the area of interest (Colorado).  </a:t>
            </a:r>
          </a:p>
        </p:txBody>
      </p:sp>
      <p:sp>
        <p:nvSpPr>
          <p:cNvPr id="6" name="Rectangle 5"/>
          <p:cNvSpPr/>
          <p:nvPr/>
        </p:nvSpPr>
        <p:spPr>
          <a:xfrm>
            <a:off x="1959989" y="3066760"/>
            <a:ext cx="709252" cy="511361"/>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Colorado.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1525" y="2250290"/>
            <a:ext cx="3835533" cy="3083712"/>
          </a:xfrm>
          <a:prstGeom prst="rect">
            <a:avLst/>
          </a:prstGeom>
        </p:spPr>
      </p:pic>
      <p:sp>
        <p:nvSpPr>
          <p:cNvPr id="8" name="Rectangle 7"/>
          <p:cNvSpPr/>
          <p:nvPr/>
        </p:nvSpPr>
        <p:spPr>
          <a:xfrm>
            <a:off x="3261525" y="2211295"/>
            <a:ext cx="3865416" cy="3197412"/>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a:endCxn id="8" idx="1"/>
          </p:cNvCxnSpPr>
          <p:nvPr/>
        </p:nvCxnSpPr>
        <p:spPr>
          <a:xfrm>
            <a:off x="2669241" y="3578121"/>
            <a:ext cx="592284" cy="23188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959989" y="3586806"/>
            <a:ext cx="1301536" cy="182190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2669241" y="2958353"/>
            <a:ext cx="592284" cy="12008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1959989" y="2211295"/>
            <a:ext cx="1301536" cy="85546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4991692" y="2547358"/>
            <a:ext cx="596307" cy="511361"/>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5167391" y="2704042"/>
            <a:ext cx="226374" cy="209488"/>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flipV="1">
            <a:off x="5588000" y="3078433"/>
            <a:ext cx="2061882" cy="144394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126941" y="4626116"/>
            <a:ext cx="2099503" cy="707886"/>
          </a:xfrm>
          <a:prstGeom prst="rect">
            <a:avLst/>
          </a:prstGeom>
          <a:noFill/>
        </p:spPr>
        <p:txBody>
          <a:bodyPr wrap="none" rtlCol="0">
            <a:spAutoFit/>
          </a:bodyPr>
          <a:lstStyle/>
          <a:p>
            <a:r>
              <a:rPr lang="en-US" sz="2000" dirty="0" smtClean="0">
                <a:latin typeface="Arial"/>
                <a:cs typeface="Arial"/>
              </a:rPr>
              <a:t>117 km </a:t>
            </a:r>
            <a:r>
              <a:rPr lang="en-US" sz="2000" smtClean="0">
                <a:latin typeface="Arial"/>
                <a:cs typeface="Arial"/>
              </a:rPr>
              <a:t>x 117 </a:t>
            </a:r>
            <a:r>
              <a:rPr lang="en-US" sz="2000" dirty="0" smtClean="0">
                <a:latin typeface="Arial"/>
                <a:cs typeface="Arial"/>
              </a:rPr>
              <a:t>km</a:t>
            </a:r>
          </a:p>
          <a:p>
            <a:r>
              <a:rPr lang="en-US" sz="2000" dirty="0" smtClean="0">
                <a:latin typeface="Arial"/>
                <a:cs typeface="Arial"/>
              </a:rPr>
              <a:t>1 km grid cell</a:t>
            </a:r>
            <a:endParaRPr lang="en-US" sz="2000" dirty="0">
              <a:latin typeface="Arial"/>
              <a:cs typeface="Arial"/>
            </a:endParaRPr>
          </a:p>
        </p:txBody>
      </p:sp>
    </p:spTree>
    <p:extLst>
      <p:ext uri="{BB962C8B-B14F-4D97-AF65-F5344CB8AC3E}">
        <p14:creationId xmlns:p14="http://schemas.microsoft.com/office/powerpoint/2010/main" val="3363194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b="1" dirty="0" smtClean="0">
                <a:latin typeface="Arial"/>
                <a:cs typeface="Arial"/>
              </a:rPr>
              <a:t>We are downscaling HRRR forecasting system output</a:t>
            </a:r>
            <a:endParaRPr lang="en-US" sz="3200" b="1" dirty="0">
              <a:latin typeface="Arial"/>
              <a:cs typeface="Arial"/>
            </a:endParaRPr>
          </a:p>
        </p:txBody>
      </p:sp>
      <p:pic>
        <p:nvPicPr>
          <p:cNvPr id="4" name="Picture 3" descr="WRFPrecip.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295" y="1493079"/>
            <a:ext cx="5562679" cy="4321963"/>
          </a:xfrm>
          <a:prstGeom prst="rect">
            <a:avLst/>
          </a:prstGeom>
        </p:spPr>
      </p:pic>
      <p:sp>
        <p:nvSpPr>
          <p:cNvPr id="5" name="TextBox 4"/>
          <p:cNvSpPr txBox="1"/>
          <p:nvPr/>
        </p:nvSpPr>
        <p:spPr>
          <a:xfrm>
            <a:off x="5626239" y="1660060"/>
            <a:ext cx="3517761" cy="2862322"/>
          </a:xfrm>
          <a:prstGeom prst="rect">
            <a:avLst/>
          </a:prstGeom>
          <a:noFill/>
        </p:spPr>
        <p:txBody>
          <a:bodyPr wrap="square" rtlCol="0">
            <a:spAutoFit/>
          </a:bodyPr>
          <a:lstStyle/>
          <a:p>
            <a:r>
              <a:rPr lang="en-US" sz="2000" dirty="0" smtClean="0">
                <a:latin typeface="Arial"/>
                <a:cs typeface="Arial"/>
              </a:rPr>
              <a:t>National Center for Environmental Prediction’s High Resolution Rapid Refresh (HRRR) model is based on WRF and covers CONUS. We downscale from HRRR output and focus on the area of interest (Colorado).  </a:t>
            </a:r>
          </a:p>
        </p:txBody>
      </p:sp>
      <p:sp>
        <p:nvSpPr>
          <p:cNvPr id="6" name="Rectangle 5"/>
          <p:cNvSpPr/>
          <p:nvPr/>
        </p:nvSpPr>
        <p:spPr>
          <a:xfrm>
            <a:off x="1959989" y="3066760"/>
            <a:ext cx="709252" cy="511361"/>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Colorado.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1525" y="2250290"/>
            <a:ext cx="3835533" cy="3083712"/>
          </a:xfrm>
          <a:prstGeom prst="rect">
            <a:avLst/>
          </a:prstGeom>
        </p:spPr>
      </p:pic>
      <p:sp>
        <p:nvSpPr>
          <p:cNvPr id="8" name="Rectangle 7"/>
          <p:cNvSpPr/>
          <p:nvPr/>
        </p:nvSpPr>
        <p:spPr>
          <a:xfrm>
            <a:off x="3261525" y="2211295"/>
            <a:ext cx="3865416" cy="3197412"/>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a:endCxn id="8" idx="1"/>
          </p:cNvCxnSpPr>
          <p:nvPr/>
        </p:nvCxnSpPr>
        <p:spPr>
          <a:xfrm>
            <a:off x="2669241" y="3578121"/>
            <a:ext cx="592284" cy="23188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959989" y="3586806"/>
            <a:ext cx="1301536" cy="182190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2669241" y="2958353"/>
            <a:ext cx="592284" cy="12008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1959989" y="2211295"/>
            <a:ext cx="1301536" cy="85546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4991692" y="2547358"/>
            <a:ext cx="596307" cy="511361"/>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5167391" y="2704042"/>
            <a:ext cx="226374" cy="209488"/>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56682" y="1687567"/>
            <a:ext cx="1651791" cy="1501190"/>
          </a:xfrm>
          <a:prstGeom prst="rect">
            <a:avLst/>
          </a:prstGeom>
          <a:ln>
            <a:noFill/>
          </a:ln>
          <a:effectLst>
            <a:outerShdw blurRad="292100" dist="139700" dir="2700000" algn="tl" rotWithShape="0">
              <a:srgbClr val="333333">
                <a:alpha val="65000"/>
              </a:srgbClr>
            </a:outerShdw>
          </a:effectLst>
        </p:spPr>
      </p:pic>
      <p:sp>
        <p:nvSpPr>
          <p:cNvPr id="18" name="Rectangle 17"/>
          <p:cNvSpPr/>
          <p:nvPr/>
        </p:nvSpPr>
        <p:spPr>
          <a:xfrm>
            <a:off x="6356682" y="1686333"/>
            <a:ext cx="1651791" cy="1502424"/>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p:nvPr/>
        </p:nvCxnSpPr>
        <p:spPr>
          <a:xfrm flipV="1">
            <a:off x="5167391" y="1686333"/>
            <a:ext cx="1189291" cy="101771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167391" y="2958353"/>
            <a:ext cx="1189291" cy="23040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393765" y="2913530"/>
            <a:ext cx="962917" cy="16490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5587999" y="2046941"/>
            <a:ext cx="768683" cy="50041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flipV="1">
            <a:off x="6962588" y="3292490"/>
            <a:ext cx="702235" cy="133362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7126941" y="4626116"/>
            <a:ext cx="1852290" cy="707886"/>
          </a:xfrm>
          <a:prstGeom prst="rect">
            <a:avLst/>
          </a:prstGeom>
          <a:noFill/>
        </p:spPr>
        <p:txBody>
          <a:bodyPr wrap="none" rtlCol="0">
            <a:spAutoFit/>
          </a:bodyPr>
          <a:lstStyle/>
          <a:p>
            <a:r>
              <a:rPr lang="en-US" sz="2000" dirty="0" smtClean="0">
                <a:latin typeface="Arial"/>
                <a:cs typeface="Arial"/>
              </a:rPr>
              <a:t>13 km x 13 km</a:t>
            </a:r>
          </a:p>
          <a:p>
            <a:r>
              <a:rPr lang="en-US" sz="2000" dirty="0" smtClean="0">
                <a:latin typeface="Arial"/>
                <a:cs typeface="Arial"/>
              </a:rPr>
              <a:t>110 m grid cell</a:t>
            </a:r>
            <a:endParaRPr lang="en-US" sz="2000" dirty="0">
              <a:latin typeface="Arial"/>
              <a:cs typeface="Arial"/>
            </a:endParaRPr>
          </a:p>
        </p:txBody>
      </p:sp>
    </p:spTree>
    <p:extLst>
      <p:ext uri="{BB962C8B-B14F-4D97-AF65-F5344CB8AC3E}">
        <p14:creationId xmlns:p14="http://schemas.microsoft.com/office/powerpoint/2010/main" val="7740735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b="1" dirty="0" smtClean="0">
                <a:latin typeface="Arial"/>
                <a:cs typeface="Arial"/>
              </a:rPr>
              <a:t>The Fire Prediction System Needs to Simulate Three Fires Simultaneously</a:t>
            </a:r>
            <a:endParaRPr lang="en-US" sz="3200" b="1" dirty="0">
              <a:latin typeface="Arial"/>
              <a:cs typeface="Arial"/>
            </a:endParaRPr>
          </a:p>
        </p:txBody>
      </p:sp>
      <p:pic>
        <p:nvPicPr>
          <p:cNvPr id="4" name="Picture 3" descr="WRFPrecip.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295" y="1493079"/>
            <a:ext cx="5562679" cy="4321963"/>
          </a:xfrm>
          <a:prstGeom prst="rect">
            <a:avLst/>
          </a:prstGeom>
        </p:spPr>
      </p:pic>
      <p:sp>
        <p:nvSpPr>
          <p:cNvPr id="5" name="TextBox 4"/>
          <p:cNvSpPr txBox="1"/>
          <p:nvPr/>
        </p:nvSpPr>
        <p:spPr>
          <a:xfrm>
            <a:off x="5626239" y="1660060"/>
            <a:ext cx="3517761" cy="2862322"/>
          </a:xfrm>
          <a:prstGeom prst="rect">
            <a:avLst/>
          </a:prstGeom>
          <a:noFill/>
        </p:spPr>
        <p:txBody>
          <a:bodyPr wrap="square" rtlCol="0">
            <a:spAutoFit/>
          </a:bodyPr>
          <a:lstStyle/>
          <a:p>
            <a:r>
              <a:rPr lang="en-US" sz="2000" dirty="0" smtClean="0">
                <a:latin typeface="Arial"/>
                <a:cs typeface="Arial"/>
              </a:rPr>
              <a:t>National Center for Environmental Prediction’s High Resolution Rapid Refresh (HRRR) model is based on WRF and covers CONUS. We downscale from HRRR output and focus on the area of interest (Colorado).  </a:t>
            </a:r>
          </a:p>
        </p:txBody>
      </p:sp>
      <p:sp>
        <p:nvSpPr>
          <p:cNvPr id="6" name="Rectangle 5"/>
          <p:cNvSpPr/>
          <p:nvPr/>
        </p:nvSpPr>
        <p:spPr>
          <a:xfrm>
            <a:off x="1959989" y="3066760"/>
            <a:ext cx="709252" cy="511361"/>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Colorado.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1525" y="2250290"/>
            <a:ext cx="3835533" cy="3083712"/>
          </a:xfrm>
          <a:prstGeom prst="rect">
            <a:avLst/>
          </a:prstGeom>
        </p:spPr>
      </p:pic>
      <p:sp>
        <p:nvSpPr>
          <p:cNvPr id="8" name="Rectangle 7"/>
          <p:cNvSpPr/>
          <p:nvPr/>
        </p:nvSpPr>
        <p:spPr>
          <a:xfrm>
            <a:off x="3261525" y="2211295"/>
            <a:ext cx="3865416" cy="3197412"/>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a:endCxn id="8" idx="1"/>
          </p:cNvCxnSpPr>
          <p:nvPr/>
        </p:nvCxnSpPr>
        <p:spPr>
          <a:xfrm>
            <a:off x="2669241" y="3578121"/>
            <a:ext cx="592284" cy="23188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959989" y="3586806"/>
            <a:ext cx="1301536" cy="182190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2669241" y="2958353"/>
            <a:ext cx="592284" cy="12008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1959989" y="2211295"/>
            <a:ext cx="1301536" cy="85546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4991692" y="2547358"/>
            <a:ext cx="596307" cy="511361"/>
            <a:chOff x="4991692" y="2547358"/>
            <a:chExt cx="596307" cy="511361"/>
          </a:xfrm>
        </p:grpSpPr>
        <p:sp>
          <p:nvSpPr>
            <p:cNvPr id="15" name="Rectangle 14"/>
            <p:cNvSpPr/>
            <p:nvPr/>
          </p:nvSpPr>
          <p:spPr>
            <a:xfrm>
              <a:off x="4991692" y="2547358"/>
              <a:ext cx="596307" cy="511361"/>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5167391" y="2704042"/>
              <a:ext cx="226374" cy="209488"/>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5539580" y="3810001"/>
            <a:ext cx="596307" cy="511361"/>
            <a:chOff x="4991692" y="2547358"/>
            <a:chExt cx="596307" cy="511361"/>
          </a:xfrm>
        </p:grpSpPr>
        <p:sp>
          <p:nvSpPr>
            <p:cNvPr id="18" name="Rectangle 17"/>
            <p:cNvSpPr/>
            <p:nvPr/>
          </p:nvSpPr>
          <p:spPr>
            <a:xfrm>
              <a:off x="4991692" y="2547358"/>
              <a:ext cx="596307" cy="511361"/>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5167391" y="2704042"/>
              <a:ext cx="226374" cy="209488"/>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4008563" y="3342230"/>
            <a:ext cx="596307" cy="511361"/>
            <a:chOff x="4991692" y="2547358"/>
            <a:chExt cx="596307" cy="511361"/>
          </a:xfrm>
        </p:grpSpPr>
        <p:sp>
          <p:nvSpPr>
            <p:cNvPr id="21" name="Rectangle 20"/>
            <p:cNvSpPr/>
            <p:nvPr/>
          </p:nvSpPr>
          <p:spPr>
            <a:xfrm>
              <a:off x="4991692" y="2547358"/>
              <a:ext cx="596307" cy="511361"/>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5167391" y="2704042"/>
              <a:ext cx="226374" cy="209488"/>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332559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2" name="Picture 1" descr="SunshineCanyonWindow2.tiff"/>
          <p:cNvPicPr>
            <a:picLocks noChangeAspect="1"/>
          </p:cNvPicPr>
          <p:nvPr/>
        </p:nvPicPr>
        <p:blipFill rotWithShape="1">
          <a:blip r:embed="rId3">
            <a:extLst>
              <a:ext uri="{28A0092B-C50C-407E-A947-70E740481C1C}">
                <a14:useLocalDpi xmlns:a14="http://schemas.microsoft.com/office/drawing/2010/main" val="0"/>
              </a:ext>
            </a:extLst>
          </a:blip>
          <a:srcRect t="4489" r="9193" b="2040"/>
          <a:stretch/>
        </p:blipFill>
        <p:spPr>
          <a:xfrm>
            <a:off x="3765176" y="1325678"/>
            <a:ext cx="5244353" cy="3052475"/>
          </a:xfrm>
          <a:prstGeom prst="rect">
            <a:avLst/>
          </a:prstGeom>
        </p:spPr>
      </p:pic>
      <p:sp>
        <p:nvSpPr>
          <p:cNvPr id="177" name="Shape 177"/>
          <p:cNvSpPr txBox="1">
            <a:spLocks noGrp="1"/>
          </p:cNvSpPr>
          <p:nvPr>
            <p:ph type="title"/>
          </p:nvPr>
        </p:nvSpPr>
        <p:spPr>
          <a:xfrm>
            <a:off x="152400" y="152398"/>
            <a:ext cx="8229600" cy="762001"/>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002060"/>
              </a:buClr>
              <a:buSzPct val="25000"/>
              <a:buFont typeface="Calibri"/>
              <a:buNone/>
            </a:pPr>
            <a:r>
              <a:rPr lang="en-US" sz="3300" b="1" dirty="0" smtClean="0">
                <a:solidFill>
                  <a:srgbClr val="000000"/>
                </a:solidFill>
                <a:latin typeface="Arial"/>
                <a:ea typeface="Calibri"/>
                <a:cs typeface="Arial"/>
                <a:sym typeface="Calibri"/>
              </a:rPr>
              <a:t>Fire Behavior Products</a:t>
            </a:r>
            <a:endParaRPr lang="en-US" sz="3300" b="1" i="0" u="none" strike="noStrike" cap="none" baseline="0" dirty="0">
              <a:solidFill>
                <a:srgbClr val="000000"/>
              </a:solidFill>
              <a:latin typeface="Arial"/>
              <a:ea typeface="Calibri"/>
              <a:cs typeface="Arial"/>
              <a:sym typeface="Calibri"/>
            </a:endParaRPr>
          </a:p>
        </p:txBody>
      </p:sp>
      <p:sp>
        <p:nvSpPr>
          <p:cNvPr id="178" name="Shape 178"/>
          <p:cNvSpPr txBox="1">
            <a:spLocks noGrp="1"/>
          </p:cNvSpPr>
          <p:nvPr>
            <p:ph type="body" idx="1"/>
          </p:nvPr>
        </p:nvSpPr>
        <p:spPr>
          <a:xfrm>
            <a:off x="19115" y="1182767"/>
            <a:ext cx="3955238" cy="4974752"/>
          </a:xfrm>
          <a:prstGeom prst="rect">
            <a:avLst/>
          </a:prstGeom>
          <a:noFill/>
          <a:ln>
            <a:noFill/>
          </a:ln>
        </p:spPr>
        <p:txBody>
          <a:bodyPr lIns="91425" tIns="45700" rIns="91425" bIns="45700" anchor="t" anchorCtr="0">
            <a:noAutofit/>
          </a:bodyPr>
          <a:lstStyle/>
          <a:p>
            <a:pPr marL="0" indent="0">
              <a:buNone/>
            </a:pPr>
            <a:r>
              <a:rPr lang="en-US" sz="3200" u="sng" dirty="0" smtClean="0">
                <a:solidFill>
                  <a:srgbClr val="002060"/>
                </a:solidFill>
                <a:latin typeface="Calibri"/>
                <a:ea typeface="Calibri"/>
                <a:cs typeface="Calibri"/>
                <a:sym typeface="Calibri"/>
              </a:rPr>
              <a:t>Fire </a:t>
            </a:r>
            <a:r>
              <a:rPr lang="en-US" u="sng" dirty="0" smtClean="0">
                <a:solidFill>
                  <a:srgbClr val="002060"/>
                </a:solidFill>
                <a:latin typeface="Calibri"/>
                <a:ea typeface="Calibri"/>
                <a:cs typeface="Calibri"/>
                <a:sym typeface="Calibri"/>
              </a:rPr>
              <a:t>Boundary</a:t>
            </a:r>
            <a:endParaRPr lang="en-US" sz="3200" u="sng" dirty="0" smtClean="0">
              <a:solidFill>
                <a:srgbClr val="002060"/>
              </a:solidFill>
              <a:latin typeface="Calibri"/>
              <a:ea typeface="Calibri"/>
              <a:cs typeface="Calibri"/>
              <a:sym typeface="Calibri"/>
            </a:endParaRPr>
          </a:p>
          <a:p>
            <a:pPr marL="0" indent="0">
              <a:buNone/>
            </a:pPr>
            <a:endParaRPr lang="en-US" sz="2400" dirty="0" smtClean="0">
              <a:solidFill>
                <a:srgbClr val="006900"/>
              </a:solidFill>
              <a:ea typeface="Calibri"/>
            </a:endParaRPr>
          </a:p>
          <a:p>
            <a:pPr marL="285750" indent="-285750"/>
            <a:r>
              <a:rPr lang="en-US" sz="2400" dirty="0" smtClean="0">
                <a:solidFill>
                  <a:schemeClr val="tx1"/>
                </a:solidFill>
              </a:rPr>
              <a:t>Initial human-entered fire boundary provided</a:t>
            </a:r>
          </a:p>
          <a:p>
            <a:pPr marL="285750" indent="-285750"/>
            <a:r>
              <a:rPr lang="en-US" sz="2400" dirty="0" smtClean="0">
                <a:solidFill>
                  <a:schemeClr val="tx1"/>
                </a:solidFill>
              </a:rPr>
              <a:t>Hourly prediction output increments provided out to 18 hours</a:t>
            </a:r>
          </a:p>
          <a:p>
            <a:pPr marL="285750" indent="-285750"/>
            <a:r>
              <a:rPr lang="en-US" sz="2400" dirty="0" smtClean="0">
                <a:solidFill>
                  <a:schemeClr val="tx1"/>
                </a:solidFill>
              </a:rPr>
              <a:t>Color-coded boundaries by hour</a:t>
            </a:r>
          </a:p>
          <a:p>
            <a:pPr marL="285750" indent="-285750"/>
            <a:r>
              <a:rPr lang="en-US" sz="2400" dirty="0">
                <a:solidFill>
                  <a:schemeClr val="tx1"/>
                </a:solidFill>
              </a:rPr>
              <a:t>Fire grid resolution ~30 m           (0.22 acres)</a:t>
            </a:r>
          </a:p>
          <a:p>
            <a:pPr marL="0" indent="0">
              <a:buNone/>
            </a:pPr>
            <a:endParaRPr lang="en-US" sz="2400" dirty="0" smtClean="0">
              <a:solidFill>
                <a:schemeClr val="tx1"/>
              </a:solidFill>
            </a:endParaRPr>
          </a:p>
        </p:txBody>
      </p:sp>
      <p:sp>
        <p:nvSpPr>
          <p:cNvPr id="5" name="TextBox 4"/>
          <p:cNvSpPr txBox="1"/>
          <p:nvPr/>
        </p:nvSpPr>
        <p:spPr>
          <a:xfrm>
            <a:off x="3556000" y="4977798"/>
            <a:ext cx="5707529" cy="1015663"/>
          </a:xfrm>
          <a:prstGeom prst="rect">
            <a:avLst/>
          </a:prstGeom>
          <a:noFill/>
        </p:spPr>
        <p:txBody>
          <a:bodyPr wrap="square" rtlCol="0">
            <a:spAutoFit/>
          </a:bodyPr>
          <a:lstStyle/>
          <a:p>
            <a:pPr algn="ctr"/>
            <a:r>
              <a:rPr lang="en-US" sz="2000" dirty="0" smtClean="0">
                <a:latin typeface="Arial"/>
                <a:cs typeface="Arial"/>
              </a:rPr>
              <a:t>CO-FPS Fire Boundary Product</a:t>
            </a:r>
          </a:p>
          <a:p>
            <a:pPr algn="ctr"/>
            <a:r>
              <a:rPr lang="en-US" sz="2000" dirty="0" smtClean="0">
                <a:latin typeface="Arial"/>
                <a:cs typeface="Arial"/>
              </a:rPr>
              <a:t>18 hour forecast summary with hourly increments</a:t>
            </a:r>
          </a:p>
        </p:txBody>
      </p:sp>
      <p:sp>
        <p:nvSpPr>
          <p:cNvPr id="8" name="TextBox 7"/>
          <p:cNvSpPr txBox="1"/>
          <p:nvPr/>
        </p:nvSpPr>
        <p:spPr>
          <a:xfrm>
            <a:off x="6858000" y="4429632"/>
            <a:ext cx="1788771" cy="369332"/>
          </a:xfrm>
          <a:prstGeom prst="rect">
            <a:avLst/>
          </a:prstGeom>
          <a:noFill/>
        </p:spPr>
        <p:txBody>
          <a:bodyPr wrap="none" rtlCol="0">
            <a:spAutoFit/>
          </a:bodyPr>
          <a:lstStyle/>
          <a:p>
            <a:r>
              <a:rPr lang="en-US" dirty="0" smtClean="0">
                <a:latin typeface="Arial"/>
                <a:cs typeface="Arial"/>
              </a:rPr>
              <a:t>Ignition location</a:t>
            </a:r>
            <a:endParaRPr lang="en-US" dirty="0">
              <a:latin typeface="Arial"/>
              <a:cs typeface="Arial"/>
            </a:endParaRPr>
          </a:p>
        </p:txBody>
      </p:sp>
      <p:cxnSp>
        <p:nvCxnSpPr>
          <p:cNvPr id="10" name="Straight Arrow Connector 9"/>
          <p:cNvCxnSpPr/>
          <p:nvPr/>
        </p:nvCxnSpPr>
        <p:spPr>
          <a:xfrm flipV="1">
            <a:off x="7590118" y="3663593"/>
            <a:ext cx="0" cy="76603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267200" y="4429632"/>
            <a:ext cx="2366190" cy="369332"/>
          </a:xfrm>
          <a:prstGeom prst="rect">
            <a:avLst/>
          </a:prstGeom>
          <a:noFill/>
        </p:spPr>
        <p:txBody>
          <a:bodyPr wrap="none" rtlCol="0">
            <a:spAutoFit/>
          </a:bodyPr>
          <a:lstStyle/>
          <a:p>
            <a:r>
              <a:rPr lang="en-US" dirty="0" smtClean="0">
                <a:latin typeface="Arial"/>
                <a:cs typeface="Arial"/>
              </a:rPr>
              <a:t>Predicted boundaries</a:t>
            </a:r>
            <a:endParaRPr lang="en-US" dirty="0">
              <a:latin typeface="Arial"/>
              <a:cs typeface="Arial"/>
            </a:endParaRPr>
          </a:p>
        </p:txBody>
      </p:sp>
      <p:cxnSp>
        <p:nvCxnSpPr>
          <p:cNvPr id="16" name="Straight Arrow Connector 15"/>
          <p:cNvCxnSpPr/>
          <p:nvPr/>
        </p:nvCxnSpPr>
        <p:spPr>
          <a:xfrm flipV="1">
            <a:off x="5334711" y="3331882"/>
            <a:ext cx="283171" cy="10977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617882" y="729733"/>
            <a:ext cx="2391776" cy="369332"/>
          </a:xfrm>
          <a:prstGeom prst="rect">
            <a:avLst/>
          </a:prstGeom>
          <a:noFill/>
        </p:spPr>
        <p:txBody>
          <a:bodyPr wrap="none" rtlCol="0">
            <a:spAutoFit/>
          </a:bodyPr>
          <a:lstStyle/>
          <a:p>
            <a:r>
              <a:rPr lang="en-US" dirty="0" smtClean="0">
                <a:latin typeface="Arial"/>
                <a:cs typeface="Arial"/>
              </a:rPr>
              <a:t>Observed boundaries</a:t>
            </a:r>
            <a:endParaRPr lang="en-US" dirty="0">
              <a:latin typeface="Arial"/>
              <a:cs typeface="Arial"/>
            </a:endParaRPr>
          </a:p>
        </p:txBody>
      </p:sp>
      <p:cxnSp>
        <p:nvCxnSpPr>
          <p:cNvPr id="20" name="Straight Arrow Connector 19"/>
          <p:cNvCxnSpPr/>
          <p:nvPr/>
        </p:nvCxnSpPr>
        <p:spPr>
          <a:xfrm flipH="1">
            <a:off x="6487458" y="1099065"/>
            <a:ext cx="145932" cy="12467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0395608"/>
      </p:ext>
    </p:extLst>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9525" y="6049942"/>
            <a:ext cx="9217025" cy="822346"/>
            <a:chOff x="-9525" y="5389542"/>
            <a:chExt cx="9217025" cy="822346"/>
          </a:xfrm>
        </p:grpSpPr>
        <p:pic>
          <p:nvPicPr>
            <p:cNvPr id="43" name="Picture 42" descr="matt-template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406984"/>
              <a:ext cx="9207500" cy="804904"/>
            </a:xfrm>
            <a:prstGeom prst="rect">
              <a:avLst/>
            </a:prstGeom>
          </p:spPr>
        </p:pic>
        <p:cxnSp>
          <p:nvCxnSpPr>
            <p:cNvPr id="44" name="Straight Connector 43"/>
            <p:cNvCxnSpPr/>
            <p:nvPr/>
          </p:nvCxnSpPr>
          <p:spPr>
            <a:xfrm>
              <a:off x="-9525" y="5389542"/>
              <a:ext cx="9191625" cy="0"/>
            </a:xfrm>
            <a:prstGeom prst="line">
              <a:avLst/>
            </a:prstGeom>
            <a:ln w="12700" cap="flat" cmpd="sng" algn="ctr">
              <a:solidFill>
                <a:srgbClr val="CC33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6" name="Rectangle 5"/>
          <p:cNvSpPr/>
          <p:nvPr/>
        </p:nvSpPr>
        <p:spPr>
          <a:xfrm>
            <a:off x="1665122" y="5533602"/>
            <a:ext cx="2180505" cy="338554"/>
          </a:xfrm>
          <a:prstGeom prst="rect">
            <a:avLst/>
          </a:prstGeom>
        </p:spPr>
        <p:txBody>
          <a:bodyPr wrap="none">
            <a:spAutoFit/>
          </a:bodyPr>
          <a:lstStyle/>
          <a:p>
            <a:r>
              <a:rPr lang="en-US" sz="1600" b="1" dirty="0" smtClean="0">
                <a:latin typeface="Arial"/>
                <a:cs typeface="Arial"/>
              </a:rPr>
              <a:t>Signed May </a:t>
            </a:r>
            <a:r>
              <a:rPr lang="en-US" sz="1600" b="1" dirty="0">
                <a:latin typeface="Arial"/>
                <a:cs typeface="Arial"/>
              </a:rPr>
              <a:t>20, 2015</a:t>
            </a:r>
          </a:p>
        </p:txBody>
      </p:sp>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45711" y="244467"/>
            <a:ext cx="4046552" cy="566902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86" y="1244104"/>
            <a:ext cx="4946997" cy="3675148"/>
          </a:xfrm>
          <a:prstGeom prst="rect">
            <a:avLst/>
          </a:prstGeom>
          <a:ln>
            <a:noFill/>
          </a:ln>
          <a:effectLst>
            <a:softEdge rad="112500"/>
          </a:effectLst>
        </p:spPr>
      </p:pic>
      <p:sp>
        <p:nvSpPr>
          <p:cNvPr id="2" name="TextBox 1"/>
          <p:cNvSpPr txBox="1"/>
          <p:nvPr/>
        </p:nvSpPr>
        <p:spPr>
          <a:xfrm>
            <a:off x="-9525" y="4881487"/>
            <a:ext cx="962899" cy="461665"/>
          </a:xfrm>
          <a:prstGeom prst="rect">
            <a:avLst/>
          </a:prstGeom>
          <a:noFill/>
        </p:spPr>
        <p:txBody>
          <a:bodyPr wrap="none" rtlCol="0">
            <a:spAutoFit/>
          </a:bodyPr>
          <a:lstStyle/>
          <a:p>
            <a:r>
              <a:rPr lang="en-US" sz="1200" dirty="0" smtClean="0">
                <a:latin typeface="Arial"/>
                <a:cs typeface="Arial"/>
              </a:rPr>
              <a:t>Rep Tracy </a:t>
            </a:r>
          </a:p>
          <a:p>
            <a:r>
              <a:rPr lang="en-US" sz="1200" dirty="0" smtClean="0">
                <a:latin typeface="Arial"/>
                <a:cs typeface="Arial"/>
              </a:rPr>
              <a:t>Kraft-Tharp</a:t>
            </a:r>
            <a:endParaRPr lang="en-US" sz="1200" dirty="0">
              <a:latin typeface="Arial"/>
              <a:cs typeface="Arial"/>
            </a:endParaRPr>
          </a:p>
        </p:txBody>
      </p:sp>
      <p:sp>
        <p:nvSpPr>
          <p:cNvPr id="11" name="TextBox 10"/>
          <p:cNvSpPr txBox="1"/>
          <p:nvPr/>
        </p:nvSpPr>
        <p:spPr>
          <a:xfrm>
            <a:off x="881254" y="4881487"/>
            <a:ext cx="1202147" cy="461665"/>
          </a:xfrm>
          <a:prstGeom prst="rect">
            <a:avLst/>
          </a:prstGeom>
          <a:noFill/>
        </p:spPr>
        <p:txBody>
          <a:bodyPr wrap="none" rtlCol="0">
            <a:spAutoFit/>
          </a:bodyPr>
          <a:lstStyle/>
          <a:p>
            <a:r>
              <a:rPr lang="en-US" sz="1200" dirty="0" smtClean="0">
                <a:latin typeface="Arial"/>
                <a:cs typeface="Arial"/>
              </a:rPr>
              <a:t>Dr. Jim Hurrell</a:t>
            </a:r>
          </a:p>
          <a:p>
            <a:r>
              <a:rPr lang="en-US" sz="1200" dirty="0" smtClean="0">
                <a:latin typeface="Arial"/>
                <a:cs typeface="Arial"/>
              </a:rPr>
              <a:t>NCAR Director</a:t>
            </a:r>
            <a:endParaRPr lang="en-US" sz="1200" dirty="0">
              <a:latin typeface="Arial"/>
              <a:cs typeface="Arial"/>
            </a:endParaRPr>
          </a:p>
        </p:txBody>
      </p:sp>
      <p:sp>
        <p:nvSpPr>
          <p:cNvPr id="12" name="TextBox 11"/>
          <p:cNvSpPr txBox="1"/>
          <p:nvPr/>
        </p:nvSpPr>
        <p:spPr>
          <a:xfrm>
            <a:off x="2083401" y="4881487"/>
            <a:ext cx="1065691" cy="461665"/>
          </a:xfrm>
          <a:prstGeom prst="rect">
            <a:avLst/>
          </a:prstGeom>
          <a:noFill/>
        </p:spPr>
        <p:txBody>
          <a:bodyPr wrap="none" rtlCol="0">
            <a:spAutoFit/>
          </a:bodyPr>
          <a:lstStyle/>
          <a:p>
            <a:r>
              <a:rPr lang="en-US" sz="1200" dirty="0" smtClean="0">
                <a:latin typeface="Arial"/>
                <a:cs typeface="Arial"/>
              </a:rPr>
              <a:t>Bill Mahoney</a:t>
            </a:r>
          </a:p>
          <a:p>
            <a:r>
              <a:rPr lang="en-US" sz="1200" dirty="0" smtClean="0">
                <a:latin typeface="Arial"/>
                <a:cs typeface="Arial"/>
              </a:rPr>
              <a:t>NCAR/RAL</a:t>
            </a:r>
            <a:endParaRPr lang="en-US" sz="1200" dirty="0">
              <a:latin typeface="Arial"/>
              <a:cs typeface="Arial"/>
            </a:endParaRPr>
          </a:p>
        </p:txBody>
      </p:sp>
      <p:sp>
        <p:nvSpPr>
          <p:cNvPr id="13" name="TextBox 12"/>
          <p:cNvSpPr txBox="1"/>
          <p:nvPr/>
        </p:nvSpPr>
        <p:spPr>
          <a:xfrm>
            <a:off x="3112153" y="4881487"/>
            <a:ext cx="1082823" cy="461665"/>
          </a:xfrm>
          <a:prstGeom prst="rect">
            <a:avLst/>
          </a:prstGeom>
          <a:noFill/>
        </p:spPr>
        <p:txBody>
          <a:bodyPr wrap="none" rtlCol="0">
            <a:spAutoFit/>
          </a:bodyPr>
          <a:lstStyle/>
          <a:p>
            <a:r>
              <a:rPr lang="en-US" sz="1200" dirty="0" smtClean="0">
                <a:latin typeface="Arial"/>
                <a:cs typeface="Arial"/>
              </a:rPr>
              <a:t>Gov. </a:t>
            </a:r>
          </a:p>
          <a:p>
            <a:r>
              <a:rPr lang="en-US" sz="1200" dirty="0" smtClean="0">
                <a:latin typeface="Arial"/>
                <a:cs typeface="Arial"/>
              </a:rPr>
              <a:t>Hickenlooper</a:t>
            </a:r>
          </a:p>
        </p:txBody>
      </p:sp>
      <p:sp>
        <p:nvSpPr>
          <p:cNvPr id="14" name="TextBox 13"/>
          <p:cNvSpPr txBox="1"/>
          <p:nvPr/>
        </p:nvSpPr>
        <p:spPr>
          <a:xfrm>
            <a:off x="4056090" y="4881487"/>
            <a:ext cx="1236787" cy="461665"/>
          </a:xfrm>
          <a:prstGeom prst="rect">
            <a:avLst/>
          </a:prstGeom>
          <a:noFill/>
        </p:spPr>
        <p:txBody>
          <a:bodyPr wrap="none" rtlCol="0">
            <a:spAutoFit/>
          </a:bodyPr>
          <a:lstStyle/>
          <a:p>
            <a:r>
              <a:rPr lang="en-US" sz="1200" dirty="0" err="1" smtClean="0">
                <a:latin typeface="Arial"/>
                <a:cs typeface="Arial"/>
              </a:rPr>
              <a:t>Dr.Janice</a:t>
            </a:r>
            <a:r>
              <a:rPr lang="en-US" sz="1200" dirty="0" smtClean="0">
                <a:latin typeface="Arial"/>
                <a:cs typeface="Arial"/>
              </a:rPr>
              <a:t> Coen</a:t>
            </a:r>
          </a:p>
          <a:p>
            <a:r>
              <a:rPr lang="en-US" sz="1200" dirty="0" smtClean="0">
                <a:latin typeface="Arial"/>
                <a:cs typeface="Arial"/>
              </a:rPr>
              <a:t>NCAR/MMM</a:t>
            </a:r>
            <a:endParaRPr lang="en-US" sz="1200" dirty="0">
              <a:latin typeface="Arial"/>
              <a:cs typeface="Arial"/>
            </a:endParaRPr>
          </a:p>
        </p:txBody>
      </p:sp>
      <p:sp>
        <p:nvSpPr>
          <p:cNvPr id="15" name="TextBox 14"/>
          <p:cNvSpPr txBox="1"/>
          <p:nvPr/>
        </p:nvSpPr>
        <p:spPr>
          <a:xfrm>
            <a:off x="88717" y="108017"/>
            <a:ext cx="4917741" cy="954107"/>
          </a:xfrm>
          <a:prstGeom prst="rect">
            <a:avLst/>
          </a:prstGeom>
          <a:noFill/>
        </p:spPr>
        <p:txBody>
          <a:bodyPr wrap="square" rtlCol="0">
            <a:spAutoFit/>
          </a:bodyPr>
          <a:lstStyle/>
          <a:p>
            <a:pPr algn="ctr"/>
            <a:r>
              <a:rPr lang="en-US" sz="2800" b="1" dirty="0" smtClean="0">
                <a:latin typeface="Arial"/>
                <a:cs typeface="Arial"/>
              </a:rPr>
              <a:t>Colorado Fire Prediction System (CO-FPS)</a:t>
            </a:r>
            <a:endParaRPr lang="en-US" sz="2800" b="1" dirty="0">
              <a:latin typeface="Arial"/>
              <a:cs typeface="Arial"/>
            </a:endParaRPr>
          </a:p>
        </p:txBody>
      </p:sp>
    </p:spTree>
    <p:extLst>
      <p:ext uri="{BB962C8B-B14F-4D97-AF65-F5344CB8AC3E}">
        <p14:creationId xmlns:p14="http://schemas.microsoft.com/office/powerpoint/2010/main" val="1599126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2" name="Picture 1" descr="SunshineCanyonHeatRelease.tiff"/>
          <p:cNvPicPr>
            <a:picLocks noChangeAspect="1"/>
          </p:cNvPicPr>
          <p:nvPr/>
        </p:nvPicPr>
        <p:blipFill rotWithShape="1">
          <a:blip r:embed="rId3">
            <a:extLst>
              <a:ext uri="{28A0092B-C50C-407E-A947-70E740481C1C}">
                <a14:useLocalDpi xmlns:a14="http://schemas.microsoft.com/office/drawing/2010/main" val="0"/>
              </a:ext>
            </a:extLst>
          </a:blip>
          <a:srcRect l="23202" t="11818" r="6699"/>
          <a:stretch/>
        </p:blipFill>
        <p:spPr>
          <a:xfrm>
            <a:off x="3657600" y="1828800"/>
            <a:ext cx="5113638" cy="3637472"/>
          </a:xfrm>
          <a:prstGeom prst="rect">
            <a:avLst/>
          </a:prstGeom>
        </p:spPr>
      </p:pic>
      <p:sp>
        <p:nvSpPr>
          <p:cNvPr id="178" name="Shape 178"/>
          <p:cNvSpPr txBox="1">
            <a:spLocks noGrp="1"/>
          </p:cNvSpPr>
          <p:nvPr>
            <p:ph type="body" idx="1"/>
          </p:nvPr>
        </p:nvSpPr>
        <p:spPr>
          <a:xfrm>
            <a:off x="19115" y="1182767"/>
            <a:ext cx="3898195" cy="3640903"/>
          </a:xfrm>
          <a:prstGeom prst="rect">
            <a:avLst/>
          </a:prstGeom>
          <a:noFill/>
          <a:ln>
            <a:noFill/>
          </a:ln>
        </p:spPr>
        <p:txBody>
          <a:bodyPr lIns="91425" tIns="45700" rIns="91425" bIns="45700" anchor="t" anchorCtr="0">
            <a:noAutofit/>
          </a:bodyPr>
          <a:lstStyle/>
          <a:p>
            <a:pPr marL="0" indent="0">
              <a:buNone/>
            </a:pPr>
            <a:r>
              <a:rPr lang="en-US" sz="3200" u="sng" dirty="0" smtClean="0">
                <a:solidFill>
                  <a:srgbClr val="002060"/>
                </a:solidFill>
                <a:latin typeface="Calibri"/>
                <a:ea typeface="Calibri"/>
                <a:cs typeface="Calibri"/>
                <a:sym typeface="Calibri"/>
              </a:rPr>
              <a:t>Fire Heat Release</a:t>
            </a:r>
          </a:p>
          <a:p>
            <a:pPr marL="0" indent="0">
              <a:buNone/>
            </a:pPr>
            <a:endParaRPr lang="en-US" sz="2400" dirty="0" smtClean="0">
              <a:solidFill>
                <a:srgbClr val="006900"/>
              </a:solidFill>
              <a:ea typeface="Calibri"/>
            </a:endParaRPr>
          </a:p>
          <a:p>
            <a:pPr marL="285750" indent="-285750"/>
            <a:r>
              <a:rPr lang="en-US" sz="2400" dirty="0" smtClean="0">
                <a:solidFill>
                  <a:schemeClr val="tx1"/>
                </a:solidFill>
              </a:rPr>
              <a:t>Hourly output increments out to 18 hours</a:t>
            </a:r>
          </a:p>
          <a:p>
            <a:pPr marL="0" indent="0">
              <a:buNone/>
            </a:pPr>
            <a:endParaRPr lang="en-US" sz="2400" dirty="0" smtClean="0">
              <a:solidFill>
                <a:schemeClr val="tx1"/>
              </a:solidFill>
            </a:endParaRPr>
          </a:p>
          <a:p>
            <a:pPr marL="285750" indent="-285750"/>
            <a:r>
              <a:rPr lang="en-US" sz="2400" dirty="0" smtClean="0">
                <a:solidFill>
                  <a:schemeClr val="tx1"/>
                </a:solidFill>
              </a:rPr>
              <a:t>Units: </a:t>
            </a:r>
            <a:r>
              <a:rPr lang="en-US" sz="2400" dirty="0">
                <a:solidFill>
                  <a:schemeClr val="tx1"/>
                </a:solidFill>
              </a:rPr>
              <a:t>w</a:t>
            </a:r>
            <a:r>
              <a:rPr lang="en-US" sz="2400" dirty="0" smtClean="0">
                <a:solidFill>
                  <a:schemeClr val="tx1"/>
                </a:solidFill>
              </a:rPr>
              <a:t>atts/m</a:t>
            </a:r>
            <a:r>
              <a:rPr lang="en-US" sz="2400" baseline="30000" dirty="0" smtClean="0">
                <a:solidFill>
                  <a:schemeClr val="tx1"/>
                </a:solidFill>
              </a:rPr>
              <a:t>2 </a:t>
            </a:r>
          </a:p>
          <a:p>
            <a:pPr marL="285750" indent="-285750"/>
            <a:endParaRPr lang="en-US" sz="2400" dirty="0">
              <a:solidFill>
                <a:schemeClr val="tx1"/>
              </a:solidFill>
            </a:endParaRPr>
          </a:p>
          <a:p>
            <a:pPr marL="285750" indent="-285750"/>
            <a:r>
              <a:rPr lang="en-US" sz="2400" dirty="0" smtClean="0">
                <a:solidFill>
                  <a:schemeClr val="tx1"/>
                </a:solidFill>
              </a:rPr>
              <a:t>Fire grid resolution ~30 m           (0.22 acres)</a:t>
            </a:r>
            <a:endParaRPr lang="en-US" dirty="0">
              <a:solidFill>
                <a:schemeClr val="tx1"/>
              </a:solidFill>
            </a:endParaRPr>
          </a:p>
        </p:txBody>
      </p:sp>
      <p:sp>
        <p:nvSpPr>
          <p:cNvPr id="4" name="TextBox 3"/>
          <p:cNvSpPr txBox="1"/>
          <p:nvPr/>
        </p:nvSpPr>
        <p:spPr>
          <a:xfrm>
            <a:off x="6347135" y="1182767"/>
            <a:ext cx="2251663" cy="400110"/>
          </a:xfrm>
          <a:prstGeom prst="rect">
            <a:avLst/>
          </a:prstGeom>
          <a:noFill/>
        </p:spPr>
        <p:txBody>
          <a:bodyPr wrap="none" rtlCol="0">
            <a:spAutoFit/>
          </a:bodyPr>
          <a:lstStyle/>
          <a:p>
            <a:r>
              <a:rPr lang="en-US" sz="2000" dirty="0" smtClean="0">
                <a:latin typeface="Arial"/>
                <a:cs typeface="Arial"/>
              </a:rPr>
              <a:t>Fire Heat Release</a:t>
            </a:r>
            <a:endParaRPr lang="en-US" sz="2000" dirty="0">
              <a:latin typeface="Arial"/>
              <a:cs typeface="Arial"/>
            </a:endParaRPr>
          </a:p>
        </p:txBody>
      </p:sp>
      <p:cxnSp>
        <p:nvCxnSpPr>
          <p:cNvPr id="10" name="Straight Arrow Connector 9"/>
          <p:cNvCxnSpPr/>
          <p:nvPr/>
        </p:nvCxnSpPr>
        <p:spPr>
          <a:xfrm flipH="1">
            <a:off x="4572000" y="1582877"/>
            <a:ext cx="1919932" cy="277713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Shape 177"/>
          <p:cNvSpPr txBox="1">
            <a:spLocks noGrp="1"/>
          </p:cNvSpPr>
          <p:nvPr>
            <p:ph type="title"/>
          </p:nvPr>
        </p:nvSpPr>
        <p:spPr>
          <a:xfrm>
            <a:off x="152400" y="0"/>
            <a:ext cx="8229600" cy="762001"/>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002060"/>
              </a:buClr>
              <a:buSzPct val="25000"/>
              <a:buFont typeface="Calibri"/>
              <a:buNone/>
            </a:pPr>
            <a:r>
              <a:rPr lang="en-US" sz="3200" b="1" dirty="0" smtClean="0">
                <a:latin typeface="Arial"/>
                <a:ea typeface="Calibri"/>
                <a:cs typeface="Arial"/>
                <a:sym typeface="Calibri"/>
              </a:rPr>
              <a:t>Fire Behavior Products</a:t>
            </a:r>
            <a:endParaRPr lang="en-US" sz="3200" b="1" i="0" u="none" strike="noStrike" cap="none" baseline="0" dirty="0">
              <a:latin typeface="Arial"/>
              <a:ea typeface="Calibri"/>
              <a:cs typeface="Arial"/>
              <a:sym typeface="Calibri"/>
            </a:endParaRPr>
          </a:p>
        </p:txBody>
      </p:sp>
    </p:spTree>
    <p:extLst>
      <p:ext uri="{BB962C8B-B14F-4D97-AF65-F5344CB8AC3E}">
        <p14:creationId xmlns:p14="http://schemas.microsoft.com/office/powerpoint/2010/main" val="186386383"/>
      </p:ext>
    </p:extLst>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8" name="Shape 178"/>
          <p:cNvSpPr txBox="1">
            <a:spLocks noGrp="1"/>
          </p:cNvSpPr>
          <p:nvPr>
            <p:ph type="body" idx="1"/>
          </p:nvPr>
        </p:nvSpPr>
        <p:spPr>
          <a:xfrm>
            <a:off x="19115" y="1182767"/>
            <a:ext cx="3943553" cy="4431963"/>
          </a:xfrm>
          <a:prstGeom prst="rect">
            <a:avLst/>
          </a:prstGeom>
          <a:noFill/>
          <a:ln>
            <a:noFill/>
          </a:ln>
        </p:spPr>
        <p:txBody>
          <a:bodyPr lIns="91425" tIns="45700" rIns="91425" bIns="45700" anchor="t" anchorCtr="0">
            <a:noAutofit/>
          </a:bodyPr>
          <a:lstStyle/>
          <a:p>
            <a:pPr marL="0" indent="0">
              <a:buNone/>
            </a:pPr>
            <a:r>
              <a:rPr lang="en-US" sz="3200" u="sng" dirty="0" smtClean="0">
                <a:solidFill>
                  <a:srgbClr val="002060"/>
                </a:solidFill>
                <a:latin typeface="Calibri"/>
                <a:ea typeface="Calibri"/>
                <a:cs typeface="Calibri"/>
                <a:sym typeface="Calibri"/>
              </a:rPr>
              <a:t>Rate of Spread</a:t>
            </a:r>
          </a:p>
          <a:p>
            <a:pPr marL="0" indent="0">
              <a:buNone/>
            </a:pPr>
            <a:endParaRPr lang="en-US" sz="2400" dirty="0" smtClean="0">
              <a:solidFill>
                <a:srgbClr val="006900"/>
              </a:solidFill>
              <a:ea typeface="Calibri"/>
            </a:endParaRPr>
          </a:p>
          <a:p>
            <a:pPr marL="285750" indent="-285750"/>
            <a:r>
              <a:rPr lang="en-US" sz="2400" dirty="0" smtClean="0">
                <a:solidFill>
                  <a:schemeClr val="tx1"/>
                </a:solidFill>
              </a:rPr>
              <a:t>Hourly output increments out to 18 hours</a:t>
            </a:r>
          </a:p>
          <a:p>
            <a:pPr marL="285750" indent="-285750"/>
            <a:endParaRPr lang="en-US" sz="2400" dirty="0" smtClean="0">
              <a:solidFill>
                <a:schemeClr val="tx1"/>
              </a:solidFill>
            </a:endParaRPr>
          </a:p>
          <a:p>
            <a:pPr marL="285750" indent="-285750"/>
            <a:r>
              <a:rPr lang="en-US" sz="2400" dirty="0" smtClean="0">
                <a:solidFill>
                  <a:schemeClr val="tx1"/>
                </a:solidFill>
              </a:rPr>
              <a:t>Units: feet/min</a:t>
            </a:r>
          </a:p>
          <a:p>
            <a:pPr marL="285750" indent="-285750"/>
            <a:endParaRPr lang="en-US" sz="2400" dirty="0" smtClean="0">
              <a:solidFill>
                <a:schemeClr val="tx1"/>
              </a:solidFill>
            </a:endParaRPr>
          </a:p>
          <a:p>
            <a:pPr marL="285750" indent="-285750"/>
            <a:r>
              <a:rPr lang="en-US" sz="2400" dirty="0" smtClean="0">
                <a:solidFill>
                  <a:schemeClr val="tx1"/>
                </a:solidFill>
              </a:rPr>
              <a:t>Fire grid resolution ~30 m           (0.22 acres)</a:t>
            </a:r>
            <a:endParaRPr lang="en-US" dirty="0">
              <a:solidFill>
                <a:schemeClr val="tx1"/>
              </a:solidFill>
            </a:endParaRPr>
          </a:p>
        </p:txBody>
      </p:sp>
      <p:sp>
        <p:nvSpPr>
          <p:cNvPr id="8" name="TextBox 7"/>
          <p:cNvSpPr txBox="1"/>
          <p:nvPr/>
        </p:nvSpPr>
        <p:spPr>
          <a:xfrm>
            <a:off x="6496547" y="1319139"/>
            <a:ext cx="1909898" cy="400110"/>
          </a:xfrm>
          <a:prstGeom prst="rect">
            <a:avLst/>
          </a:prstGeom>
          <a:noFill/>
        </p:spPr>
        <p:txBody>
          <a:bodyPr wrap="none" rtlCol="0">
            <a:spAutoFit/>
          </a:bodyPr>
          <a:lstStyle/>
          <a:p>
            <a:r>
              <a:rPr lang="en-US" sz="2000" dirty="0" smtClean="0">
                <a:latin typeface="Arial"/>
                <a:cs typeface="Arial"/>
              </a:rPr>
              <a:t>Rate of Spread</a:t>
            </a:r>
            <a:endParaRPr lang="en-US" sz="2000" dirty="0">
              <a:latin typeface="Arial"/>
              <a:cs typeface="Arial"/>
            </a:endParaRPr>
          </a:p>
        </p:txBody>
      </p:sp>
      <p:sp>
        <p:nvSpPr>
          <p:cNvPr id="11" name="Shape 177"/>
          <p:cNvSpPr txBox="1">
            <a:spLocks noGrp="1"/>
          </p:cNvSpPr>
          <p:nvPr>
            <p:ph type="title"/>
          </p:nvPr>
        </p:nvSpPr>
        <p:spPr>
          <a:xfrm>
            <a:off x="152400" y="0"/>
            <a:ext cx="8229600" cy="762001"/>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002060"/>
              </a:buClr>
              <a:buSzPct val="25000"/>
              <a:buFont typeface="Calibri"/>
              <a:buNone/>
            </a:pPr>
            <a:r>
              <a:rPr lang="en-US" sz="3200" b="1" dirty="0" smtClean="0">
                <a:solidFill>
                  <a:srgbClr val="000000"/>
                </a:solidFill>
                <a:latin typeface="Arial"/>
                <a:ea typeface="Calibri"/>
                <a:cs typeface="Arial"/>
                <a:sym typeface="Calibri"/>
              </a:rPr>
              <a:t>Fire Behavior Products</a:t>
            </a:r>
            <a:endParaRPr lang="en-US" sz="3200" b="1" i="0" u="none" strike="noStrike" cap="none" baseline="0" dirty="0">
              <a:solidFill>
                <a:srgbClr val="000000"/>
              </a:solidFill>
              <a:latin typeface="Arial"/>
              <a:ea typeface="Calibri"/>
              <a:cs typeface="Arial"/>
              <a:sym typeface="Calibri"/>
            </a:endParaRPr>
          </a:p>
        </p:txBody>
      </p:sp>
      <p:pic>
        <p:nvPicPr>
          <p:cNvPr id="4" name="Picture 3" descr="SunshineCanyonRateOfSpread.tiff"/>
          <p:cNvPicPr>
            <a:picLocks noChangeAspect="1"/>
          </p:cNvPicPr>
          <p:nvPr/>
        </p:nvPicPr>
        <p:blipFill rotWithShape="1">
          <a:blip r:embed="rId3">
            <a:extLst>
              <a:ext uri="{28A0092B-C50C-407E-A947-70E740481C1C}">
                <a14:useLocalDpi xmlns:a14="http://schemas.microsoft.com/office/drawing/2010/main" val="0"/>
              </a:ext>
            </a:extLst>
          </a:blip>
          <a:srcRect l="24347" t="11529" r="6179"/>
          <a:stretch/>
        </p:blipFill>
        <p:spPr>
          <a:xfrm>
            <a:off x="3672541" y="1828800"/>
            <a:ext cx="5068047" cy="3649393"/>
          </a:xfrm>
          <a:prstGeom prst="rect">
            <a:avLst/>
          </a:prstGeom>
        </p:spPr>
      </p:pic>
      <p:cxnSp>
        <p:nvCxnSpPr>
          <p:cNvPr id="9" name="Straight Arrow Connector 8"/>
          <p:cNvCxnSpPr/>
          <p:nvPr/>
        </p:nvCxnSpPr>
        <p:spPr>
          <a:xfrm flipH="1">
            <a:off x="5169647" y="1705459"/>
            <a:ext cx="1326901" cy="201489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397305"/>
      </p:ext>
    </p:extLst>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152400" y="0"/>
            <a:ext cx="8229600" cy="762001"/>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002060"/>
              </a:buClr>
              <a:buSzPct val="25000"/>
              <a:buFont typeface="Calibri"/>
              <a:buNone/>
            </a:pPr>
            <a:r>
              <a:rPr lang="en-US" sz="3200" b="1" dirty="0" smtClean="0">
                <a:solidFill>
                  <a:srgbClr val="000000"/>
                </a:solidFill>
                <a:latin typeface="Arial"/>
                <a:ea typeface="Calibri"/>
                <a:cs typeface="Arial"/>
                <a:sym typeface="Calibri"/>
              </a:rPr>
              <a:t>Fire Behavior Products</a:t>
            </a:r>
            <a:endParaRPr lang="en-US" sz="3200" b="1" i="0" u="none" strike="noStrike" cap="none" baseline="0" dirty="0">
              <a:solidFill>
                <a:srgbClr val="000000"/>
              </a:solidFill>
              <a:latin typeface="Arial"/>
              <a:ea typeface="Calibri"/>
              <a:cs typeface="Arial"/>
              <a:sym typeface="Calibri"/>
            </a:endParaRPr>
          </a:p>
        </p:txBody>
      </p:sp>
      <p:sp>
        <p:nvSpPr>
          <p:cNvPr id="8" name="TextBox 7"/>
          <p:cNvSpPr txBox="1"/>
          <p:nvPr/>
        </p:nvSpPr>
        <p:spPr>
          <a:xfrm>
            <a:off x="6496547" y="1319139"/>
            <a:ext cx="1752979" cy="400110"/>
          </a:xfrm>
          <a:prstGeom prst="rect">
            <a:avLst/>
          </a:prstGeom>
          <a:noFill/>
        </p:spPr>
        <p:txBody>
          <a:bodyPr wrap="none" rtlCol="0">
            <a:spAutoFit/>
          </a:bodyPr>
          <a:lstStyle/>
          <a:p>
            <a:r>
              <a:rPr lang="en-US" sz="2000" dirty="0" smtClean="0">
                <a:latin typeface="Arial"/>
                <a:cs typeface="Arial"/>
              </a:rPr>
              <a:t>Flame Length</a:t>
            </a:r>
            <a:endParaRPr lang="en-US" sz="2000" dirty="0">
              <a:latin typeface="Arial"/>
              <a:cs typeface="Arial"/>
            </a:endParaRPr>
          </a:p>
        </p:txBody>
      </p:sp>
      <p:sp>
        <p:nvSpPr>
          <p:cNvPr id="178" name="Shape 178"/>
          <p:cNvSpPr txBox="1">
            <a:spLocks noGrp="1"/>
          </p:cNvSpPr>
          <p:nvPr>
            <p:ph type="body" idx="1"/>
          </p:nvPr>
        </p:nvSpPr>
        <p:spPr>
          <a:xfrm>
            <a:off x="0" y="1285414"/>
            <a:ext cx="4102217" cy="3581754"/>
          </a:xfrm>
          <a:prstGeom prst="rect">
            <a:avLst/>
          </a:prstGeom>
          <a:noFill/>
          <a:ln>
            <a:noFill/>
          </a:ln>
        </p:spPr>
        <p:txBody>
          <a:bodyPr lIns="91425" tIns="45700" rIns="91425" bIns="45700" anchor="t" anchorCtr="0">
            <a:noAutofit/>
          </a:bodyPr>
          <a:lstStyle/>
          <a:p>
            <a:pPr marL="0" indent="0">
              <a:buNone/>
            </a:pPr>
            <a:r>
              <a:rPr lang="en-US" sz="3200" u="sng" dirty="0" smtClean="0">
                <a:solidFill>
                  <a:srgbClr val="002060"/>
                </a:solidFill>
                <a:latin typeface="Calibri"/>
                <a:ea typeface="Calibri"/>
                <a:cs typeface="Calibri"/>
                <a:sym typeface="Calibri"/>
              </a:rPr>
              <a:t>Flame Length</a:t>
            </a:r>
          </a:p>
          <a:p>
            <a:pPr marL="0" indent="0">
              <a:buNone/>
            </a:pPr>
            <a:endParaRPr lang="en-US" u="sng" dirty="0"/>
          </a:p>
          <a:p>
            <a:r>
              <a:rPr lang="en-US" sz="2400" dirty="0" smtClean="0">
                <a:solidFill>
                  <a:srgbClr val="FF0000"/>
                </a:solidFill>
              </a:rPr>
              <a:t> </a:t>
            </a:r>
            <a:r>
              <a:rPr lang="en-US" sz="2400" dirty="0">
                <a:solidFill>
                  <a:schemeClr val="tx1"/>
                </a:solidFill>
              </a:rPr>
              <a:t>Hourly output </a:t>
            </a:r>
            <a:r>
              <a:rPr lang="en-US" sz="2400" dirty="0" smtClean="0">
                <a:solidFill>
                  <a:schemeClr val="tx1"/>
                </a:solidFill>
              </a:rPr>
              <a:t>increments out to 18 hours</a:t>
            </a:r>
          </a:p>
          <a:p>
            <a:endParaRPr lang="en-US" sz="2400" dirty="0" smtClean="0">
              <a:solidFill>
                <a:schemeClr val="tx1"/>
              </a:solidFill>
            </a:endParaRPr>
          </a:p>
          <a:p>
            <a:r>
              <a:rPr lang="en-US" sz="2400" dirty="0" smtClean="0">
                <a:solidFill>
                  <a:schemeClr val="tx1"/>
                </a:solidFill>
              </a:rPr>
              <a:t> Units: feet</a:t>
            </a:r>
          </a:p>
          <a:p>
            <a:endParaRPr lang="en-US" sz="2400" dirty="0" smtClean="0">
              <a:solidFill>
                <a:schemeClr val="tx1"/>
              </a:solidFill>
            </a:endParaRPr>
          </a:p>
          <a:p>
            <a:r>
              <a:rPr lang="en-US" sz="2400" dirty="0" smtClean="0">
                <a:solidFill>
                  <a:schemeClr val="tx1"/>
                </a:solidFill>
              </a:rPr>
              <a:t> Fire grid </a:t>
            </a:r>
            <a:r>
              <a:rPr lang="en-US" sz="2400" dirty="0">
                <a:solidFill>
                  <a:schemeClr val="tx1"/>
                </a:solidFill>
              </a:rPr>
              <a:t>resolution </a:t>
            </a:r>
            <a:r>
              <a:rPr lang="en-US" sz="2400" dirty="0" smtClean="0">
                <a:solidFill>
                  <a:schemeClr val="tx1"/>
                </a:solidFill>
              </a:rPr>
              <a:t>~30 </a:t>
            </a:r>
            <a:r>
              <a:rPr lang="en-US" sz="2400" dirty="0">
                <a:solidFill>
                  <a:schemeClr val="tx1"/>
                </a:solidFill>
              </a:rPr>
              <a:t>m (0.22 acres)</a:t>
            </a:r>
          </a:p>
          <a:p>
            <a:endParaRPr lang="en-US" sz="2400" dirty="0">
              <a:solidFill>
                <a:srgbClr val="002060"/>
              </a:solidFill>
            </a:endParaRPr>
          </a:p>
          <a:p>
            <a:endParaRPr lang="en-US" sz="2400" dirty="0">
              <a:solidFill>
                <a:srgbClr val="006900"/>
              </a:solidFill>
            </a:endParaRPr>
          </a:p>
        </p:txBody>
      </p:sp>
      <p:pic>
        <p:nvPicPr>
          <p:cNvPr id="2" name="Picture 1" descr="SunshineCanyonFlameLength.tiff"/>
          <p:cNvPicPr>
            <a:picLocks noChangeAspect="1"/>
          </p:cNvPicPr>
          <p:nvPr/>
        </p:nvPicPr>
        <p:blipFill rotWithShape="1">
          <a:blip r:embed="rId3">
            <a:extLst>
              <a:ext uri="{28A0092B-C50C-407E-A947-70E740481C1C}">
                <a14:useLocalDpi xmlns:a14="http://schemas.microsoft.com/office/drawing/2010/main" val="0"/>
              </a:ext>
            </a:extLst>
          </a:blip>
          <a:srcRect l="22712" t="11530" r="6557"/>
          <a:stretch/>
        </p:blipFill>
        <p:spPr>
          <a:xfrm>
            <a:off x="3777128" y="1828800"/>
            <a:ext cx="5157901" cy="3648057"/>
          </a:xfrm>
          <a:prstGeom prst="rect">
            <a:avLst/>
          </a:prstGeom>
        </p:spPr>
      </p:pic>
      <p:cxnSp>
        <p:nvCxnSpPr>
          <p:cNvPr id="10" name="Straight Arrow Connector 9"/>
          <p:cNvCxnSpPr/>
          <p:nvPr/>
        </p:nvCxnSpPr>
        <p:spPr>
          <a:xfrm flipH="1">
            <a:off x="6021294" y="1667264"/>
            <a:ext cx="649932" cy="13359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9103046"/>
      </p:ext>
    </p:extLst>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3" name="Picture 2" descr="SunshineCanyonSmoke.tiff"/>
          <p:cNvPicPr>
            <a:picLocks noChangeAspect="1"/>
          </p:cNvPicPr>
          <p:nvPr/>
        </p:nvPicPr>
        <p:blipFill rotWithShape="1">
          <a:blip r:embed="rId3">
            <a:extLst>
              <a:ext uri="{28A0092B-C50C-407E-A947-70E740481C1C}">
                <a14:useLocalDpi xmlns:a14="http://schemas.microsoft.com/office/drawing/2010/main" val="0"/>
              </a:ext>
            </a:extLst>
          </a:blip>
          <a:srcRect l="22876" t="11818" r="7027"/>
          <a:stretch/>
        </p:blipFill>
        <p:spPr>
          <a:xfrm>
            <a:off x="3818956" y="1936205"/>
            <a:ext cx="5129050" cy="3648456"/>
          </a:xfrm>
          <a:prstGeom prst="rect">
            <a:avLst/>
          </a:prstGeom>
        </p:spPr>
      </p:pic>
      <p:sp>
        <p:nvSpPr>
          <p:cNvPr id="177" name="Shape 177"/>
          <p:cNvSpPr txBox="1">
            <a:spLocks noGrp="1"/>
          </p:cNvSpPr>
          <p:nvPr>
            <p:ph type="title"/>
          </p:nvPr>
        </p:nvSpPr>
        <p:spPr>
          <a:xfrm>
            <a:off x="152400" y="0"/>
            <a:ext cx="8229600" cy="762001"/>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002060"/>
              </a:buClr>
              <a:buSzPct val="25000"/>
              <a:buFont typeface="Calibri"/>
              <a:buNone/>
            </a:pPr>
            <a:r>
              <a:rPr lang="en-US" sz="3200" b="1" dirty="0" smtClean="0">
                <a:solidFill>
                  <a:srgbClr val="000000"/>
                </a:solidFill>
                <a:latin typeface="Arial"/>
                <a:ea typeface="Calibri"/>
                <a:cs typeface="Arial"/>
                <a:sym typeface="Calibri"/>
              </a:rPr>
              <a:t>Fire Behavior Products</a:t>
            </a:r>
            <a:endParaRPr lang="en-US" sz="3200" b="1" i="0" u="none" strike="noStrike" cap="none" baseline="0" dirty="0">
              <a:solidFill>
                <a:srgbClr val="000000"/>
              </a:solidFill>
              <a:latin typeface="Arial"/>
              <a:ea typeface="Calibri"/>
              <a:cs typeface="Arial"/>
              <a:sym typeface="Calibri"/>
            </a:endParaRPr>
          </a:p>
        </p:txBody>
      </p:sp>
      <p:sp>
        <p:nvSpPr>
          <p:cNvPr id="8" name="TextBox 7"/>
          <p:cNvSpPr txBox="1"/>
          <p:nvPr/>
        </p:nvSpPr>
        <p:spPr>
          <a:xfrm>
            <a:off x="6496547" y="1319139"/>
            <a:ext cx="2037512" cy="400110"/>
          </a:xfrm>
          <a:prstGeom prst="rect">
            <a:avLst/>
          </a:prstGeom>
          <a:noFill/>
        </p:spPr>
        <p:txBody>
          <a:bodyPr wrap="none" rtlCol="0">
            <a:spAutoFit/>
          </a:bodyPr>
          <a:lstStyle/>
          <a:p>
            <a:r>
              <a:rPr lang="en-US" sz="2000" dirty="0" smtClean="0">
                <a:latin typeface="Arial"/>
                <a:cs typeface="Arial"/>
              </a:rPr>
              <a:t>Smoke (PM 2.5)</a:t>
            </a:r>
            <a:endParaRPr lang="en-US" sz="2000" dirty="0">
              <a:latin typeface="Arial"/>
              <a:cs typeface="Arial"/>
            </a:endParaRPr>
          </a:p>
        </p:txBody>
      </p:sp>
      <p:sp>
        <p:nvSpPr>
          <p:cNvPr id="178" name="Shape 178"/>
          <p:cNvSpPr txBox="1">
            <a:spLocks noGrp="1"/>
          </p:cNvSpPr>
          <p:nvPr>
            <p:ph type="body" idx="1"/>
          </p:nvPr>
        </p:nvSpPr>
        <p:spPr>
          <a:xfrm>
            <a:off x="0" y="1285414"/>
            <a:ext cx="4102217" cy="3581754"/>
          </a:xfrm>
          <a:prstGeom prst="rect">
            <a:avLst/>
          </a:prstGeom>
          <a:noFill/>
          <a:ln>
            <a:noFill/>
          </a:ln>
        </p:spPr>
        <p:txBody>
          <a:bodyPr lIns="91425" tIns="45700" rIns="91425" bIns="45700" anchor="t" anchorCtr="0">
            <a:noAutofit/>
          </a:bodyPr>
          <a:lstStyle/>
          <a:p>
            <a:pPr marL="0" indent="0">
              <a:buNone/>
            </a:pPr>
            <a:r>
              <a:rPr lang="en-US" sz="3200" u="sng" dirty="0" smtClean="0">
                <a:solidFill>
                  <a:srgbClr val="002060"/>
                </a:solidFill>
                <a:latin typeface="Calibri"/>
                <a:ea typeface="Calibri"/>
                <a:cs typeface="Calibri"/>
                <a:sym typeface="Calibri"/>
              </a:rPr>
              <a:t>Flame Length</a:t>
            </a:r>
          </a:p>
          <a:p>
            <a:pPr marL="0" indent="0">
              <a:buNone/>
            </a:pPr>
            <a:endParaRPr lang="en-US" u="sng" dirty="0"/>
          </a:p>
          <a:p>
            <a:r>
              <a:rPr lang="en-US" sz="2400" dirty="0" smtClean="0">
                <a:solidFill>
                  <a:srgbClr val="FF0000"/>
                </a:solidFill>
              </a:rPr>
              <a:t> </a:t>
            </a:r>
            <a:r>
              <a:rPr lang="en-US" sz="2400" dirty="0">
                <a:solidFill>
                  <a:schemeClr val="tx1"/>
                </a:solidFill>
              </a:rPr>
              <a:t>Hourly output </a:t>
            </a:r>
            <a:r>
              <a:rPr lang="en-US" sz="2400" dirty="0" smtClean="0">
                <a:solidFill>
                  <a:schemeClr val="tx1"/>
                </a:solidFill>
              </a:rPr>
              <a:t>increments out to 18 hours</a:t>
            </a:r>
          </a:p>
          <a:p>
            <a:endParaRPr lang="en-US" sz="2400" dirty="0" smtClean="0">
              <a:solidFill>
                <a:schemeClr val="tx1"/>
              </a:solidFill>
            </a:endParaRPr>
          </a:p>
          <a:p>
            <a:r>
              <a:rPr lang="en-US" sz="2400" dirty="0" smtClean="0">
                <a:solidFill>
                  <a:schemeClr val="tx1"/>
                </a:solidFill>
              </a:rPr>
              <a:t> Units: feet</a:t>
            </a:r>
          </a:p>
          <a:p>
            <a:endParaRPr lang="en-US" sz="2400" dirty="0" smtClean="0">
              <a:solidFill>
                <a:schemeClr val="tx1"/>
              </a:solidFill>
            </a:endParaRPr>
          </a:p>
          <a:p>
            <a:r>
              <a:rPr lang="en-US" sz="2400" dirty="0" smtClean="0">
                <a:solidFill>
                  <a:schemeClr val="tx1"/>
                </a:solidFill>
              </a:rPr>
              <a:t> Fire grid </a:t>
            </a:r>
            <a:r>
              <a:rPr lang="en-US" sz="2400" dirty="0">
                <a:solidFill>
                  <a:schemeClr val="tx1"/>
                </a:solidFill>
              </a:rPr>
              <a:t>resolution </a:t>
            </a:r>
            <a:r>
              <a:rPr lang="en-US" sz="2400" dirty="0" smtClean="0">
                <a:solidFill>
                  <a:schemeClr val="tx1"/>
                </a:solidFill>
              </a:rPr>
              <a:t>~30 </a:t>
            </a:r>
            <a:r>
              <a:rPr lang="en-US" sz="2400" dirty="0">
                <a:solidFill>
                  <a:schemeClr val="tx1"/>
                </a:solidFill>
              </a:rPr>
              <a:t>m (0.22 acres)</a:t>
            </a:r>
          </a:p>
          <a:p>
            <a:endParaRPr lang="en-US" sz="2400" dirty="0">
              <a:solidFill>
                <a:srgbClr val="002060"/>
              </a:solidFill>
            </a:endParaRPr>
          </a:p>
          <a:p>
            <a:endParaRPr lang="en-US" sz="2400" dirty="0">
              <a:solidFill>
                <a:srgbClr val="006900"/>
              </a:solidFill>
            </a:endParaRPr>
          </a:p>
        </p:txBody>
      </p:sp>
      <p:cxnSp>
        <p:nvCxnSpPr>
          <p:cNvPr id="10" name="Straight Arrow Connector 9"/>
          <p:cNvCxnSpPr/>
          <p:nvPr/>
        </p:nvCxnSpPr>
        <p:spPr>
          <a:xfrm flipH="1">
            <a:off x="6021294" y="1667264"/>
            <a:ext cx="649932" cy="13359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70023"/>
      </p:ext>
    </p:extLst>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9525" y="6002448"/>
            <a:ext cx="9217025" cy="887282"/>
            <a:chOff x="-9525" y="5389542"/>
            <a:chExt cx="9217025" cy="822346"/>
          </a:xfrm>
        </p:grpSpPr>
        <p:pic>
          <p:nvPicPr>
            <p:cNvPr id="43" name="Picture 42" descr="matt-template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06984"/>
              <a:ext cx="9207500" cy="804904"/>
            </a:xfrm>
            <a:prstGeom prst="rect">
              <a:avLst/>
            </a:prstGeom>
          </p:spPr>
        </p:pic>
        <p:cxnSp>
          <p:nvCxnSpPr>
            <p:cNvPr id="44" name="Straight Connector 43"/>
            <p:cNvCxnSpPr/>
            <p:nvPr/>
          </p:nvCxnSpPr>
          <p:spPr>
            <a:xfrm>
              <a:off x="-9525" y="5389542"/>
              <a:ext cx="9191625" cy="0"/>
            </a:xfrm>
            <a:prstGeom prst="line">
              <a:avLst/>
            </a:prstGeom>
            <a:ln w="12700" cap="flat" cmpd="sng" algn="ctr">
              <a:solidFill>
                <a:srgbClr val="CC33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8" name="Title 2"/>
          <p:cNvSpPr>
            <a:spLocks noGrp="1"/>
          </p:cNvSpPr>
          <p:nvPr>
            <p:ph type="title"/>
          </p:nvPr>
        </p:nvSpPr>
        <p:spPr>
          <a:xfrm>
            <a:off x="457200" y="12088"/>
            <a:ext cx="8229600" cy="831974"/>
          </a:xfrm>
        </p:spPr>
        <p:txBody>
          <a:bodyPr>
            <a:normAutofit/>
          </a:bodyPr>
          <a:lstStyle/>
          <a:p>
            <a:r>
              <a:rPr lang="en-US" sz="3600" b="1" dirty="0" smtClean="0"/>
              <a:t> CO-FPS Products – End of Year 1</a:t>
            </a:r>
            <a:endParaRPr lang="en-US" sz="3600" b="1" dirty="0"/>
          </a:p>
        </p:txBody>
      </p:sp>
      <p:sp>
        <p:nvSpPr>
          <p:cNvPr id="3" name="Content Placeholder 2"/>
          <p:cNvSpPr>
            <a:spLocks noGrp="1"/>
          </p:cNvSpPr>
          <p:nvPr>
            <p:ph idx="1"/>
          </p:nvPr>
        </p:nvSpPr>
        <p:spPr>
          <a:xfrm>
            <a:off x="99627" y="869105"/>
            <a:ext cx="8786388" cy="5203681"/>
          </a:xfrm>
        </p:spPr>
        <p:txBody>
          <a:bodyPr>
            <a:normAutofit lnSpcReduction="10000"/>
          </a:bodyPr>
          <a:lstStyle/>
          <a:p>
            <a:pPr marL="0" indent="0">
              <a:buNone/>
            </a:pPr>
            <a:r>
              <a:rPr lang="en-US" sz="2800" dirty="0" smtClean="0"/>
              <a:t>18 hour predictions of:</a:t>
            </a:r>
          </a:p>
          <a:p>
            <a:pPr marL="0" indent="0">
              <a:buNone/>
            </a:pPr>
            <a:endParaRPr lang="en-US" sz="1400" dirty="0" smtClean="0"/>
          </a:p>
          <a:p>
            <a:pPr>
              <a:spcBef>
                <a:spcPts val="0"/>
              </a:spcBef>
            </a:pPr>
            <a:r>
              <a:rPr lang="en-US" sz="2400" dirty="0" smtClean="0">
                <a:solidFill>
                  <a:srgbClr val="FF0000"/>
                </a:solidFill>
              </a:rPr>
              <a:t>Fire extent</a:t>
            </a:r>
            <a:r>
              <a:rPr lang="en-US" sz="2400" dirty="0">
                <a:solidFill>
                  <a:srgbClr val="FF0000"/>
                </a:solidFill>
                <a:sym typeface="Wingdings" panose="05000000000000000000" pitchFamily="2" charset="2"/>
              </a:rPr>
              <a:t> </a:t>
            </a:r>
            <a:endParaRPr lang="en-US" sz="2400" dirty="0" smtClean="0">
              <a:solidFill>
                <a:srgbClr val="FF0000"/>
              </a:solidFill>
            </a:endParaRPr>
          </a:p>
          <a:p>
            <a:pPr>
              <a:spcBef>
                <a:spcPts val="0"/>
              </a:spcBef>
            </a:pPr>
            <a:r>
              <a:rPr lang="en-US" sz="2400" dirty="0" smtClean="0">
                <a:solidFill>
                  <a:srgbClr val="FF0000"/>
                </a:solidFill>
              </a:rPr>
              <a:t>Rate of spread</a:t>
            </a:r>
            <a:r>
              <a:rPr lang="en-US" sz="2400" dirty="0">
                <a:solidFill>
                  <a:srgbClr val="FF0000"/>
                </a:solidFill>
                <a:sym typeface="Wingdings" panose="05000000000000000000" pitchFamily="2" charset="2"/>
              </a:rPr>
              <a:t> </a:t>
            </a:r>
            <a:endParaRPr lang="en-US" sz="2400" dirty="0" smtClean="0">
              <a:solidFill>
                <a:srgbClr val="FF0000"/>
              </a:solidFill>
            </a:endParaRPr>
          </a:p>
          <a:p>
            <a:pPr>
              <a:spcBef>
                <a:spcPts val="0"/>
              </a:spcBef>
            </a:pPr>
            <a:r>
              <a:rPr lang="en-US" sz="2400" dirty="0" smtClean="0">
                <a:solidFill>
                  <a:srgbClr val="FF0000"/>
                </a:solidFill>
              </a:rPr>
              <a:t>Heat release</a:t>
            </a:r>
            <a:r>
              <a:rPr lang="en-US" sz="2400" dirty="0">
                <a:solidFill>
                  <a:srgbClr val="FF0000"/>
                </a:solidFill>
                <a:sym typeface="Wingdings" panose="05000000000000000000" pitchFamily="2" charset="2"/>
              </a:rPr>
              <a:t> </a:t>
            </a:r>
            <a:endParaRPr lang="en-US" sz="2400" dirty="0" smtClean="0">
              <a:solidFill>
                <a:srgbClr val="FF0000"/>
              </a:solidFill>
            </a:endParaRPr>
          </a:p>
          <a:p>
            <a:pPr>
              <a:spcBef>
                <a:spcPts val="0"/>
              </a:spcBef>
            </a:pPr>
            <a:r>
              <a:rPr lang="en-US" sz="2400" dirty="0" smtClean="0">
                <a:solidFill>
                  <a:srgbClr val="FF0000"/>
                </a:solidFill>
              </a:rPr>
              <a:t>Smoke concentration</a:t>
            </a:r>
            <a:r>
              <a:rPr lang="en-US" sz="2400" dirty="0">
                <a:solidFill>
                  <a:srgbClr val="FF0000"/>
                </a:solidFill>
                <a:sym typeface="Wingdings" panose="05000000000000000000" pitchFamily="2" charset="2"/>
              </a:rPr>
              <a:t> </a:t>
            </a:r>
            <a:endParaRPr lang="en-US" sz="2400" dirty="0" smtClean="0">
              <a:solidFill>
                <a:srgbClr val="FF0000"/>
              </a:solidFill>
            </a:endParaRPr>
          </a:p>
          <a:p>
            <a:pPr>
              <a:spcBef>
                <a:spcPts val="0"/>
              </a:spcBef>
            </a:pPr>
            <a:r>
              <a:rPr lang="en-US" sz="2400" dirty="0" smtClean="0">
                <a:solidFill>
                  <a:srgbClr val="FF0000"/>
                </a:solidFill>
              </a:rPr>
              <a:t>Significant fire phenomena</a:t>
            </a:r>
            <a:r>
              <a:rPr lang="en-US" sz="2400" dirty="0">
                <a:solidFill>
                  <a:srgbClr val="FF0000"/>
                </a:solidFill>
                <a:sym typeface="Wingdings" panose="05000000000000000000" pitchFamily="2" charset="2"/>
              </a:rPr>
              <a:t> </a:t>
            </a:r>
            <a:endParaRPr lang="en-US" sz="2400" dirty="0" smtClean="0">
              <a:solidFill>
                <a:srgbClr val="FF0000"/>
              </a:solidFill>
            </a:endParaRPr>
          </a:p>
          <a:p>
            <a:pPr>
              <a:spcBef>
                <a:spcPts val="0"/>
              </a:spcBef>
            </a:pPr>
            <a:endParaRPr lang="en-US" sz="2400" dirty="0" smtClean="0">
              <a:solidFill>
                <a:srgbClr val="FF0000"/>
              </a:solidFill>
            </a:endParaRPr>
          </a:p>
          <a:p>
            <a:pPr>
              <a:spcBef>
                <a:spcPts val="0"/>
              </a:spcBef>
            </a:pPr>
            <a:r>
              <a:rPr lang="en-US" sz="2400" dirty="0" smtClean="0">
                <a:solidFill>
                  <a:srgbClr val="0000FF"/>
                </a:solidFill>
              </a:rPr>
              <a:t>Turbulence intensity</a:t>
            </a:r>
            <a:r>
              <a:rPr lang="en-US" sz="2400" dirty="0">
                <a:solidFill>
                  <a:srgbClr val="FF0000"/>
                </a:solidFill>
                <a:sym typeface="Wingdings" panose="05000000000000000000" pitchFamily="2" charset="2"/>
              </a:rPr>
              <a:t> </a:t>
            </a:r>
            <a:r>
              <a:rPr lang="en-US" sz="2400" dirty="0">
                <a:solidFill>
                  <a:srgbClr val="0000FF"/>
                </a:solidFill>
                <a:sym typeface="Wingdings" panose="05000000000000000000" pitchFamily="2" charset="2"/>
              </a:rPr>
              <a:t></a:t>
            </a:r>
            <a:endParaRPr lang="en-US" sz="2400" dirty="0" smtClean="0">
              <a:solidFill>
                <a:srgbClr val="0000FF"/>
              </a:solidFill>
            </a:endParaRPr>
          </a:p>
          <a:p>
            <a:pPr>
              <a:spcBef>
                <a:spcPts val="0"/>
              </a:spcBef>
            </a:pPr>
            <a:r>
              <a:rPr lang="en-US" sz="2400" dirty="0" smtClean="0">
                <a:solidFill>
                  <a:srgbClr val="0000FF"/>
                </a:solidFill>
              </a:rPr>
              <a:t>Downdraft and updraft regions</a:t>
            </a:r>
            <a:r>
              <a:rPr lang="en-US" sz="2400" dirty="0">
                <a:solidFill>
                  <a:srgbClr val="FF0000"/>
                </a:solidFill>
                <a:sym typeface="Wingdings" panose="05000000000000000000" pitchFamily="2" charset="2"/>
              </a:rPr>
              <a:t> </a:t>
            </a:r>
            <a:r>
              <a:rPr lang="en-US" sz="2400" dirty="0">
                <a:solidFill>
                  <a:srgbClr val="0000FF"/>
                </a:solidFill>
                <a:sym typeface="Wingdings" panose="05000000000000000000" pitchFamily="2" charset="2"/>
              </a:rPr>
              <a:t></a:t>
            </a:r>
            <a:endParaRPr lang="en-US" sz="2400" dirty="0" smtClean="0">
              <a:solidFill>
                <a:srgbClr val="0000FF"/>
              </a:solidFill>
            </a:endParaRPr>
          </a:p>
          <a:p>
            <a:pPr>
              <a:spcBef>
                <a:spcPts val="0"/>
              </a:spcBef>
            </a:pPr>
            <a:r>
              <a:rPr lang="en-US" sz="2400" dirty="0" smtClean="0">
                <a:solidFill>
                  <a:srgbClr val="0000FF"/>
                </a:solidFill>
              </a:rPr>
              <a:t>Wind shear regions</a:t>
            </a:r>
            <a:r>
              <a:rPr lang="en-US" sz="2400" dirty="0">
                <a:solidFill>
                  <a:srgbClr val="FF0000"/>
                </a:solidFill>
                <a:sym typeface="Wingdings" panose="05000000000000000000" pitchFamily="2" charset="2"/>
              </a:rPr>
              <a:t> </a:t>
            </a:r>
            <a:r>
              <a:rPr lang="en-US" sz="2400" dirty="0">
                <a:solidFill>
                  <a:srgbClr val="0000FF"/>
                </a:solidFill>
                <a:sym typeface="Wingdings" panose="05000000000000000000" pitchFamily="2" charset="2"/>
              </a:rPr>
              <a:t></a:t>
            </a:r>
            <a:endParaRPr lang="en-US" sz="2400" dirty="0" smtClean="0">
              <a:solidFill>
                <a:srgbClr val="0000FF"/>
              </a:solidFill>
            </a:endParaRPr>
          </a:p>
          <a:p>
            <a:pPr>
              <a:spcBef>
                <a:spcPts val="0"/>
              </a:spcBef>
            </a:pPr>
            <a:endParaRPr lang="en-US" sz="2400" dirty="0" smtClean="0">
              <a:solidFill>
                <a:srgbClr val="0000FF"/>
              </a:solidFill>
            </a:endParaRPr>
          </a:p>
          <a:p>
            <a:pPr>
              <a:spcBef>
                <a:spcPts val="0"/>
              </a:spcBef>
            </a:pPr>
            <a:r>
              <a:rPr lang="en-US" sz="2400" dirty="0" smtClean="0">
                <a:solidFill>
                  <a:srgbClr val="006900"/>
                </a:solidFill>
              </a:rPr>
              <a:t>Wind speed, direction, gustiness</a:t>
            </a:r>
            <a:r>
              <a:rPr lang="en-US" sz="2400" dirty="0">
                <a:solidFill>
                  <a:srgbClr val="FF0000"/>
                </a:solidFill>
                <a:sym typeface="Wingdings" panose="05000000000000000000" pitchFamily="2" charset="2"/>
              </a:rPr>
              <a:t> </a:t>
            </a:r>
            <a:r>
              <a:rPr lang="en-US" sz="2400" dirty="0">
                <a:solidFill>
                  <a:srgbClr val="006900"/>
                </a:solidFill>
                <a:sym typeface="Wingdings" panose="05000000000000000000" pitchFamily="2" charset="2"/>
              </a:rPr>
              <a:t></a:t>
            </a:r>
            <a:endParaRPr lang="en-US" sz="2400" dirty="0" smtClean="0">
              <a:solidFill>
                <a:srgbClr val="006900"/>
              </a:solidFill>
            </a:endParaRPr>
          </a:p>
          <a:p>
            <a:pPr>
              <a:spcBef>
                <a:spcPts val="0"/>
              </a:spcBef>
            </a:pPr>
            <a:r>
              <a:rPr lang="en-US" sz="2400" dirty="0" smtClean="0">
                <a:solidFill>
                  <a:srgbClr val="006900"/>
                </a:solidFill>
              </a:rPr>
              <a:t>Surface air temperature</a:t>
            </a:r>
            <a:r>
              <a:rPr lang="en-US" sz="2400" dirty="0">
                <a:solidFill>
                  <a:srgbClr val="FF0000"/>
                </a:solidFill>
                <a:sym typeface="Wingdings" panose="05000000000000000000" pitchFamily="2" charset="2"/>
              </a:rPr>
              <a:t> </a:t>
            </a:r>
            <a:r>
              <a:rPr lang="en-US" sz="2400" dirty="0">
                <a:solidFill>
                  <a:srgbClr val="006900"/>
                </a:solidFill>
                <a:sym typeface="Wingdings" panose="05000000000000000000" pitchFamily="2" charset="2"/>
              </a:rPr>
              <a:t></a:t>
            </a:r>
            <a:endParaRPr lang="en-US" sz="2400" dirty="0" smtClean="0">
              <a:solidFill>
                <a:srgbClr val="006900"/>
              </a:solidFill>
            </a:endParaRPr>
          </a:p>
          <a:p>
            <a:pPr>
              <a:spcBef>
                <a:spcPts val="0"/>
              </a:spcBef>
            </a:pPr>
            <a:r>
              <a:rPr lang="en-US" sz="2400" dirty="0" smtClean="0">
                <a:solidFill>
                  <a:srgbClr val="006900"/>
                </a:solidFill>
              </a:rPr>
              <a:t>Surface relative humidity</a:t>
            </a:r>
            <a:r>
              <a:rPr lang="en-US" sz="2400" dirty="0">
                <a:solidFill>
                  <a:srgbClr val="FF0000"/>
                </a:solidFill>
                <a:sym typeface="Wingdings" panose="05000000000000000000" pitchFamily="2" charset="2"/>
              </a:rPr>
              <a:t> </a:t>
            </a:r>
            <a:r>
              <a:rPr lang="en-US" sz="2400" dirty="0">
                <a:solidFill>
                  <a:srgbClr val="006900"/>
                </a:solidFill>
                <a:sym typeface="Wingdings" panose="05000000000000000000" pitchFamily="2" charset="2"/>
              </a:rPr>
              <a:t></a:t>
            </a:r>
            <a:endParaRPr lang="en-US" sz="2400" dirty="0" smtClean="0">
              <a:solidFill>
                <a:srgbClr val="006900"/>
              </a:solidFill>
            </a:endParaRPr>
          </a:p>
          <a:p>
            <a:pPr>
              <a:spcBef>
                <a:spcPts val="0"/>
              </a:spcBef>
            </a:pPr>
            <a:endParaRPr lang="en-US" sz="2400" dirty="0" smtClean="0">
              <a:solidFill>
                <a:srgbClr val="0000FF"/>
              </a:solidFill>
            </a:endParaRPr>
          </a:p>
          <a:p>
            <a:pPr>
              <a:spcBef>
                <a:spcPts val="0"/>
              </a:spcBef>
            </a:pPr>
            <a:endParaRPr lang="en-US" sz="2400" dirty="0" smtClean="0"/>
          </a:p>
          <a:p>
            <a:endParaRPr lang="en-US" dirty="0"/>
          </a:p>
        </p:txBody>
      </p:sp>
      <p:sp>
        <p:nvSpPr>
          <p:cNvPr id="2" name="TextBox 1"/>
          <p:cNvSpPr txBox="1"/>
          <p:nvPr/>
        </p:nvSpPr>
        <p:spPr>
          <a:xfrm>
            <a:off x="5053133" y="1980343"/>
            <a:ext cx="3156633" cy="400110"/>
          </a:xfrm>
          <a:prstGeom prst="rect">
            <a:avLst/>
          </a:prstGeom>
          <a:noFill/>
        </p:spPr>
        <p:txBody>
          <a:bodyPr wrap="none" rtlCol="0">
            <a:spAutoFit/>
          </a:bodyPr>
          <a:lstStyle/>
          <a:p>
            <a:r>
              <a:rPr lang="en-US" sz="2000" b="1" dirty="0" smtClean="0">
                <a:solidFill>
                  <a:srgbClr val="FF0000"/>
                </a:solidFill>
              </a:rPr>
              <a:t>Fire behavior product group</a:t>
            </a:r>
            <a:endParaRPr lang="en-US" sz="2000" b="1" dirty="0">
              <a:solidFill>
                <a:srgbClr val="FF0000"/>
              </a:solidFill>
            </a:endParaRPr>
          </a:p>
        </p:txBody>
      </p:sp>
      <p:sp>
        <p:nvSpPr>
          <p:cNvPr id="9" name="TextBox 8"/>
          <p:cNvSpPr txBox="1"/>
          <p:nvPr/>
        </p:nvSpPr>
        <p:spPr>
          <a:xfrm>
            <a:off x="5053134" y="3666178"/>
            <a:ext cx="3417410" cy="400110"/>
          </a:xfrm>
          <a:prstGeom prst="rect">
            <a:avLst/>
          </a:prstGeom>
          <a:noFill/>
        </p:spPr>
        <p:txBody>
          <a:bodyPr wrap="none" rtlCol="0">
            <a:spAutoFit/>
          </a:bodyPr>
          <a:lstStyle/>
          <a:p>
            <a:r>
              <a:rPr lang="en-US" sz="2000" b="1" dirty="0" smtClean="0">
                <a:solidFill>
                  <a:srgbClr val="0000FF"/>
                </a:solidFill>
              </a:rPr>
              <a:t>Aviation hazard product group</a:t>
            </a:r>
            <a:endParaRPr lang="en-US" sz="2000" b="1" dirty="0">
              <a:solidFill>
                <a:srgbClr val="0000FF"/>
              </a:solidFill>
            </a:endParaRPr>
          </a:p>
        </p:txBody>
      </p:sp>
      <p:sp>
        <p:nvSpPr>
          <p:cNvPr id="10" name="TextBox 9"/>
          <p:cNvSpPr txBox="1"/>
          <p:nvPr/>
        </p:nvSpPr>
        <p:spPr>
          <a:xfrm>
            <a:off x="5053134" y="5072947"/>
            <a:ext cx="3104632" cy="400110"/>
          </a:xfrm>
          <a:prstGeom prst="rect">
            <a:avLst/>
          </a:prstGeom>
          <a:noFill/>
        </p:spPr>
        <p:txBody>
          <a:bodyPr wrap="none" rtlCol="0">
            <a:spAutoFit/>
          </a:bodyPr>
          <a:lstStyle/>
          <a:p>
            <a:r>
              <a:rPr lang="en-US" sz="2000" b="1" dirty="0" smtClean="0">
                <a:solidFill>
                  <a:srgbClr val="006900"/>
                </a:solidFill>
              </a:rPr>
              <a:t>Fire weather product group</a:t>
            </a:r>
            <a:endParaRPr lang="en-US" sz="2000" b="1" dirty="0">
              <a:solidFill>
                <a:srgbClr val="006900"/>
              </a:solidFill>
            </a:endParaRPr>
          </a:p>
        </p:txBody>
      </p:sp>
    </p:spTree>
    <p:extLst>
      <p:ext uri="{BB962C8B-B14F-4D97-AF65-F5344CB8AC3E}">
        <p14:creationId xmlns:p14="http://schemas.microsoft.com/office/powerpoint/2010/main" val="4273811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90" y="5697"/>
            <a:ext cx="9368118" cy="1143000"/>
          </a:xfrm>
        </p:spPr>
        <p:txBody>
          <a:bodyPr>
            <a:noAutofit/>
          </a:bodyPr>
          <a:lstStyle/>
          <a:p>
            <a:r>
              <a:rPr lang="en-US" sz="3200" b="1" dirty="0" smtClean="0">
                <a:latin typeface="Arial"/>
                <a:cs typeface="Arial"/>
              </a:rPr>
              <a:t>Higher Order Advection Scheme and Level Set </a:t>
            </a:r>
            <a:r>
              <a:rPr lang="en-US" sz="3200" b="1" dirty="0" err="1" smtClean="0">
                <a:latin typeface="Arial"/>
                <a:cs typeface="Arial"/>
              </a:rPr>
              <a:t>Reinitialization</a:t>
            </a:r>
            <a:r>
              <a:rPr lang="en-US" sz="3200" b="1" dirty="0" smtClean="0">
                <a:latin typeface="Arial"/>
                <a:cs typeface="Arial"/>
              </a:rPr>
              <a:t> Significantly Reduces Error</a:t>
            </a:r>
            <a:endParaRPr lang="en-US" sz="3200" b="1" dirty="0">
              <a:latin typeface="Arial"/>
              <a:cs typeface="Arial"/>
            </a:endParaRPr>
          </a:p>
        </p:txBody>
      </p:sp>
      <p:pic>
        <p:nvPicPr>
          <p:cNvPr id="4" name="Picture 3" descr="Fig3_NCAR.pdf"/>
          <p:cNvPicPr>
            <a:picLocks noChangeAspect="1"/>
          </p:cNvPicPr>
          <p:nvPr/>
        </p:nvPicPr>
        <p:blipFill rotWithShape="1">
          <a:blip r:embed="rId2">
            <a:extLst>
              <a:ext uri="{28A0092B-C50C-407E-A947-70E740481C1C}">
                <a14:useLocalDpi xmlns:a14="http://schemas.microsoft.com/office/drawing/2010/main" val="0"/>
              </a:ext>
            </a:extLst>
          </a:blip>
          <a:srcRect r="48203"/>
          <a:stretch/>
        </p:blipFill>
        <p:spPr>
          <a:xfrm>
            <a:off x="1908313" y="1796996"/>
            <a:ext cx="5218462" cy="4186082"/>
          </a:xfrm>
          <a:prstGeom prst="rect">
            <a:avLst/>
          </a:prstGeom>
        </p:spPr>
      </p:pic>
      <p:sp>
        <p:nvSpPr>
          <p:cNvPr id="5" name="TextBox 4"/>
          <p:cNvSpPr txBox="1"/>
          <p:nvPr/>
        </p:nvSpPr>
        <p:spPr>
          <a:xfrm>
            <a:off x="343647" y="1167580"/>
            <a:ext cx="8537959" cy="707886"/>
          </a:xfrm>
          <a:prstGeom prst="rect">
            <a:avLst/>
          </a:prstGeom>
          <a:noFill/>
        </p:spPr>
        <p:txBody>
          <a:bodyPr wrap="square" rtlCol="0">
            <a:spAutoFit/>
          </a:bodyPr>
          <a:lstStyle/>
          <a:p>
            <a:r>
              <a:rPr lang="en-US" sz="2000" dirty="0" smtClean="0">
                <a:latin typeface="Arial"/>
                <a:cs typeface="Arial"/>
              </a:rPr>
              <a:t>We replaced 1</a:t>
            </a:r>
            <a:r>
              <a:rPr lang="en-US" sz="2000" baseline="30000" dirty="0" smtClean="0">
                <a:latin typeface="Arial"/>
                <a:cs typeface="Arial"/>
              </a:rPr>
              <a:t>st</a:t>
            </a:r>
            <a:r>
              <a:rPr lang="en-US" sz="2000" dirty="0" smtClean="0">
                <a:latin typeface="Arial"/>
                <a:cs typeface="Arial"/>
              </a:rPr>
              <a:t> order ENO scheme with 5</a:t>
            </a:r>
            <a:r>
              <a:rPr lang="en-US" sz="2000" baseline="30000" dirty="0" smtClean="0">
                <a:latin typeface="Arial"/>
                <a:cs typeface="Arial"/>
              </a:rPr>
              <a:t>th</a:t>
            </a:r>
            <a:r>
              <a:rPr lang="en-US" sz="2000" dirty="0" smtClean="0">
                <a:latin typeface="Arial"/>
                <a:cs typeface="Arial"/>
              </a:rPr>
              <a:t> order WENO and introduced </a:t>
            </a:r>
            <a:r>
              <a:rPr lang="en-US" sz="2000" dirty="0" err="1" smtClean="0">
                <a:latin typeface="Arial"/>
                <a:cs typeface="Arial"/>
              </a:rPr>
              <a:t>reinitialization</a:t>
            </a:r>
            <a:r>
              <a:rPr lang="en-US" sz="2000" dirty="0" smtClean="0">
                <a:latin typeface="Arial"/>
                <a:cs typeface="Arial"/>
              </a:rPr>
              <a:t> of the level set function</a:t>
            </a:r>
            <a:endParaRPr lang="en-US" sz="2000" dirty="0">
              <a:latin typeface="Arial"/>
              <a:cs typeface="Arial"/>
            </a:endParaRPr>
          </a:p>
        </p:txBody>
      </p:sp>
    </p:spTree>
    <p:extLst>
      <p:ext uri="{BB962C8B-B14F-4D97-AF65-F5344CB8AC3E}">
        <p14:creationId xmlns:p14="http://schemas.microsoft.com/office/powerpoint/2010/main" val="39594883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of the CO-FPS system</a:t>
            </a:r>
            <a:endParaRPr lang="en-US" dirty="0"/>
          </a:p>
        </p:txBody>
      </p:sp>
      <p:pic>
        <p:nvPicPr>
          <p:cNvPr id="4" name="Picture 3"/>
          <p:cNvPicPr>
            <a:picLocks noChangeAspect="1"/>
          </p:cNvPicPr>
          <p:nvPr/>
        </p:nvPicPr>
        <p:blipFill>
          <a:blip r:embed="rId2"/>
          <a:stretch>
            <a:fillRect/>
          </a:stretch>
        </p:blipFill>
        <p:spPr>
          <a:xfrm>
            <a:off x="1924639" y="1669329"/>
            <a:ext cx="5517358" cy="4139543"/>
          </a:xfrm>
          <a:prstGeom prst="rect">
            <a:avLst/>
          </a:prstGeom>
        </p:spPr>
      </p:pic>
      <p:sp>
        <p:nvSpPr>
          <p:cNvPr id="5" name="TextBox 4"/>
          <p:cNvSpPr txBox="1"/>
          <p:nvPr/>
        </p:nvSpPr>
        <p:spPr>
          <a:xfrm>
            <a:off x="343647" y="1167580"/>
            <a:ext cx="8537959" cy="400110"/>
          </a:xfrm>
          <a:prstGeom prst="rect">
            <a:avLst/>
          </a:prstGeom>
          <a:noFill/>
        </p:spPr>
        <p:txBody>
          <a:bodyPr wrap="square" rtlCol="0">
            <a:spAutoFit/>
          </a:bodyPr>
          <a:lstStyle/>
          <a:p>
            <a:pPr algn="ctr"/>
            <a:r>
              <a:rPr lang="en-US" sz="2000" dirty="0" smtClean="0">
                <a:latin typeface="Arial"/>
                <a:cs typeface="Arial"/>
              </a:rPr>
              <a:t>Validation over eleven fires during the CO 2016 season</a:t>
            </a:r>
            <a:endParaRPr lang="en-US" sz="2000" dirty="0">
              <a:latin typeface="Arial"/>
              <a:cs typeface="Arial"/>
            </a:endParaRPr>
          </a:p>
        </p:txBody>
      </p:sp>
    </p:spTree>
    <p:extLst>
      <p:ext uri="{BB962C8B-B14F-4D97-AF65-F5344CB8AC3E}">
        <p14:creationId xmlns:p14="http://schemas.microsoft.com/office/powerpoint/2010/main" val="24343123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8229600" cy="9144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Arial"/>
                <a:cs typeface="Arial"/>
              </a:rPr>
              <a:t>Cold Springs Fire Near Nederland Was Simulated Using WRF-Fire</a:t>
            </a:r>
            <a:endParaRPr lang="en-US" sz="3200" b="1" dirty="0">
              <a:latin typeface="Arial"/>
              <a:cs typeface="Arial"/>
            </a:endParaRPr>
          </a:p>
        </p:txBody>
      </p:sp>
      <p:pic>
        <p:nvPicPr>
          <p:cNvPr id="2" name="Picture 1" descr="ColdSpringsFireGoogleMap.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4240" y="1359646"/>
            <a:ext cx="5699760" cy="4564380"/>
          </a:xfrm>
          <a:prstGeom prst="rect">
            <a:avLst/>
          </a:prstGeom>
        </p:spPr>
      </p:pic>
      <p:pic>
        <p:nvPicPr>
          <p:cNvPr id="3" name="Picture 2" descr="InciWeb2016_07_12-19.56.18.553-CDT.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973306"/>
            <a:ext cx="2926080" cy="1950720"/>
          </a:xfrm>
          <a:prstGeom prst="rect">
            <a:avLst/>
          </a:prstGeom>
        </p:spPr>
      </p:pic>
      <p:sp>
        <p:nvSpPr>
          <p:cNvPr id="5" name="TextBox 4"/>
          <p:cNvSpPr txBox="1"/>
          <p:nvPr/>
        </p:nvSpPr>
        <p:spPr>
          <a:xfrm>
            <a:off x="283883" y="1359646"/>
            <a:ext cx="3099398" cy="1938992"/>
          </a:xfrm>
          <a:prstGeom prst="rect">
            <a:avLst/>
          </a:prstGeom>
          <a:noFill/>
        </p:spPr>
        <p:txBody>
          <a:bodyPr wrap="square" rtlCol="0">
            <a:spAutoFit/>
          </a:bodyPr>
          <a:lstStyle/>
          <a:p>
            <a:pPr marL="342900" indent="-342900">
              <a:buFont typeface="Arial"/>
              <a:buChar char="•"/>
            </a:pPr>
            <a:r>
              <a:rPr lang="en-US" sz="2000" dirty="0" smtClean="0">
                <a:latin typeface="Arial"/>
                <a:cs typeface="Arial"/>
              </a:rPr>
              <a:t>Human caused fire ignited on Saturday </a:t>
            </a:r>
            <a:r>
              <a:rPr lang="en-US" sz="2000" dirty="0">
                <a:latin typeface="Arial"/>
                <a:cs typeface="Arial"/>
              </a:rPr>
              <a:t>July 9</a:t>
            </a:r>
            <a:r>
              <a:rPr lang="en-US" sz="2000" dirty="0" smtClean="0">
                <a:latin typeface="Arial"/>
                <a:cs typeface="Arial"/>
              </a:rPr>
              <a:t>, </a:t>
            </a:r>
            <a:r>
              <a:rPr lang="en-US" sz="2000" dirty="0">
                <a:latin typeface="Arial"/>
                <a:cs typeface="Arial"/>
              </a:rPr>
              <a:t>2016 </a:t>
            </a:r>
            <a:r>
              <a:rPr lang="en-US" sz="2000" dirty="0" smtClean="0">
                <a:latin typeface="Arial"/>
                <a:cs typeface="Arial"/>
              </a:rPr>
              <a:t>at approx</a:t>
            </a:r>
            <a:r>
              <a:rPr lang="en-US" sz="2000" dirty="0">
                <a:latin typeface="Arial"/>
                <a:cs typeface="Arial"/>
              </a:rPr>
              <a:t>. 01:45 </a:t>
            </a:r>
            <a:r>
              <a:rPr lang="en-US" sz="2000" dirty="0" smtClean="0">
                <a:latin typeface="Arial"/>
                <a:cs typeface="Arial"/>
              </a:rPr>
              <a:t>PM local time</a:t>
            </a:r>
          </a:p>
          <a:p>
            <a:pPr marL="342900" indent="-342900">
              <a:buFont typeface="Arial"/>
              <a:buChar char="•"/>
            </a:pPr>
            <a:r>
              <a:rPr lang="en-US" sz="2000" dirty="0" smtClean="0">
                <a:latin typeface="Arial"/>
                <a:cs typeface="Arial"/>
              </a:rPr>
              <a:t>528 acres burned</a:t>
            </a:r>
          </a:p>
          <a:p>
            <a:pPr marL="342900" indent="-342900">
              <a:buFont typeface="Arial"/>
              <a:buChar char="•"/>
            </a:pPr>
            <a:r>
              <a:rPr lang="en-US" sz="2000" dirty="0" smtClean="0">
                <a:latin typeface="Arial"/>
                <a:cs typeface="Arial"/>
              </a:rPr>
              <a:t>8 homes burned</a:t>
            </a:r>
            <a:endParaRPr lang="en-US" sz="2000" dirty="0">
              <a:latin typeface="Arial"/>
              <a:cs typeface="Arial"/>
            </a:endParaRPr>
          </a:p>
        </p:txBody>
      </p:sp>
    </p:spTree>
    <p:extLst>
      <p:ext uri="{BB962C8B-B14F-4D97-AF65-F5344CB8AC3E}">
        <p14:creationId xmlns:p14="http://schemas.microsoft.com/office/powerpoint/2010/main" val="17252231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Autofit/>
          </a:bodyPr>
          <a:lstStyle/>
          <a:p>
            <a:r>
              <a:rPr lang="en-US" sz="3200" b="1" dirty="0" smtClean="0">
                <a:latin typeface="Arial"/>
                <a:cs typeface="Arial"/>
              </a:rPr>
              <a:t>Cold Springs Fire Near Nederland Was Simulated Using WRF-Fire</a:t>
            </a:r>
            <a:endParaRPr lang="en-US" sz="3200" b="1" dirty="0">
              <a:latin typeface="Arial"/>
              <a:cs typeface="Arial"/>
            </a:endParaRPr>
          </a:p>
        </p:txBody>
      </p:sp>
      <p:pic>
        <p:nvPicPr>
          <p:cNvPr id="4" name="Picture 3" descr="farea-t_1h.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3120" y="914400"/>
            <a:ext cx="5147310" cy="4951730"/>
          </a:xfrm>
          <a:prstGeom prst="rect">
            <a:avLst/>
          </a:prstGeom>
        </p:spPr>
      </p:pic>
      <p:sp>
        <p:nvSpPr>
          <p:cNvPr id="5" name="TextBox 4"/>
          <p:cNvSpPr txBox="1"/>
          <p:nvPr/>
        </p:nvSpPr>
        <p:spPr>
          <a:xfrm>
            <a:off x="6335061" y="5544026"/>
            <a:ext cx="2659529" cy="400110"/>
          </a:xfrm>
          <a:prstGeom prst="rect">
            <a:avLst/>
          </a:prstGeom>
          <a:noFill/>
        </p:spPr>
        <p:txBody>
          <a:bodyPr wrap="square" rtlCol="0">
            <a:spAutoFit/>
          </a:bodyPr>
          <a:lstStyle/>
          <a:p>
            <a:r>
              <a:rPr lang="en-US" sz="2000" b="1" dirty="0" smtClean="0">
                <a:latin typeface="Arial"/>
                <a:cs typeface="Arial"/>
              </a:rPr>
              <a:t>1 hour after ignition</a:t>
            </a:r>
            <a:endParaRPr lang="en-US" sz="2000" b="1" dirty="0">
              <a:latin typeface="Arial"/>
              <a:cs typeface="Arial"/>
            </a:endParaRPr>
          </a:p>
        </p:txBody>
      </p:sp>
    </p:spTree>
    <p:extLst>
      <p:ext uri="{BB962C8B-B14F-4D97-AF65-F5344CB8AC3E}">
        <p14:creationId xmlns:p14="http://schemas.microsoft.com/office/powerpoint/2010/main" val="25534544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area-t_1h.eps"/>
          <p:cNvPicPr>
            <a:picLocks noChangeAspect="1"/>
          </p:cNvPicPr>
          <p:nvPr/>
        </p:nvPicPr>
        <p:blipFill rotWithShape="1">
          <a:blip r:embed="rId2">
            <a:extLst>
              <a:ext uri="{28A0092B-C50C-407E-A947-70E740481C1C}">
                <a14:useLocalDpi xmlns:a14="http://schemas.microsoft.com/office/drawing/2010/main" val="0"/>
              </a:ext>
            </a:extLst>
          </a:blip>
          <a:srcRect b="12255"/>
          <a:stretch/>
        </p:blipFill>
        <p:spPr>
          <a:xfrm>
            <a:off x="2103120" y="914400"/>
            <a:ext cx="5147310" cy="4344894"/>
          </a:xfrm>
          <a:prstGeom prst="rect">
            <a:avLst/>
          </a:prstGeom>
        </p:spPr>
      </p:pic>
      <p:pic>
        <p:nvPicPr>
          <p:cNvPr id="4" name="Picture 3" descr="ncview.NFUEL_CAT.ps"/>
          <p:cNvPicPr>
            <a:picLocks noChangeAspect="1"/>
          </p:cNvPicPr>
          <p:nvPr/>
        </p:nvPicPr>
        <p:blipFill rotWithShape="1">
          <a:blip r:embed="rId3">
            <a:extLst>
              <a:ext uri="{28A0092B-C50C-407E-A947-70E740481C1C}">
                <a14:useLocalDpi xmlns:a14="http://schemas.microsoft.com/office/drawing/2010/main" val="0"/>
              </a:ext>
            </a:extLst>
          </a:blip>
          <a:srcRect l="16720" t="13236" r="17171" b="35863"/>
          <a:stretch/>
        </p:blipFill>
        <p:spPr>
          <a:xfrm>
            <a:off x="2614706" y="1105646"/>
            <a:ext cx="4168588" cy="4153647"/>
          </a:xfrm>
          <a:prstGeom prst="rect">
            <a:avLst/>
          </a:prstGeom>
        </p:spPr>
      </p:pic>
      <p:sp>
        <p:nvSpPr>
          <p:cNvPr id="6" name="Title 1"/>
          <p:cNvSpPr>
            <a:spLocks noGrp="1"/>
          </p:cNvSpPr>
          <p:nvPr>
            <p:ph type="title"/>
          </p:nvPr>
        </p:nvSpPr>
        <p:spPr>
          <a:xfrm>
            <a:off x="457200" y="0"/>
            <a:ext cx="8229600" cy="914400"/>
          </a:xfrm>
        </p:spPr>
        <p:txBody>
          <a:bodyPr>
            <a:noAutofit/>
          </a:bodyPr>
          <a:lstStyle/>
          <a:p>
            <a:r>
              <a:rPr lang="en-US" sz="3200" b="1" dirty="0" smtClean="0">
                <a:latin typeface="Arial"/>
                <a:cs typeface="Arial"/>
              </a:rPr>
              <a:t>Fuel Included </a:t>
            </a:r>
            <a:r>
              <a:rPr lang="en-US" sz="3200" b="1" dirty="0" err="1" smtClean="0">
                <a:latin typeface="Arial"/>
                <a:cs typeface="Arial"/>
              </a:rPr>
              <a:t>Lodgepole</a:t>
            </a:r>
            <a:r>
              <a:rPr lang="en-US" sz="3200" b="1" dirty="0" smtClean="0">
                <a:latin typeface="Arial"/>
                <a:cs typeface="Arial"/>
              </a:rPr>
              <a:t> Pine, </a:t>
            </a:r>
            <a:r>
              <a:rPr lang="en-US" sz="3200" b="1" dirty="0" err="1" smtClean="0">
                <a:latin typeface="Arial"/>
                <a:cs typeface="Arial"/>
              </a:rPr>
              <a:t>Pondersosa</a:t>
            </a:r>
            <a:r>
              <a:rPr lang="en-US" sz="3200" b="1" dirty="0" smtClean="0">
                <a:latin typeface="Arial"/>
                <a:cs typeface="Arial"/>
              </a:rPr>
              <a:t> Pine, and Douglas Fur</a:t>
            </a:r>
            <a:endParaRPr lang="en-US" sz="3200" b="1" dirty="0">
              <a:latin typeface="Arial"/>
              <a:cs typeface="Arial"/>
            </a:endParaRPr>
          </a:p>
        </p:txBody>
      </p:sp>
      <p:sp>
        <p:nvSpPr>
          <p:cNvPr id="2" name="TextBox 1"/>
          <p:cNvSpPr txBox="1"/>
          <p:nvPr/>
        </p:nvSpPr>
        <p:spPr>
          <a:xfrm>
            <a:off x="173317" y="3290360"/>
            <a:ext cx="2108770" cy="400110"/>
          </a:xfrm>
          <a:prstGeom prst="rect">
            <a:avLst/>
          </a:prstGeom>
          <a:noFill/>
        </p:spPr>
        <p:txBody>
          <a:bodyPr wrap="none" rtlCol="0">
            <a:spAutoFit/>
          </a:bodyPr>
          <a:lstStyle/>
          <a:p>
            <a:r>
              <a:rPr lang="en-US" sz="2000" dirty="0" smtClean="0">
                <a:latin typeface="Arial"/>
                <a:cs typeface="Arial"/>
              </a:rPr>
              <a:t>Barker Reservoir</a:t>
            </a:r>
            <a:endParaRPr lang="en-US" sz="2000" dirty="0">
              <a:latin typeface="Arial"/>
              <a:cs typeface="Arial"/>
            </a:endParaRPr>
          </a:p>
        </p:txBody>
      </p:sp>
      <p:cxnSp>
        <p:nvCxnSpPr>
          <p:cNvPr id="7" name="Straight Arrow Connector 6"/>
          <p:cNvCxnSpPr/>
          <p:nvPr/>
        </p:nvCxnSpPr>
        <p:spPr>
          <a:xfrm>
            <a:off x="2282087" y="3690470"/>
            <a:ext cx="2006031" cy="14941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5-Point Star 8"/>
          <p:cNvSpPr/>
          <p:nvPr/>
        </p:nvSpPr>
        <p:spPr>
          <a:xfrm>
            <a:off x="4616824" y="2898588"/>
            <a:ext cx="254000" cy="283883"/>
          </a:xfrm>
          <a:prstGeom prst="star5">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sp>
        <p:nvSpPr>
          <p:cNvPr id="10" name="TextBox 9"/>
          <p:cNvSpPr txBox="1"/>
          <p:nvPr/>
        </p:nvSpPr>
        <p:spPr>
          <a:xfrm>
            <a:off x="325717" y="4569638"/>
            <a:ext cx="1368133" cy="400110"/>
          </a:xfrm>
          <a:prstGeom prst="rect">
            <a:avLst/>
          </a:prstGeom>
          <a:noFill/>
        </p:spPr>
        <p:txBody>
          <a:bodyPr wrap="none" rtlCol="0">
            <a:spAutoFit/>
          </a:bodyPr>
          <a:lstStyle/>
          <a:p>
            <a:r>
              <a:rPr lang="en-US" sz="2000" dirty="0" smtClean="0">
                <a:latin typeface="Arial"/>
                <a:cs typeface="Arial"/>
              </a:rPr>
              <a:t>Nederland</a:t>
            </a:r>
            <a:endParaRPr lang="en-US" sz="2000" dirty="0">
              <a:latin typeface="Arial"/>
              <a:cs typeface="Arial"/>
            </a:endParaRPr>
          </a:p>
        </p:txBody>
      </p:sp>
      <p:cxnSp>
        <p:nvCxnSpPr>
          <p:cNvPr id="11" name="Straight Arrow Connector 10"/>
          <p:cNvCxnSpPr/>
          <p:nvPr/>
        </p:nvCxnSpPr>
        <p:spPr>
          <a:xfrm flipV="1">
            <a:off x="1693850" y="4088534"/>
            <a:ext cx="2101209" cy="70758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01508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9525" y="6049942"/>
            <a:ext cx="9217025" cy="822346"/>
            <a:chOff x="-9525" y="5389542"/>
            <a:chExt cx="9217025" cy="822346"/>
          </a:xfrm>
        </p:grpSpPr>
        <p:pic>
          <p:nvPicPr>
            <p:cNvPr id="43" name="Picture 42" descr="matt-template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406984"/>
              <a:ext cx="9207500" cy="804904"/>
            </a:xfrm>
            <a:prstGeom prst="rect">
              <a:avLst/>
            </a:prstGeom>
          </p:spPr>
        </p:pic>
        <p:cxnSp>
          <p:nvCxnSpPr>
            <p:cNvPr id="44" name="Straight Connector 43"/>
            <p:cNvCxnSpPr/>
            <p:nvPr/>
          </p:nvCxnSpPr>
          <p:spPr>
            <a:xfrm>
              <a:off x="-9525" y="5389542"/>
              <a:ext cx="9191625" cy="0"/>
            </a:xfrm>
            <a:prstGeom prst="line">
              <a:avLst/>
            </a:prstGeom>
            <a:ln w="12700" cap="flat" cmpd="sng" algn="ctr">
              <a:solidFill>
                <a:srgbClr val="CC33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pic>
        <p:nvPicPr>
          <p:cNvPr id="3" name="Picture 2"/>
          <p:cNvPicPr>
            <a:picLocks noChangeAspect="1"/>
          </p:cNvPicPr>
          <p:nvPr/>
        </p:nvPicPr>
        <p:blipFill>
          <a:blip r:embed="rId4"/>
          <a:stretch>
            <a:fillRect/>
          </a:stretch>
        </p:blipFill>
        <p:spPr>
          <a:xfrm>
            <a:off x="930583" y="360409"/>
            <a:ext cx="7298468" cy="1588675"/>
          </a:xfrm>
          <a:prstGeom prst="rect">
            <a:avLst/>
          </a:prstGeom>
        </p:spPr>
      </p:pic>
      <p:pic>
        <p:nvPicPr>
          <p:cNvPr id="4" name="Picture 3"/>
          <p:cNvPicPr>
            <a:picLocks noChangeAspect="1"/>
          </p:cNvPicPr>
          <p:nvPr/>
        </p:nvPicPr>
        <p:blipFill>
          <a:blip r:embed="rId5"/>
          <a:stretch>
            <a:fillRect/>
          </a:stretch>
        </p:blipFill>
        <p:spPr>
          <a:xfrm>
            <a:off x="116378" y="2124741"/>
            <a:ext cx="8791834" cy="1743967"/>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82165" y="4010040"/>
            <a:ext cx="6959600" cy="1835595"/>
          </a:xfrm>
          <a:prstGeom prst="rect">
            <a:avLst/>
          </a:prstGeom>
        </p:spPr>
      </p:pic>
    </p:spTree>
    <p:extLst>
      <p:ext uri="{BB962C8B-B14F-4D97-AF65-F5344CB8AC3E}">
        <p14:creationId xmlns:p14="http://schemas.microsoft.com/office/powerpoint/2010/main" val="2696578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area-t_5h.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3120" y="914400"/>
            <a:ext cx="5147310" cy="4951730"/>
          </a:xfrm>
          <a:prstGeom prst="rect">
            <a:avLst/>
          </a:prstGeom>
        </p:spPr>
      </p:pic>
      <p:sp>
        <p:nvSpPr>
          <p:cNvPr id="4" name="Title 1"/>
          <p:cNvSpPr>
            <a:spLocks noGrp="1"/>
          </p:cNvSpPr>
          <p:nvPr>
            <p:ph type="title"/>
          </p:nvPr>
        </p:nvSpPr>
        <p:spPr>
          <a:xfrm>
            <a:off x="457200" y="0"/>
            <a:ext cx="8229600" cy="914400"/>
          </a:xfrm>
        </p:spPr>
        <p:txBody>
          <a:bodyPr>
            <a:noAutofit/>
          </a:bodyPr>
          <a:lstStyle/>
          <a:p>
            <a:r>
              <a:rPr lang="en-US" sz="3200" b="1" dirty="0" smtClean="0">
                <a:latin typeface="Arial"/>
                <a:cs typeface="Arial"/>
              </a:rPr>
              <a:t>Cold Springs Fire Near Nederland Was Simulated Using WRF-Fire</a:t>
            </a:r>
            <a:endParaRPr lang="en-US" sz="3200" b="1" dirty="0">
              <a:latin typeface="Arial"/>
              <a:cs typeface="Arial"/>
            </a:endParaRPr>
          </a:p>
        </p:txBody>
      </p:sp>
      <p:sp>
        <p:nvSpPr>
          <p:cNvPr id="6" name="TextBox 5"/>
          <p:cNvSpPr txBox="1"/>
          <p:nvPr/>
        </p:nvSpPr>
        <p:spPr>
          <a:xfrm>
            <a:off x="6335061" y="5544026"/>
            <a:ext cx="2808939" cy="400110"/>
          </a:xfrm>
          <a:prstGeom prst="rect">
            <a:avLst/>
          </a:prstGeom>
          <a:noFill/>
        </p:spPr>
        <p:txBody>
          <a:bodyPr wrap="square" rtlCol="0">
            <a:spAutoFit/>
          </a:bodyPr>
          <a:lstStyle/>
          <a:p>
            <a:r>
              <a:rPr lang="en-US" sz="2000" b="1" dirty="0">
                <a:latin typeface="Arial"/>
                <a:cs typeface="Arial"/>
              </a:rPr>
              <a:t>5</a:t>
            </a:r>
            <a:r>
              <a:rPr lang="en-US" sz="2000" b="1" dirty="0" smtClean="0">
                <a:latin typeface="Arial"/>
                <a:cs typeface="Arial"/>
              </a:rPr>
              <a:t> hours after ignition</a:t>
            </a:r>
            <a:endParaRPr lang="en-US" sz="2000" b="1" dirty="0">
              <a:latin typeface="Arial"/>
              <a:cs typeface="Arial"/>
            </a:endParaRPr>
          </a:p>
        </p:txBody>
      </p:sp>
    </p:spTree>
    <p:extLst>
      <p:ext uri="{BB962C8B-B14F-4D97-AF65-F5344CB8AC3E}">
        <p14:creationId xmlns:p14="http://schemas.microsoft.com/office/powerpoint/2010/main" val="5362459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area-t_10h.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3120" y="914400"/>
            <a:ext cx="5147310" cy="4951730"/>
          </a:xfrm>
          <a:prstGeom prst="rect">
            <a:avLst/>
          </a:prstGeom>
        </p:spPr>
      </p:pic>
      <p:sp>
        <p:nvSpPr>
          <p:cNvPr id="6" name="Title 1"/>
          <p:cNvSpPr>
            <a:spLocks noGrp="1"/>
          </p:cNvSpPr>
          <p:nvPr>
            <p:ph type="title"/>
          </p:nvPr>
        </p:nvSpPr>
        <p:spPr>
          <a:xfrm>
            <a:off x="457200" y="0"/>
            <a:ext cx="8229600" cy="914400"/>
          </a:xfrm>
        </p:spPr>
        <p:txBody>
          <a:bodyPr>
            <a:noAutofit/>
          </a:bodyPr>
          <a:lstStyle/>
          <a:p>
            <a:r>
              <a:rPr lang="en-US" sz="3200" b="1" dirty="0" smtClean="0">
                <a:latin typeface="Arial"/>
                <a:cs typeface="Arial"/>
              </a:rPr>
              <a:t>Cold Springs Fire Near Nederland Was Simulated Using WRF-Fire</a:t>
            </a:r>
            <a:endParaRPr lang="en-US" sz="3200" b="1" dirty="0">
              <a:latin typeface="Arial"/>
              <a:cs typeface="Arial"/>
            </a:endParaRPr>
          </a:p>
        </p:txBody>
      </p:sp>
      <p:sp>
        <p:nvSpPr>
          <p:cNvPr id="7" name="TextBox 6"/>
          <p:cNvSpPr txBox="1"/>
          <p:nvPr/>
        </p:nvSpPr>
        <p:spPr>
          <a:xfrm>
            <a:off x="6335061" y="5544026"/>
            <a:ext cx="2928468" cy="400110"/>
          </a:xfrm>
          <a:prstGeom prst="rect">
            <a:avLst/>
          </a:prstGeom>
          <a:noFill/>
        </p:spPr>
        <p:txBody>
          <a:bodyPr wrap="square" rtlCol="0">
            <a:spAutoFit/>
          </a:bodyPr>
          <a:lstStyle/>
          <a:p>
            <a:r>
              <a:rPr lang="en-US" sz="2000" b="1" dirty="0" smtClean="0">
                <a:latin typeface="Arial"/>
                <a:cs typeface="Arial"/>
              </a:rPr>
              <a:t>10 hours after ignition</a:t>
            </a:r>
            <a:endParaRPr lang="en-US" sz="2000" b="1" dirty="0">
              <a:latin typeface="Arial"/>
              <a:cs typeface="Arial"/>
            </a:endParaRPr>
          </a:p>
        </p:txBody>
      </p:sp>
    </p:spTree>
    <p:extLst>
      <p:ext uri="{BB962C8B-B14F-4D97-AF65-F5344CB8AC3E}">
        <p14:creationId xmlns:p14="http://schemas.microsoft.com/office/powerpoint/2010/main" val="31724387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area-t_15h.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3120" y="914400"/>
            <a:ext cx="5147310" cy="4951730"/>
          </a:xfrm>
          <a:prstGeom prst="rect">
            <a:avLst/>
          </a:prstGeom>
        </p:spPr>
      </p:pic>
      <p:sp>
        <p:nvSpPr>
          <p:cNvPr id="6" name="Title 1"/>
          <p:cNvSpPr>
            <a:spLocks noGrp="1"/>
          </p:cNvSpPr>
          <p:nvPr>
            <p:ph type="title"/>
          </p:nvPr>
        </p:nvSpPr>
        <p:spPr>
          <a:xfrm>
            <a:off x="457200" y="0"/>
            <a:ext cx="8229600" cy="914400"/>
          </a:xfrm>
        </p:spPr>
        <p:txBody>
          <a:bodyPr>
            <a:noAutofit/>
          </a:bodyPr>
          <a:lstStyle/>
          <a:p>
            <a:r>
              <a:rPr lang="en-US" sz="3200" b="1" dirty="0" smtClean="0">
                <a:latin typeface="Arial"/>
                <a:cs typeface="Arial"/>
              </a:rPr>
              <a:t>Cold Springs Fire Near Nederland Was Simulated Using WRF-Fire</a:t>
            </a:r>
            <a:endParaRPr lang="en-US" sz="3200" b="1" dirty="0">
              <a:latin typeface="Arial"/>
              <a:cs typeface="Arial"/>
            </a:endParaRPr>
          </a:p>
        </p:txBody>
      </p:sp>
      <p:sp>
        <p:nvSpPr>
          <p:cNvPr id="7" name="TextBox 6"/>
          <p:cNvSpPr txBox="1"/>
          <p:nvPr/>
        </p:nvSpPr>
        <p:spPr>
          <a:xfrm>
            <a:off x="6335061" y="5544026"/>
            <a:ext cx="2913527" cy="400110"/>
          </a:xfrm>
          <a:prstGeom prst="rect">
            <a:avLst/>
          </a:prstGeom>
          <a:noFill/>
        </p:spPr>
        <p:txBody>
          <a:bodyPr wrap="square" rtlCol="0">
            <a:spAutoFit/>
          </a:bodyPr>
          <a:lstStyle/>
          <a:p>
            <a:r>
              <a:rPr lang="en-US" sz="2000" b="1" dirty="0" smtClean="0">
                <a:latin typeface="Arial"/>
                <a:cs typeface="Arial"/>
              </a:rPr>
              <a:t>15 hours after ignition</a:t>
            </a:r>
            <a:endParaRPr lang="en-US" sz="2000" b="1" dirty="0">
              <a:latin typeface="Arial"/>
              <a:cs typeface="Arial"/>
            </a:endParaRPr>
          </a:p>
        </p:txBody>
      </p:sp>
    </p:spTree>
    <p:extLst>
      <p:ext uri="{BB962C8B-B14F-4D97-AF65-F5344CB8AC3E}">
        <p14:creationId xmlns:p14="http://schemas.microsoft.com/office/powerpoint/2010/main" val="17474815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mok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3120" y="914400"/>
            <a:ext cx="4975337" cy="4789690"/>
          </a:xfrm>
          <a:prstGeom prst="rect">
            <a:avLst/>
          </a:prstGeom>
        </p:spPr>
      </p:pic>
      <p:sp>
        <p:nvSpPr>
          <p:cNvPr id="5" name="Title 1"/>
          <p:cNvSpPr>
            <a:spLocks noGrp="1"/>
          </p:cNvSpPr>
          <p:nvPr>
            <p:ph type="title"/>
          </p:nvPr>
        </p:nvSpPr>
        <p:spPr>
          <a:xfrm>
            <a:off x="457200" y="0"/>
            <a:ext cx="8229600" cy="914400"/>
          </a:xfrm>
        </p:spPr>
        <p:txBody>
          <a:bodyPr>
            <a:noAutofit/>
          </a:bodyPr>
          <a:lstStyle/>
          <a:p>
            <a:r>
              <a:rPr lang="en-US" sz="3200" b="1" dirty="0" smtClean="0">
                <a:latin typeface="Arial"/>
                <a:cs typeface="Arial"/>
              </a:rPr>
              <a:t>Smoke Transport Demonstrate Significant Changes In Wind Direction</a:t>
            </a:r>
            <a:endParaRPr lang="en-US" sz="3200" b="1" dirty="0">
              <a:latin typeface="Arial"/>
              <a:cs typeface="Arial"/>
            </a:endParaRPr>
          </a:p>
        </p:txBody>
      </p:sp>
    </p:spTree>
    <p:extLst>
      <p:ext uri="{BB962C8B-B14F-4D97-AF65-F5344CB8AC3E}">
        <p14:creationId xmlns:p14="http://schemas.microsoft.com/office/powerpoint/2010/main" val="6499069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Freeman fire</a:t>
            </a:r>
            <a:endParaRPr lang="en-US" dirty="0"/>
          </a:p>
        </p:txBody>
      </p:sp>
      <p:pic>
        <p:nvPicPr>
          <p:cNvPr id="5" name="Picture 4"/>
          <p:cNvPicPr>
            <a:picLocks noChangeAspect="1"/>
          </p:cNvPicPr>
          <p:nvPr/>
        </p:nvPicPr>
        <p:blipFill rotWithShape="1">
          <a:blip r:embed="rId2"/>
          <a:srcRect t="53354"/>
          <a:stretch/>
        </p:blipFill>
        <p:spPr>
          <a:xfrm>
            <a:off x="208265" y="1272209"/>
            <a:ext cx="8770153" cy="4381168"/>
          </a:xfrm>
          <a:prstGeom prst="rect">
            <a:avLst/>
          </a:prstGeom>
        </p:spPr>
      </p:pic>
    </p:spTree>
    <p:extLst>
      <p:ext uri="{BB962C8B-B14F-4D97-AF65-F5344CB8AC3E}">
        <p14:creationId xmlns:p14="http://schemas.microsoft.com/office/powerpoint/2010/main" val="38776489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Rosebud fire</a:t>
            </a:r>
            <a:endParaRPr lang="en-US" dirty="0"/>
          </a:p>
        </p:txBody>
      </p:sp>
      <p:pic>
        <p:nvPicPr>
          <p:cNvPr id="4" name="Picture 3"/>
          <p:cNvPicPr>
            <a:picLocks noChangeAspect="1"/>
          </p:cNvPicPr>
          <p:nvPr/>
        </p:nvPicPr>
        <p:blipFill rotWithShape="1">
          <a:blip r:embed="rId2"/>
          <a:srcRect t="50817"/>
          <a:stretch/>
        </p:blipFill>
        <p:spPr>
          <a:xfrm>
            <a:off x="130075" y="1401736"/>
            <a:ext cx="8810337" cy="4479124"/>
          </a:xfrm>
          <a:prstGeom prst="rect">
            <a:avLst/>
          </a:prstGeom>
        </p:spPr>
      </p:pic>
    </p:spTree>
    <p:extLst>
      <p:ext uri="{BB962C8B-B14F-4D97-AF65-F5344CB8AC3E}">
        <p14:creationId xmlns:p14="http://schemas.microsoft.com/office/powerpoint/2010/main" val="2014892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Hayden Pass fire</a:t>
            </a:r>
            <a:endParaRPr lang="en-US" dirty="0"/>
          </a:p>
        </p:txBody>
      </p:sp>
      <p:pic>
        <p:nvPicPr>
          <p:cNvPr id="3" name="Picture 2"/>
          <p:cNvPicPr>
            <a:picLocks noChangeAspect="1"/>
          </p:cNvPicPr>
          <p:nvPr/>
        </p:nvPicPr>
        <p:blipFill rotWithShape="1">
          <a:blip r:embed="rId2"/>
          <a:srcRect t="49356"/>
          <a:stretch/>
        </p:blipFill>
        <p:spPr>
          <a:xfrm>
            <a:off x="289601" y="1097280"/>
            <a:ext cx="8533665" cy="4436828"/>
          </a:xfrm>
          <a:prstGeom prst="rect">
            <a:avLst/>
          </a:prstGeom>
        </p:spPr>
      </p:pic>
    </p:spTree>
    <p:extLst>
      <p:ext uri="{BB962C8B-B14F-4D97-AF65-F5344CB8AC3E}">
        <p14:creationId xmlns:p14="http://schemas.microsoft.com/office/powerpoint/2010/main" val="30126517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97"/>
            <a:ext cx="9144000" cy="1143000"/>
          </a:xfrm>
        </p:spPr>
        <p:txBody>
          <a:bodyPr>
            <a:noAutofit/>
          </a:bodyPr>
          <a:lstStyle/>
          <a:p>
            <a:r>
              <a:rPr lang="en-US" sz="3200" b="1" dirty="0" smtClean="0">
                <a:latin typeface="Arial"/>
                <a:cs typeface="Arial"/>
              </a:rPr>
              <a:t>We Are Developing </a:t>
            </a:r>
            <a:r>
              <a:rPr lang="en-US" sz="3200" b="1" dirty="0">
                <a:latin typeface="Arial"/>
                <a:cs typeface="Arial"/>
              </a:rPr>
              <a:t>A</a:t>
            </a:r>
            <a:r>
              <a:rPr lang="en-US" sz="3200" b="1" dirty="0" smtClean="0">
                <a:latin typeface="Arial"/>
                <a:cs typeface="Arial"/>
              </a:rPr>
              <a:t>n </a:t>
            </a:r>
            <a:r>
              <a:rPr lang="en-US" sz="3200" b="1" dirty="0">
                <a:latin typeface="Arial"/>
                <a:cs typeface="Arial"/>
              </a:rPr>
              <a:t>O</a:t>
            </a:r>
            <a:r>
              <a:rPr lang="en-US" sz="3200" b="1" dirty="0" smtClean="0">
                <a:latin typeface="Arial"/>
                <a:cs typeface="Arial"/>
              </a:rPr>
              <a:t>perational </a:t>
            </a:r>
            <a:r>
              <a:rPr lang="en-US" sz="3200" b="1" dirty="0">
                <a:latin typeface="Arial"/>
                <a:cs typeface="Arial"/>
              </a:rPr>
              <a:t>C</a:t>
            </a:r>
            <a:r>
              <a:rPr lang="en-US" sz="3200" b="1" dirty="0" smtClean="0">
                <a:latin typeface="Arial"/>
                <a:cs typeface="Arial"/>
              </a:rPr>
              <a:t>oupled </a:t>
            </a:r>
            <a:r>
              <a:rPr lang="en-US" sz="3200" b="1" dirty="0">
                <a:latin typeface="Arial"/>
                <a:cs typeface="Arial"/>
              </a:rPr>
              <a:t>A</a:t>
            </a:r>
            <a:r>
              <a:rPr lang="en-US" sz="3200" b="1" dirty="0" smtClean="0">
                <a:latin typeface="Arial"/>
                <a:cs typeface="Arial"/>
              </a:rPr>
              <a:t>tmosphere </a:t>
            </a:r>
            <a:r>
              <a:rPr lang="en-US" sz="3200" b="1" dirty="0" err="1">
                <a:latin typeface="Arial"/>
                <a:cs typeface="Arial"/>
              </a:rPr>
              <a:t>W</a:t>
            </a:r>
            <a:r>
              <a:rPr lang="en-US" sz="3200" b="1" dirty="0" err="1" smtClean="0">
                <a:latin typeface="Arial"/>
                <a:cs typeface="Arial"/>
              </a:rPr>
              <a:t>ildland</a:t>
            </a:r>
            <a:r>
              <a:rPr lang="en-US" sz="3200" b="1" dirty="0" smtClean="0">
                <a:latin typeface="Arial"/>
                <a:cs typeface="Arial"/>
              </a:rPr>
              <a:t> </a:t>
            </a:r>
            <a:r>
              <a:rPr lang="en-US" sz="3200" b="1" dirty="0">
                <a:latin typeface="Arial"/>
                <a:cs typeface="Arial"/>
              </a:rPr>
              <a:t>F</a:t>
            </a:r>
            <a:r>
              <a:rPr lang="en-US" sz="3200" b="1" dirty="0" smtClean="0">
                <a:latin typeface="Arial"/>
                <a:cs typeface="Arial"/>
              </a:rPr>
              <a:t>ire Prediction System</a:t>
            </a:r>
            <a:endParaRPr lang="en-US" sz="3200" b="1" dirty="0">
              <a:latin typeface="Arial"/>
              <a:cs typeface="Arial"/>
            </a:endParaRPr>
          </a:p>
        </p:txBody>
      </p:sp>
      <p:sp>
        <p:nvSpPr>
          <p:cNvPr id="3" name="Content Placeholder 2"/>
          <p:cNvSpPr>
            <a:spLocks noGrp="1"/>
          </p:cNvSpPr>
          <p:nvPr>
            <p:ph idx="1"/>
          </p:nvPr>
        </p:nvSpPr>
        <p:spPr>
          <a:xfrm>
            <a:off x="292847" y="1143377"/>
            <a:ext cx="8507506" cy="4829547"/>
          </a:xfrm>
        </p:spPr>
        <p:txBody>
          <a:bodyPr>
            <a:normAutofit fontScale="92500" lnSpcReduction="10000"/>
          </a:bodyPr>
          <a:lstStyle/>
          <a:p>
            <a:pPr>
              <a:spcBef>
                <a:spcPts val="1200"/>
              </a:spcBef>
            </a:pPr>
            <a:r>
              <a:rPr lang="en-US" sz="2000" dirty="0" smtClean="0">
                <a:solidFill>
                  <a:srgbClr val="000000"/>
                </a:solidFill>
                <a:latin typeface="Arial"/>
                <a:cs typeface="Arial"/>
              </a:rPr>
              <a:t>Assimilate as much real-time, quality controlled data as available (meteorological variables, fuel types, fuel moisture content, etc</a:t>
            </a:r>
            <a:r>
              <a:rPr lang="en-US" sz="2000" dirty="0" smtClean="0">
                <a:solidFill>
                  <a:srgbClr val="000000"/>
                </a:solidFill>
                <a:latin typeface="Arial"/>
                <a:cs typeface="Arial"/>
              </a:rPr>
              <a:t>.).</a:t>
            </a:r>
            <a:endParaRPr lang="en-US" sz="2000" dirty="0" smtClean="0">
              <a:solidFill>
                <a:srgbClr val="000000"/>
              </a:solidFill>
              <a:latin typeface="Arial"/>
              <a:cs typeface="Arial"/>
            </a:endParaRPr>
          </a:p>
          <a:p>
            <a:pPr>
              <a:spcBef>
                <a:spcPts val="1200"/>
              </a:spcBef>
            </a:pPr>
            <a:r>
              <a:rPr lang="en-US" sz="2000" dirty="0" smtClean="0">
                <a:solidFill>
                  <a:srgbClr val="000000"/>
                </a:solidFill>
                <a:latin typeface="Arial"/>
                <a:cs typeface="Arial"/>
              </a:rPr>
              <a:t>Use as high-resolution simulations as possible to resolve flow, terrain, and fuel characteristics (at present large-eddy simulation at 110 m over 13 km x 13 km domain</a:t>
            </a:r>
            <a:r>
              <a:rPr lang="en-US" sz="2000" dirty="0" smtClean="0">
                <a:solidFill>
                  <a:srgbClr val="000000"/>
                </a:solidFill>
                <a:latin typeface="Arial"/>
                <a:cs typeface="Arial"/>
              </a:rPr>
              <a:t>).</a:t>
            </a:r>
            <a:endParaRPr lang="en-US" sz="2000" dirty="0" smtClean="0">
              <a:solidFill>
                <a:srgbClr val="000000"/>
              </a:solidFill>
              <a:latin typeface="Arial"/>
              <a:cs typeface="Arial"/>
            </a:endParaRPr>
          </a:p>
          <a:p>
            <a:pPr>
              <a:spcBef>
                <a:spcPts val="1200"/>
              </a:spcBef>
            </a:pPr>
            <a:r>
              <a:rPr lang="en-US" sz="2000" dirty="0">
                <a:solidFill>
                  <a:srgbClr val="000000"/>
                </a:solidFill>
                <a:latin typeface="Arial"/>
                <a:cs typeface="Arial"/>
              </a:rPr>
              <a:t>Develop a </a:t>
            </a:r>
            <a:r>
              <a:rPr lang="en-US" sz="2000" dirty="0" err="1">
                <a:solidFill>
                  <a:srgbClr val="000000"/>
                </a:solidFill>
                <a:latin typeface="Arial"/>
                <a:cs typeface="Arial"/>
              </a:rPr>
              <a:t>nowcasting</a:t>
            </a:r>
            <a:r>
              <a:rPr lang="en-US" sz="2000" dirty="0">
                <a:solidFill>
                  <a:srgbClr val="000000"/>
                </a:solidFill>
                <a:latin typeface="Arial"/>
                <a:cs typeface="Arial"/>
              </a:rPr>
              <a:t> capability (3 h forecast in less than 10 min on 24 cores) using coarser simulations at 1 km over 117 km x 117 km </a:t>
            </a:r>
            <a:r>
              <a:rPr lang="en-US" sz="2000" dirty="0" smtClean="0">
                <a:solidFill>
                  <a:srgbClr val="000000"/>
                </a:solidFill>
                <a:latin typeface="Arial"/>
                <a:cs typeface="Arial"/>
              </a:rPr>
              <a:t>domain.</a:t>
            </a:r>
            <a:endParaRPr lang="en-US" sz="2000" dirty="0" smtClean="0">
              <a:solidFill>
                <a:srgbClr val="000000"/>
              </a:solidFill>
              <a:latin typeface="Arial"/>
              <a:cs typeface="Arial"/>
            </a:endParaRPr>
          </a:p>
          <a:p>
            <a:pPr>
              <a:spcBef>
                <a:spcPts val="1200"/>
              </a:spcBef>
            </a:pPr>
            <a:r>
              <a:rPr lang="en-US" sz="2000" dirty="0">
                <a:solidFill>
                  <a:srgbClr val="000000"/>
                </a:solidFill>
                <a:latin typeface="Arial"/>
                <a:cs typeface="Arial"/>
              </a:rPr>
              <a:t>Implement the system in on a cloud computing </a:t>
            </a:r>
            <a:r>
              <a:rPr lang="en-US" sz="2000" dirty="0" smtClean="0">
                <a:solidFill>
                  <a:srgbClr val="000000"/>
                </a:solidFill>
                <a:latin typeface="Arial"/>
                <a:cs typeface="Arial"/>
              </a:rPr>
              <a:t>platform.</a:t>
            </a:r>
            <a:endParaRPr lang="en-US" sz="2000" dirty="0" smtClean="0">
              <a:solidFill>
                <a:srgbClr val="000000"/>
              </a:solidFill>
              <a:latin typeface="Arial"/>
              <a:cs typeface="Arial"/>
            </a:endParaRPr>
          </a:p>
          <a:p>
            <a:pPr>
              <a:spcBef>
                <a:spcPts val="1200"/>
              </a:spcBef>
            </a:pPr>
            <a:r>
              <a:rPr lang="en-US" sz="2000" dirty="0" smtClean="0">
                <a:solidFill>
                  <a:srgbClr val="000000"/>
                </a:solidFill>
                <a:latin typeface="Arial"/>
                <a:cs typeface="Arial"/>
              </a:rPr>
              <a:t>Balance the speed and fidelity to produce useful, actionable information (18 h forecast in ~4 hours on 24 cores</a:t>
            </a:r>
            <a:r>
              <a:rPr lang="en-US" sz="2000" dirty="0" smtClean="0">
                <a:solidFill>
                  <a:srgbClr val="000000"/>
                </a:solidFill>
                <a:latin typeface="Arial"/>
                <a:cs typeface="Arial"/>
              </a:rPr>
              <a:t>).</a:t>
            </a:r>
            <a:endParaRPr lang="en-US" sz="2000" dirty="0" smtClean="0">
              <a:solidFill>
                <a:srgbClr val="000000"/>
              </a:solidFill>
              <a:latin typeface="Arial"/>
              <a:cs typeface="Arial"/>
            </a:endParaRPr>
          </a:p>
          <a:p>
            <a:pPr>
              <a:spcBef>
                <a:spcPts val="1200"/>
              </a:spcBef>
            </a:pPr>
            <a:r>
              <a:rPr lang="en-US" sz="2000" dirty="0" smtClean="0">
                <a:solidFill>
                  <a:srgbClr val="000000"/>
                </a:solidFill>
                <a:latin typeface="Arial"/>
                <a:cs typeface="Arial"/>
              </a:rPr>
              <a:t>Assess </a:t>
            </a:r>
            <a:r>
              <a:rPr lang="en-US" sz="2000" dirty="0" smtClean="0">
                <a:solidFill>
                  <a:srgbClr val="000000"/>
                </a:solidFill>
                <a:latin typeface="Arial"/>
                <a:cs typeface="Arial"/>
              </a:rPr>
              <a:t>the system performance on recent historical fires for which we have good </a:t>
            </a:r>
            <a:r>
              <a:rPr lang="en-US" sz="2000" dirty="0" smtClean="0">
                <a:solidFill>
                  <a:srgbClr val="000000"/>
                </a:solidFill>
                <a:latin typeface="Arial"/>
                <a:cs typeface="Arial"/>
              </a:rPr>
              <a:t>data.</a:t>
            </a:r>
            <a:endParaRPr lang="en-US" sz="2000" dirty="0" smtClean="0">
              <a:solidFill>
                <a:srgbClr val="000000"/>
              </a:solidFill>
              <a:latin typeface="Arial"/>
              <a:cs typeface="Arial"/>
            </a:endParaRPr>
          </a:p>
          <a:p>
            <a:pPr>
              <a:spcBef>
                <a:spcPts val="1200"/>
              </a:spcBef>
            </a:pPr>
            <a:r>
              <a:rPr lang="en-US" sz="2000" dirty="0" smtClean="0">
                <a:solidFill>
                  <a:srgbClr val="000000"/>
                </a:solidFill>
                <a:latin typeface="Arial"/>
                <a:cs typeface="Arial"/>
              </a:rPr>
              <a:t>Improve model parameterizations and performance based on the </a:t>
            </a:r>
            <a:r>
              <a:rPr lang="en-US" sz="2000" dirty="0" smtClean="0">
                <a:solidFill>
                  <a:srgbClr val="000000"/>
                </a:solidFill>
                <a:latin typeface="Arial"/>
                <a:cs typeface="Arial"/>
              </a:rPr>
              <a:t>assessment. </a:t>
            </a:r>
            <a:endParaRPr lang="en-US" dirty="0">
              <a:solidFill>
                <a:srgbClr val="000000"/>
              </a:solidFill>
            </a:endParaRPr>
          </a:p>
        </p:txBody>
      </p:sp>
      <p:sp>
        <p:nvSpPr>
          <p:cNvPr id="4" name="TextBox 3"/>
          <p:cNvSpPr txBox="1"/>
          <p:nvPr/>
        </p:nvSpPr>
        <p:spPr>
          <a:xfrm>
            <a:off x="5430741" y="5462550"/>
            <a:ext cx="3520687" cy="523220"/>
          </a:xfrm>
          <a:prstGeom prst="rect">
            <a:avLst/>
          </a:prstGeom>
          <a:noFill/>
        </p:spPr>
        <p:txBody>
          <a:bodyPr wrap="square" rtlCol="0">
            <a:spAutoFit/>
          </a:bodyPr>
          <a:lstStyle/>
          <a:p>
            <a:r>
              <a:rPr lang="en-US" sz="2800" b="1" dirty="0" smtClean="0">
                <a:solidFill>
                  <a:srgbClr val="FF0000"/>
                </a:solidFill>
              </a:rPr>
              <a:t>jimenez@ucar.edu</a:t>
            </a:r>
            <a:endParaRPr lang="en-US" sz="2800" b="1" dirty="0">
              <a:solidFill>
                <a:srgbClr val="FF0000"/>
              </a:solidFill>
            </a:endParaRPr>
          </a:p>
        </p:txBody>
      </p:sp>
    </p:spTree>
    <p:extLst>
      <p:ext uri="{BB962C8B-B14F-4D97-AF65-F5344CB8AC3E}">
        <p14:creationId xmlns:p14="http://schemas.microsoft.com/office/powerpoint/2010/main" val="39331000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lagstaffFir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077218"/>
            <a:ext cx="4133964" cy="2286000"/>
          </a:xfrm>
          <a:prstGeom prst="rect">
            <a:avLst/>
          </a:prstGeom>
        </p:spPr>
      </p:pic>
      <p:sp>
        <p:nvSpPr>
          <p:cNvPr id="5" name="TextBox 4"/>
          <p:cNvSpPr txBox="1"/>
          <p:nvPr/>
        </p:nvSpPr>
        <p:spPr>
          <a:xfrm>
            <a:off x="0" y="0"/>
            <a:ext cx="9144000" cy="1077218"/>
          </a:xfrm>
          <a:prstGeom prst="rect">
            <a:avLst/>
          </a:prstGeom>
          <a:noFill/>
        </p:spPr>
        <p:txBody>
          <a:bodyPr wrap="square" rtlCol="0">
            <a:spAutoFit/>
          </a:bodyPr>
          <a:lstStyle/>
          <a:p>
            <a:r>
              <a:rPr lang="en-US" sz="3200" b="1" dirty="0" smtClean="0">
                <a:latin typeface="Arial"/>
                <a:cs typeface="Arial"/>
              </a:rPr>
              <a:t>Why Do We Need A High-Resolution Coupled Atmosphere </a:t>
            </a:r>
            <a:r>
              <a:rPr lang="en-US" sz="3200" b="1" dirty="0" err="1" smtClean="0">
                <a:latin typeface="Arial"/>
                <a:cs typeface="Arial"/>
              </a:rPr>
              <a:t>Wildland</a:t>
            </a:r>
            <a:r>
              <a:rPr lang="en-US" sz="3200" b="1" dirty="0" smtClean="0">
                <a:latin typeface="Arial"/>
                <a:cs typeface="Arial"/>
              </a:rPr>
              <a:t> Fire Prediction System? </a:t>
            </a:r>
          </a:p>
        </p:txBody>
      </p:sp>
      <p:sp>
        <p:nvSpPr>
          <p:cNvPr id="3" name="TextBox 2"/>
          <p:cNvSpPr txBox="1"/>
          <p:nvPr/>
        </p:nvSpPr>
        <p:spPr>
          <a:xfrm>
            <a:off x="152400" y="3378159"/>
            <a:ext cx="2669721" cy="369332"/>
          </a:xfrm>
          <a:prstGeom prst="rect">
            <a:avLst/>
          </a:prstGeom>
          <a:noFill/>
        </p:spPr>
        <p:txBody>
          <a:bodyPr wrap="none" rtlCol="0">
            <a:spAutoFit/>
          </a:bodyPr>
          <a:lstStyle/>
          <a:p>
            <a:r>
              <a:rPr lang="en-US" dirty="0" smtClean="0">
                <a:latin typeface="Arial"/>
                <a:cs typeface="Arial"/>
              </a:rPr>
              <a:t>Flagstaff Fire June 2012</a:t>
            </a:r>
            <a:endParaRPr lang="en-US" dirty="0">
              <a:latin typeface="Arial"/>
              <a:cs typeface="Arial"/>
            </a:endParaRPr>
          </a:p>
        </p:txBody>
      </p:sp>
    </p:spTree>
    <p:extLst>
      <p:ext uri="{BB962C8B-B14F-4D97-AF65-F5344CB8AC3E}">
        <p14:creationId xmlns:p14="http://schemas.microsoft.com/office/powerpoint/2010/main" val="41744801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lagstaffFir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077218"/>
            <a:ext cx="4133964" cy="2286000"/>
          </a:xfrm>
          <a:prstGeom prst="rect">
            <a:avLst/>
          </a:prstGeom>
        </p:spPr>
      </p:pic>
      <p:sp>
        <p:nvSpPr>
          <p:cNvPr id="5" name="TextBox 4"/>
          <p:cNvSpPr txBox="1"/>
          <p:nvPr/>
        </p:nvSpPr>
        <p:spPr>
          <a:xfrm>
            <a:off x="0" y="0"/>
            <a:ext cx="9144000" cy="1077218"/>
          </a:xfrm>
          <a:prstGeom prst="rect">
            <a:avLst/>
          </a:prstGeom>
          <a:noFill/>
        </p:spPr>
        <p:txBody>
          <a:bodyPr wrap="square" rtlCol="0">
            <a:spAutoFit/>
          </a:bodyPr>
          <a:lstStyle/>
          <a:p>
            <a:r>
              <a:rPr lang="en-US" sz="3200" b="1" dirty="0" smtClean="0">
                <a:latin typeface="Arial"/>
                <a:cs typeface="Arial"/>
              </a:rPr>
              <a:t>Weather Has Significant Effect on Rate of Fire Spread and Dispersion of Smoke</a:t>
            </a:r>
          </a:p>
        </p:txBody>
      </p:sp>
      <p:pic>
        <p:nvPicPr>
          <p:cNvPr id="4" name="Picture 3" descr="FlagstaffFi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6588" y="1077218"/>
            <a:ext cx="5280211" cy="3942557"/>
          </a:xfrm>
          <a:prstGeom prst="rect">
            <a:avLst/>
          </a:prstGeom>
        </p:spPr>
      </p:pic>
      <p:sp>
        <p:nvSpPr>
          <p:cNvPr id="7" name="TextBox 6"/>
          <p:cNvSpPr txBox="1"/>
          <p:nvPr/>
        </p:nvSpPr>
        <p:spPr>
          <a:xfrm>
            <a:off x="152400" y="3378159"/>
            <a:ext cx="2669721" cy="369332"/>
          </a:xfrm>
          <a:prstGeom prst="rect">
            <a:avLst/>
          </a:prstGeom>
          <a:noFill/>
        </p:spPr>
        <p:txBody>
          <a:bodyPr wrap="none" rtlCol="0">
            <a:spAutoFit/>
          </a:bodyPr>
          <a:lstStyle/>
          <a:p>
            <a:r>
              <a:rPr lang="en-US" dirty="0" smtClean="0">
                <a:latin typeface="Arial"/>
                <a:cs typeface="Arial"/>
              </a:rPr>
              <a:t>Flagstaff Fire June 2012</a:t>
            </a:r>
            <a:endParaRPr lang="en-US" dirty="0">
              <a:latin typeface="Arial"/>
              <a:cs typeface="Arial"/>
            </a:endParaRPr>
          </a:p>
        </p:txBody>
      </p:sp>
    </p:spTree>
    <p:extLst>
      <p:ext uri="{BB962C8B-B14F-4D97-AF65-F5344CB8AC3E}">
        <p14:creationId xmlns:p14="http://schemas.microsoft.com/office/powerpoint/2010/main" val="5459942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lagstaffFir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077218"/>
            <a:ext cx="4133964" cy="2286000"/>
          </a:xfrm>
          <a:prstGeom prst="rect">
            <a:avLst/>
          </a:prstGeom>
        </p:spPr>
      </p:pic>
      <p:sp>
        <p:nvSpPr>
          <p:cNvPr id="5" name="TextBox 4"/>
          <p:cNvSpPr txBox="1"/>
          <p:nvPr/>
        </p:nvSpPr>
        <p:spPr>
          <a:xfrm>
            <a:off x="0" y="0"/>
            <a:ext cx="9144000" cy="1077218"/>
          </a:xfrm>
          <a:prstGeom prst="rect">
            <a:avLst/>
          </a:prstGeom>
          <a:noFill/>
        </p:spPr>
        <p:txBody>
          <a:bodyPr wrap="square" rtlCol="0">
            <a:spAutoFit/>
          </a:bodyPr>
          <a:lstStyle/>
          <a:p>
            <a:r>
              <a:rPr lang="en-US" sz="3200" b="1" dirty="0" smtClean="0">
                <a:latin typeface="Arial"/>
                <a:cs typeface="Arial"/>
              </a:rPr>
              <a:t>Wind Speed, Humidity, Atmospheric Stability Affect Fire Spread</a:t>
            </a:r>
          </a:p>
        </p:txBody>
      </p:sp>
      <p:pic>
        <p:nvPicPr>
          <p:cNvPr id="4" name="Picture 3" descr="FlagstaffFi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6588" y="1077218"/>
            <a:ext cx="5280211" cy="3942557"/>
          </a:xfrm>
          <a:prstGeom prst="rect">
            <a:avLst/>
          </a:prstGeom>
        </p:spPr>
      </p:pic>
      <p:pic>
        <p:nvPicPr>
          <p:cNvPr id="6" name="Picture 5" descr="FlagstaffFire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3475959"/>
            <a:ext cx="3962400" cy="2636797"/>
          </a:xfrm>
          <a:prstGeom prst="rect">
            <a:avLst/>
          </a:prstGeom>
        </p:spPr>
      </p:pic>
      <p:sp>
        <p:nvSpPr>
          <p:cNvPr id="7" name="TextBox 6"/>
          <p:cNvSpPr txBox="1"/>
          <p:nvPr/>
        </p:nvSpPr>
        <p:spPr>
          <a:xfrm>
            <a:off x="152400" y="3378159"/>
            <a:ext cx="2669721" cy="369332"/>
          </a:xfrm>
          <a:prstGeom prst="rect">
            <a:avLst/>
          </a:prstGeom>
          <a:noFill/>
        </p:spPr>
        <p:txBody>
          <a:bodyPr wrap="none" rtlCol="0">
            <a:spAutoFit/>
          </a:bodyPr>
          <a:lstStyle/>
          <a:p>
            <a:r>
              <a:rPr lang="en-US" dirty="0" smtClean="0">
                <a:latin typeface="Arial"/>
                <a:cs typeface="Arial"/>
              </a:rPr>
              <a:t>Flagstaff Fire June 2012</a:t>
            </a:r>
            <a:endParaRPr lang="en-US" dirty="0">
              <a:latin typeface="Arial"/>
              <a:cs typeface="Arial"/>
            </a:endParaRPr>
          </a:p>
        </p:txBody>
      </p:sp>
    </p:spTree>
    <p:extLst>
      <p:ext uri="{BB962C8B-B14F-4D97-AF65-F5344CB8AC3E}">
        <p14:creationId xmlns:p14="http://schemas.microsoft.com/office/powerpoint/2010/main" val="5515210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896470" y="0"/>
            <a:ext cx="7733179" cy="130959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Arial"/>
                <a:cs typeface="Arial"/>
              </a:rPr>
              <a:t>Coupled model enables simulation of fire weather phenomena      </a:t>
            </a:r>
            <a:endParaRPr lang="en-US" sz="3200" dirty="0"/>
          </a:p>
        </p:txBody>
      </p:sp>
      <p:pic>
        <p:nvPicPr>
          <p:cNvPr id="5" name="Picture 4" descr="Forest_Fi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88" y="2719295"/>
            <a:ext cx="4861560" cy="3251200"/>
          </a:xfrm>
          <a:prstGeom prst="rect">
            <a:avLst/>
          </a:prstGeom>
        </p:spPr>
      </p:pic>
      <p:sp>
        <p:nvSpPr>
          <p:cNvPr id="7" name="TextBox 6"/>
          <p:cNvSpPr txBox="1"/>
          <p:nvPr/>
        </p:nvSpPr>
        <p:spPr>
          <a:xfrm>
            <a:off x="104589" y="1309594"/>
            <a:ext cx="4861559" cy="1323439"/>
          </a:xfrm>
          <a:prstGeom prst="rect">
            <a:avLst/>
          </a:prstGeom>
          <a:noFill/>
        </p:spPr>
        <p:txBody>
          <a:bodyPr wrap="square" rtlCol="0">
            <a:spAutoFit/>
          </a:bodyPr>
          <a:lstStyle/>
          <a:p>
            <a:r>
              <a:rPr lang="en-US" sz="2000" dirty="0">
                <a:latin typeface="Arial"/>
                <a:cs typeface="Arial"/>
              </a:rPr>
              <a:t>The </a:t>
            </a:r>
            <a:r>
              <a:rPr lang="en-US" sz="2000" dirty="0" smtClean="0">
                <a:latin typeface="Arial"/>
                <a:cs typeface="Arial"/>
              </a:rPr>
              <a:t>wind (i.e. atmosphere) affects the rate of spread and direction of fire as well as fuel moisture (which determines weather and how intensely a fire burns).</a:t>
            </a:r>
            <a:endParaRPr lang="en-US" sz="2000" dirty="0">
              <a:latin typeface="Arial"/>
              <a:cs typeface="Arial"/>
            </a:endParaRPr>
          </a:p>
        </p:txBody>
      </p:sp>
      <p:sp>
        <p:nvSpPr>
          <p:cNvPr id="8" name="TextBox 7"/>
          <p:cNvSpPr txBox="1"/>
          <p:nvPr/>
        </p:nvSpPr>
        <p:spPr>
          <a:xfrm>
            <a:off x="5162551" y="4401320"/>
            <a:ext cx="3772274" cy="1323439"/>
          </a:xfrm>
          <a:prstGeom prst="rect">
            <a:avLst/>
          </a:prstGeom>
          <a:noFill/>
        </p:spPr>
        <p:txBody>
          <a:bodyPr wrap="square" rtlCol="0">
            <a:spAutoFit/>
          </a:bodyPr>
          <a:lstStyle/>
          <a:p>
            <a:r>
              <a:rPr lang="en-US" sz="2000" dirty="0" smtClean="0">
                <a:latin typeface="Arial"/>
                <a:cs typeface="Arial"/>
              </a:rPr>
              <a:t>Burning </a:t>
            </a:r>
            <a:r>
              <a:rPr lang="en-US" sz="2000" dirty="0">
                <a:latin typeface="Arial"/>
                <a:cs typeface="Arial"/>
              </a:rPr>
              <a:t>fuel </a:t>
            </a:r>
            <a:r>
              <a:rPr lang="en-US" sz="2000" dirty="0" smtClean="0">
                <a:latin typeface="Arial"/>
                <a:cs typeface="Arial"/>
              </a:rPr>
              <a:t>and releases </a:t>
            </a:r>
            <a:r>
              <a:rPr lang="en-US" sz="2000" dirty="0">
                <a:latin typeface="Arial"/>
                <a:cs typeface="Arial"/>
              </a:rPr>
              <a:t>heat and </a:t>
            </a:r>
            <a:r>
              <a:rPr lang="en-US" sz="2000" dirty="0" smtClean="0">
                <a:latin typeface="Arial"/>
                <a:cs typeface="Arial"/>
              </a:rPr>
              <a:t>water vapor </a:t>
            </a:r>
            <a:r>
              <a:rPr lang="en-US" sz="2000" dirty="0">
                <a:latin typeface="Arial"/>
                <a:cs typeface="Arial"/>
              </a:rPr>
              <a:t>into the </a:t>
            </a:r>
            <a:r>
              <a:rPr lang="en-US" sz="2000" dirty="0" smtClean="0">
                <a:latin typeface="Arial"/>
                <a:cs typeface="Arial"/>
              </a:rPr>
              <a:t>atmosphere, causing updrafts </a:t>
            </a:r>
            <a:r>
              <a:rPr lang="en-US" sz="2000" dirty="0">
                <a:latin typeface="Arial"/>
                <a:cs typeface="Arial"/>
              </a:rPr>
              <a:t>and </a:t>
            </a:r>
            <a:r>
              <a:rPr lang="en-US" sz="2000" dirty="0" smtClean="0">
                <a:latin typeface="Arial"/>
                <a:cs typeface="Arial"/>
              </a:rPr>
              <a:t>changing the winds</a:t>
            </a:r>
            <a:endParaRPr lang="en-US" sz="2000" dirty="0">
              <a:latin typeface="Arial"/>
              <a:cs typeface="Arial"/>
            </a:endParaRPr>
          </a:p>
        </p:txBody>
      </p:sp>
      <p:pic>
        <p:nvPicPr>
          <p:cNvPr id="9" name="Picture 8" descr="weather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7280" y="1524000"/>
            <a:ext cx="4236720" cy="2834640"/>
          </a:xfrm>
          <a:prstGeom prst="rect">
            <a:avLst/>
          </a:prstGeom>
        </p:spPr>
      </p:pic>
      <p:sp>
        <p:nvSpPr>
          <p:cNvPr id="10" name="Right Arrow 9"/>
          <p:cNvSpPr/>
          <p:nvPr/>
        </p:nvSpPr>
        <p:spPr>
          <a:xfrm rot="20178585">
            <a:off x="4204359" y="2955268"/>
            <a:ext cx="1404470" cy="578522"/>
          </a:xfrm>
          <a:prstGeom prst="right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rot="9380538">
            <a:off x="4263912" y="3786369"/>
            <a:ext cx="1404470" cy="578522"/>
          </a:xfrm>
          <a:prstGeom prst="right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2267628" y="2882560"/>
            <a:ext cx="2447229" cy="646331"/>
          </a:xfrm>
          <a:prstGeom prst="rect">
            <a:avLst/>
          </a:prstGeom>
          <a:noFill/>
        </p:spPr>
        <p:txBody>
          <a:bodyPr wrap="none" rtlCol="0">
            <a:spAutoFit/>
          </a:bodyPr>
          <a:lstStyle/>
          <a:p>
            <a:r>
              <a:rPr lang="en-US" dirty="0" smtClean="0">
                <a:solidFill>
                  <a:schemeClr val="bg1"/>
                </a:solidFill>
              </a:rPr>
              <a:t>Sensible and latent heat</a:t>
            </a:r>
          </a:p>
          <a:p>
            <a:r>
              <a:rPr lang="en-US" dirty="0" smtClean="0">
                <a:solidFill>
                  <a:schemeClr val="bg1"/>
                </a:solidFill>
              </a:rPr>
              <a:t>and smoke</a:t>
            </a:r>
            <a:endParaRPr lang="en-US" dirty="0">
              <a:solidFill>
                <a:schemeClr val="bg1"/>
              </a:solidFill>
            </a:endParaRPr>
          </a:p>
        </p:txBody>
      </p:sp>
      <p:sp>
        <p:nvSpPr>
          <p:cNvPr id="13" name="TextBox 12"/>
          <p:cNvSpPr txBox="1"/>
          <p:nvPr/>
        </p:nvSpPr>
        <p:spPr>
          <a:xfrm>
            <a:off x="5725438" y="3534653"/>
            <a:ext cx="2654167" cy="646331"/>
          </a:xfrm>
          <a:prstGeom prst="rect">
            <a:avLst/>
          </a:prstGeom>
          <a:noFill/>
        </p:spPr>
        <p:txBody>
          <a:bodyPr wrap="none" rtlCol="0">
            <a:spAutoFit/>
          </a:bodyPr>
          <a:lstStyle/>
          <a:p>
            <a:r>
              <a:rPr lang="en-US" dirty="0" smtClean="0">
                <a:solidFill>
                  <a:schemeClr val="bg1"/>
                </a:solidFill>
              </a:rPr>
              <a:t>Wind speed and direction,</a:t>
            </a:r>
          </a:p>
          <a:p>
            <a:r>
              <a:rPr lang="en-US" dirty="0" smtClean="0">
                <a:solidFill>
                  <a:schemeClr val="bg1"/>
                </a:solidFill>
              </a:rPr>
              <a:t>and humidity</a:t>
            </a:r>
            <a:endParaRPr lang="en-US" dirty="0">
              <a:solidFill>
                <a:schemeClr val="bg1"/>
              </a:solidFill>
            </a:endParaRPr>
          </a:p>
        </p:txBody>
      </p:sp>
    </p:spTree>
    <p:extLst>
      <p:ext uri="{BB962C8B-B14F-4D97-AF65-F5344CB8AC3E}">
        <p14:creationId xmlns:p14="http://schemas.microsoft.com/office/powerpoint/2010/main" val="1282171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3200" b="1" dirty="0" smtClean="0">
                <a:latin typeface="Arial"/>
                <a:cs typeface="Arial"/>
              </a:rPr>
              <a:t>CO-FPS Project is Fulfilling NCAR’s Mission to Forster Transfer of Technology</a:t>
            </a:r>
            <a:endParaRPr lang="en-US" sz="3200" b="1" dirty="0">
              <a:latin typeface="Arial"/>
              <a:cs typeface="Arial"/>
            </a:endParaRPr>
          </a:p>
        </p:txBody>
      </p:sp>
      <p:sp>
        <p:nvSpPr>
          <p:cNvPr id="3" name="Content Placeholder 2"/>
          <p:cNvSpPr>
            <a:spLocks noGrp="1"/>
          </p:cNvSpPr>
          <p:nvPr>
            <p:ph idx="1"/>
          </p:nvPr>
        </p:nvSpPr>
        <p:spPr>
          <a:xfrm>
            <a:off x="104589" y="1174376"/>
            <a:ext cx="9039412" cy="4525963"/>
          </a:xfrm>
        </p:spPr>
        <p:txBody>
          <a:bodyPr>
            <a:normAutofit/>
          </a:bodyPr>
          <a:lstStyle/>
          <a:p>
            <a:r>
              <a:rPr lang="en-US" sz="2400" dirty="0" smtClean="0">
                <a:latin typeface="Arial"/>
                <a:cs typeface="Arial"/>
              </a:rPr>
              <a:t>Development of CO-FPS builds on more than two decades of fundamental research on </a:t>
            </a:r>
            <a:r>
              <a:rPr lang="en-US" sz="2400" dirty="0" err="1" smtClean="0">
                <a:latin typeface="Arial"/>
                <a:cs typeface="Arial"/>
              </a:rPr>
              <a:t>wildland</a:t>
            </a:r>
            <a:r>
              <a:rPr lang="en-US" sz="2400" dirty="0" smtClean="0">
                <a:latin typeface="Arial"/>
                <a:cs typeface="Arial"/>
              </a:rPr>
              <a:t> fire prediction at NCAR initiated and carried out by Terry Clark and Janice </a:t>
            </a:r>
            <a:r>
              <a:rPr lang="en-US" sz="2400" dirty="0" err="1" smtClean="0">
                <a:latin typeface="Arial"/>
                <a:cs typeface="Arial"/>
              </a:rPr>
              <a:t>Coen</a:t>
            </a:r>
            <a:endParaRPr lang="en-US" sz="2400" dirty="0" smtClean="0">
              <a:latin typeface="Arial"/>
              <a:cs typeface="Arial"/>
            </a:endParaRP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5050118" y="2554941"/>
            <a:ext cx="4093882" cy="3033059"/>
          </a:xfrm>
          <a:prstGeom prst="rect">
            <a:avLst/>
          </a:prstGeom>
          <a:noFill/>
        </p:spPr>
      </p:pic>
      <p:sp>
        <p:nvSpPr>
          <p:cNvPr id="5" name="Content Placeholder 2"/>
          <p:cNvSpPr txBox="1">
            <a:spLocks/>
          </p:cNvSpPr>
          <p:nvPr/>
        </p:nvSpPr>
        <p:spPr>
          <a:xfrm>
            <a:off x="104589" y="2332037"/>
            <a:ext cx="4945529"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latin typeface="Arial"/>
                <a:cs typeface="Arial"/>
              </a:rPr>
              <a:t>CO-FPS builds on Coupled Atmosphere </a:t>
            </a:r>
            <a:r>
              <a:rPr lang="en-US" sz="2400" dirty="0" err="1" smtClean="0">
                <a:latin typeface="Arial"/>
                <a:cs typeface="Arial"/>
              </a:rPr>
              <a:t>Wildland</a:t>
            </a:r>
            <a:r>
              <a:rPr lang="en-US" sz="2400" dirty="0" smtClean="0">
                <a:latin typeface="Arial"/>
                <a:cs typeface="Arial"/>
              </a:rPr>
              <a:t> Fire Environment (CAWFE) model (Clark et al. 1996a and 1996b, Clark, </a:t>
            </a:r>
            <a:r>
              <a:rPr lang="en-US" sz="2400" dirty="0" err="1" smtClean="0">
                <a:latin typeface="Arial"/>
                <a:cs typeface="Arial"/>
              </a:rPr>
              <a:t>Coen</a:t>
            </a:r>
            <a:r>
              <a:rPr lang="en-US" sz="2400" dirty="0" smtClean="0">
                <a:latin typeface="Arial"/>
                <a:cs typeface="Arial"/>
              </a:rPr>
              <a:t>, and Latham 2004,)</a:t>
            </a:r>
          </a:p>
          <a:p>
            <a:r>
              <a:rPr lang="en-US" sz="2400" dirty="0" smtClean="0">
                <a:latin typeface="Arial"/>
                <a:cs typeface="Arial"/>
              </a:rPr>
              <a:t>For operational purposes we have developed CO-FPS using WRF-Fire (</a:t>
            </a:r>
            <a:r>
              <a:rPr lang="en-US" sz="2400" dirty="0" err="1" smtClean="0">
                <a:latin typeface="Arial"/>
                <a:cs typeface="Arial"/>
              </a:rPr>
              <a:t>Coen</a:t>
            </a:r>
            <a:r>
              <a:rPr lang="en-US" sz="2400" dirty="0" smtClean="0">
                <a:latin typeface="Arial"/>
                <a:cs typeface="Arial"/>
              </a:rPr>
              <a:t> et al. 2013) </a:t>
            </a:r>
            <a:endParaRPr lang="en-US" sz="2400" dirty="0">
              <a:latin typeface="Arial"/>
              <a:cs typeface="Arial"/>
            </a:endParaRPr>
          </a:p>
        </p:txBody>
      </p:sp>
    </p:spTree>
    <p:extLst>
      <p:ext uri="{BB962C8B-B14F-4D97-AF65-F5344CB8AC3E}">
        <p14:creationId xmlns:p14="http://schemas.microsoft.com/office/powerpoint/2010/main" val="2024031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168"/>
            <a:ext cx="9091247" cy="762001"/>
          </a:xfrm>
        </p:spPr>
        <p:txBody>
          <a:bodyPr>
            <a:normAutofit fontScale="90000"/>
          </a:bodyPr>
          <a:lstStyle/>
          <a:p>
            <a:r>
              <a:rPr lang="en-US" sz="3200" b="1" dirty="0" smtClean="0">
                <a:latin typeface="Arial"/>
                <a:cs typeface="Arial"/>
              </a:rPr>
              <a:t>NWP Model Is Coupled With Fire Behavior Model</a:t>
            </a:r>
            <a:endParaRPr lang="en-US" sz="3200" b="1" dirty="0">
              <a:latin typeface="Arial"/>
              <a:cs typeface="Arial"/>
            </a:endParaRPr>
          </a:p>
        </p:txBody>
      </p:sp>
      <p:grpSp>
        <p:nvGrpSpPr>
          <p:cNvPr id="8" name="Group 7"/>
          <p:cNvGrpSpPr/>
          <p:nvPr/>
        </p:nvGrpSpPr>
        <p:grpSpPr>
          <a:xfrm>
            <a:off x="2484909" y="1562814"/>
            <a:ext cx="4507722" cy="3017520"/>
            <a:chOff x="2484909" y="1562814"/>
            <a:chExt cx="4507722" cy="3017520"/>
          </a:xfrm>
        </p:grpSpPr>
        <p:pic>
          <p:nvPicPr>
            <p:cNvPr id="3" name="Picture 2" descr="GrassFireEmporiaGazetteKansasTurnpike.jpg"/>
            <p:cNvPicPr>
              <a:picLocks noChangeAspect="1"/>
            </p:cNvPicPr>
            <p:nvPr/>
          </p:nvPicPr>
          <p:blipFill rotWithShape="1">
            <a:blip r:embed="rId2">
              <a:extLst>
                <a:ext uri="{28A0092B-C50C-407E-A947-70E740481C1C}">
                  <a14:useLocalDpi xmlns:a14="http://schemas.microsoft.com/office/drawing/2010/main" val="0"/>
                </a:ext>
              </a:extLst>
            </a:blip>
            <a:srcRect r="10369"/>
            <a:stretch/>
          </p:blipFill>
          <p:spPr>
            <a:xfrm>
              <a:off x="2484909" y="1562814"/>
              <a:ext cx="4507722" cy="3017520"/>
            </a:xfrm>
            <a:prstGeom prst="rect">
              <a:avLst/>
            </a:prstGeom>
          </p:spPr>
        </p:pic>
        <p:sp>
          <p:nvSpPr>
            <p:cNvPr id="5" name="TextBox 4"/>
            <p:cNvSpPr txBox="1"/>
            <p:nvPr/>
          </p:nvSpPr>
          <p:spPr>
            <a:xfrm>
              <a:off x="2484909" y="4272557"/>
              <a:ext cx="1531802" cy="307777"/>
            </a:xfrm>
            <a:prstGeom prst="rect">
              <a:avLst/>
            </a:prstGeom>
            <a:noFill/>
          </p:spPr>
          <p:txBody>
            <a:bodyPr wrap="none" rtlCol="0">
              <a:spAutoFit/>
            </a:bodyPr>
            <a:lstStyle/>
            <a:p>
              <a:r>
                <a:rPr lang="en-US" sz="1400" dirty="0" smtClean="0">
                  <a:solidFill>
                    <a:schemeClr val="bg1"/>
                  </a:solidFill>
                  <a:latin typeface="Arial"/>
                  <a:cs typeface="Arial"/>
                </a:rPr>
                <a:t>Emporia Gazette</a:t>
              </a:r>
              <a:endParaRPr lang="en-US" sz="1400" dirty="0">
                <a:solidFill>
                  <a:schemeClr val="bg1"/>
                </a:solidFill>
                <a:latin typeface="Arial"/>
                <a:cs typeface="Arial"/>
              </a:endParaRPr>
            </a:p>
          </p:txBody>
        </p:sp>
        <p:sp>
          <p:nvSpPr>
            <p:cNvPr id="6" name="TextBox 5"/>
            <p:cNvSpPr txBox="1"/>
            <p:nvPr/>
          </p:nvSpPr>
          <p:spPr>
            <a:xfrm>
              <a:off x="2749675" y="2051384"/>
              <a:ext cx="1496123" cy="400110"/>
            </a:xfrm>
            <a:prstGeom prst="rect">
              <a:avLst/>
            </a:prstGeom>
            <a:noFill/>
          </p:spPr>
          <p:txBody>
            <a:bodyPr wrap="none" rtlCol="0">
              <a:spAutoFit/>
            </a:bodyPr>
            <a:lstStyle/>
            <a:p>
              <a:r>
                <a:rPr lang="en-US" sz="2000" dirty="0" smtClean="0">
                  <a:solidFill>
                    <a:schemeClr val="bg1"/>
                  </a:solidFill>
                  <a:latin typeface="Arial"/>
                  <a:cs typeface="Arial"/>
                </a:rPr>
                <a:t>Surface fire</a:t>
              </a:r>
              <a:endParaRPr lang="en-US" sz="2000" dirty="0">
                <a:solidFill>
                  <a:schemeClr val="bg1"/>
                </a:solidFill>
                <a:latin typeface="Arial"/>
                <a:cs typeface="Arial"/>
              </a:endParaRPr>
            </a:p>
          </p:txBody>
        </p:sp>
      </p:grpSp>
      <p:grpSp>
        <p:nvGrpSpPr>
          <p:cNvPr id="12" name="Group 11"/>
          <p:cNvGrpSpPr/>
          <p:nvPr/>
        </p:nvGrpSpPr>
        <p:grpSpPr>
          <a:xfrm>
            <a:off x="2286000" y="778456"/>
            <a:ext cx="4706631" cy="2583309"/>
            <a:chOff x="2286000" y="931595"/>
            <a:chExt cx="4706631" cy="2998045"/>
          </a:xfrm>
        </p:grpSpPr>
        <p:sp>
          <p:nvSpPr>
            <p:cNvPr id="7" name="TextBox 6"/>
            <p:cNvSpPr txBox="1"/>
            <p:nvPr/>
          </p:nvSpPr>
          <p:spPr>
            <a:xfrm>
              <a:off x="2286000" y="931595"/>
              <a:ext cx="4706631" cy="400110"/>
            </a:xfrm>
            <a:prstGeom prst="rect">
              <a:avLst/>
            </a:prstGeom>
            <a:noFill/>
          </p:spPr>
          <p:txBody>
            <a:bodyPr wrap="square" rtlCol="0">
              <a:spAutoFit/>
            </a:bodyPr>
            <a:lstStyle/>
            <a:p>
              <a:r>
                <a:rPr lang="en-US" sz="2000" dirty="0" smtClean="0">
                  <a:latin typeface="Arial"/>
                  <a:cs typeface="Arial"/>
                </a:rPr>
                <a:t>Level set method tracks fire perimeter</a:t>
              </a:r>
              <a:endParaRPr lang="en-US" sz="2000" dirty="0">
                <a:latin typeface="Arial"/>
                <a:cs typeface="Arial"/>
              </a:endParaRPr>
            </a:p>
          </p:txBody>
        </p:sp>
        <p:cxnSp>
          <p:nvCxnSpPr>
            <p:cNvPr id="9" name="Straight Arrow Connector 8"/>
            <p:cNvCxnSpPr/>
            <p:nvPr/>
          </p:nvCxnSpPr>
          <p:spPr>
            <a:xfrm flipH="1">
              <a:off x="4634884" y="1537793"/>
              <a:ext cx="230920" cy="2391847"/>
            </a:xfrm>
            <a:prstGeom prst="straightConnector1">
              <a:avLst/>
            </a:prstGeom>
            <a:ln w="47625">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1594916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33445</TotalTime>
  <Words>1420</Words>
  <Application>Microsoft Office PowerPoint</Application>
  <PresentationFormat>On-screen Show (4:3)</PresentationFormat>
  <Paragraphs>192</Paragraphs>
  <Slides>37</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Times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CO-FPS Project is Fulfilling NCAR’s Mission to Forster Transfer of Technology</vt:lpstr>
      <vt:lpstr>NWP Model Is Coupled With Fire Behavior Model</vt:lpstr>
      <vt:lpstr>Fire Behavior Module Is Coupled With NWP Model </vt:lpstr>
      <vt:lpstr>NWP Model Is Coupled With Fire Behavior Model</vt:lpstr>
      <vt:lpstr>NWP Model Is Coupled With Fire Behavior Model</vt:lpstr>
      <vt:lpstr>NWP Model Is Coupled With Fire Behavior Model</vt:lpstr>
      <vt:lpstr>Colorado - Fire Prediction System Attributes</vt:lpstr>
      <vt:lpstr>We are downscaling HRRR forecasting system output</vt:lpstr>
      <vt:lpstr>We are downscaling HRRR forecasting system output</vt:lpstr>
      <vt:lpstr>We are downscaling HRRR forecasting system output</vt:lpstr>
      <vt:lpstr>The Fire Prediction System Needs to Simulate Three Fires Simultaneously</vt:lpstr>
      <vt:lpstr>Fire Behavior Products</vt:lpstr>
      <vt:lpstr>Fire Behavior Products</vt:lpstr>
      <vt:lpstr>Fire Behavior Products</vt:lpstr>
      <vt:lpstr>Fire Behavior Products</vt:lpstr>
      <vt:lpstr>Fire Behavior Products</vt:lpstr>
      <vt:lpstr> CO-FPS Products – End of Year 1</vt:lpstr>
      <vt:lpstr>Higher Order Advection Scheme and Level Set Reinitialization Significantly Reduces Error</vt:lpstr>
      <vt:lpstr>Evaluation of the CO-FPS system</vt:lpstr>
      <vt:lpstr>PowerPoint Presentation</vt:lpstr>
      <vt:lpstr>Cold Springs Fire Near Nederland Was Simulated Using WRF-Fire</vt:lpstr>
      <vt:lpstr>Fuel Included Lodgepole Pine, Pondersosa Pine, and Douglas Fur</vt:lpstr>
      <vt:lpstr>Cold Springs Fire Near Nederland Was Simulated Using WRF-Fire</vt:lpstr>
      <vt:lpstr>Cold Springs Fire Near Nederland Was Simulated Using WRF-Fire</vt:lpstr>
      <vt:lpstr>Cold Springs Fire Near Nederland Was Simulated Using WRF-Fire</vt:lpstr>
      <vt:lpstr>Smoke Transport Demonstrate Significant Changes In Wind Direction</vt:lpstr>
      <vt:lpstr>Freeman fire</vt:lpstr>
      <vt:lpstr>Rosebud fire</vt:lpstr>
      <vt:lpstr>Hayden Pass fire</vt:lpstr>
      <vt:lpstr>We Are Developing An Operational Coupled Atmosphere Wildland Fire Prediction System</vt:lpstr>
    </vt:vector>
  </TitlesOfParts>
  <Company>National Center for Atmospheric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Branko Kosovic</dc:creator>
  <cp:lastModifiedBy>jimenez</cp:lastModifiedBy>
  <cp:revision>140</cp:revision>
  <dcterms:created xsi:type="dcterms:W3CDTF">2016-05-17T05:50:07Z</dcterms:created>
  <dcterms:modified xsi:type="dcterms:W3CDTF">2017-06-12T18:04:16Z</dcterms:modified>
</cp:coreProperties>
</file>