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56" r:id="rId3"/>
    <p:sldId id="257" r:id="rId4"/>
    <p:sldId id="258" r:id="rId5"/>
    <p:sldId id="260" r:id="rId6"/>
    <p:sldId id="261" r:id="rId7"/>
    <p:sldId id="266" r:id="rId8"/>
    <p:sldId id="262" r:id="rId9"/>
    <p:sldId id="267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96" d="100"/>
          <a:sy n="196" d="100"/>
        </p:scale>
        <p:origin x="-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07882-8A5D-9F4F-AE5D-B7C1CD774934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47EE6-7866-E849-86BB-E2B853F99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KISTI logo and acknowledgement somewhere here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90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in PNNL, OU and CGD efforts here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01BE1-F2E6-884F-8B49-65EF231537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89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Halo zones and masks, then sponge-layer</a:t>
            </a:r>
            <a:r>
              <a:rPr lang="en-US" baseline="0" dirty="0" smtClean="0"/>
              <a:t> boundary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2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Halo zones and masks, then sponge-layer</a:t>
            </a:r>
            <a:r>
              <a:rPr lang="en-US" baseline="0" dirty="0" smtClean="0"/>
              <a:t> boundary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2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left,</a:t>
            </a:r>
            <a:r>
              <a:rPr lang="en-US" baseline="0" dirty="0" smtClean="0"/>
              <a:t> </a:t>
            </a:r>
            <a:r>
              <a:rPr lang="en-US" dirty="0" smtClean="0"/>
              <a:t>release?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047EE6-7866-E849-86BB-E2B853F99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232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9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7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4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0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9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0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C645-9A96-CE44-ADB4-E94AA111222A}" type="datetimeFigureOut">
              <a:rPr lang="en-US" smtClean="0"/>
              <a:t>6/15/17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9647-0507-184E-A458-B81B6EE2C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4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image" Target="../media/image5.png"/><Relationship Id="rId5" Type="http://schemas.openxmlformats.org/officeDocument/2006/relationships/image" Target="../media/image20.gi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tiff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jpeg"/><Relationship Id="rId9" Type="http://schemas.openxmlformats.org/officeDocument/2006/relationships/image" Target="../media/image4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9637" y="5896607"/>
            <a:ext cx="1708150" cy="889000"/>
            <a:chOff x="0" y="0"/>
            <a:chExt cx="1076" cy="56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1076" cy="5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79" y="74"/>
              <a:ext cx="172" cy="18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"/>
            <p:cNvSpPr>
              <a:spLocks/>
            </p:cNvSpPr>
            <p:nvPr/>
          </p:nvSpPr>
          <p:spPr bwMode="auto">
            <a:xfrm>
              <a:off x="77" y="33"/>
              <a:ext cx="213" cy="17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23" y="121"/>
              <a:ext cx="212" cy="220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431" y="6175214"/>
            <a:ext cx="1981200" cy="3317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4" descr="ns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0" y="5971247"/>
            <a:ext cx="736257" cy="7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625" y="6081508"/>
            <a:ext cx="1474993" cy="519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694693" y="136532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 is (Almost) Here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US_regional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743" y="1116811"/>
            <a:ext cx="3416435" cy="3307233"/>
          </a:xfrm>
          <a:prstGeom prst="rect">
            <a:avLst/>
          </a:prstGeom>
        </p:spPr>
      </p:pic>
      <p:pic>
        <p:nvPicPr>
          <p:cNvPr id="8" name="Picture 7" descr="US_uniform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80" y="1135957"/>
            <a:ext cx="3406252" cy="32944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641" y="5203098"/>
            <a:ext cx="8210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MMM-MPAS team: Dave </a:t>
            </a:r>
            <a:r>
              <a:rPr lang="en-US" sz="1600" dirty="0" err="1" smtClean="0">
                <a:latin typeface="Times New Roman"/>
                <a:cs typeface="Times New Roman"/>
              </a:rPr>
              <a:t>Ahijevych</a:t>
            </a:r>
            <a:r>
              <a:rPr lang="en-US" sz="1600" dirty="0" smtClean="0">
                <a:latin typeface="Times New Roman"/>
                <a:cs typeface="Times New Roman"/>
              </a:rPr>
              <a:t>, Michael </a:t>
            </a:r>
            <a:r>
              <a:rPr lang="en-US" sz="1600" dirty="0" err="1" smtClean="0">
                <a:latin typeface="Times New Roman"/>
                <a:cs typeface="Times New Roman"/>
              </a:rPr>
              <a:t>Duda</a:t>
            </a:r>
            <a:r>
              <a:rPr lang="en-US" sz="1600" dirty="0" smtClean="0">
                <a:latin typeface="Times New Roman"/>
                <a:cs typeface="Times New Roman"/>
              </a:rPr>
              <a:t>, Laura Fowler, </a:t>
            </a:r>
            <a:r>
              <a:rPr lang="en-US" sz="1600" dirty="0" err="1" smtClean="0">
                <a:latin typeface="Times New Roman"/>
                <a:cs typeface="Times New Roman"/>
              </a:rPr>
              <a:t>SoYoung</a:t>
            </a:r>
            <a:r>
              <a:rPr lang="en-US" sz="1600" dirty="0" smtClean="0">
                <a:latin typeface="Times New Roman"/>
                <a:cs typeface="Times New Roman"/>
              </a:rPr>
              <a:t> Ha, </a:t>
            </a:r>
            <a:r>
              <a:rPr lang="en-US" sz="1600" dirty="0" err="1" smtClean="0">
                <a:latin typeface="Times New Roman"/>
                <a:cs typeface="Times New Roman"/>
              </a:rPr>
              <a:t>Jihyeon</a:t>
            </a:r>
            <a:r>
              <a:rPr lang="en-US" sz="1600" dirty="0" smtClean="0">
                <a:latin typeface="Times New Roman"/>
                <a:cs typeface="Times New Roman"/>
              </a:rPr>
              <a:t> Jang, Joe </a:t>
            </a:r>
            <a:r>
              <a:rPr lang="en-US" sz="1600" dirty="0" err="1" smtClean="0">
                <a:latin typeface="Times New Roman"/>
                <a:cs typeface="Times New Roman"/>
              </a:rPr>
              <a:t>Klemp</a:t>
            </a:r>
            <a:r>
              <a:rPr lang="en-US" sz="1600" dirty="0" smtClean="0">
                <a:latin typeface="Times New Roman"/>
                <a:cs typeface="Times New Roman"/>
              </a:rPr>
              <a:t>, </a:t>
            </a:r>
            <a:r>
              <a:rPr lang="en-US" sz="1600" dirty="0">
                <a:latin typeface="Times New Roman"/>
                <a:cs typeface="Times New Roman"/>
              </a:rPr>
              <a:t>Sang-Hun </a:t>
            </a:r>
            <a:r>
              <a:rPr lang="en-US" sz="1600" dirty="0" smtClean="0">
                <a:latin typeface="Times New Roman"/>
                <a:cs typeface="Times New Roman"/>
              </a:rPr>
              <a:t>Park (YSU), Bill Skamarock, Wei Wang, May Wong, Colin </a:t>
            </a:r>
            <a:r>
              <a:rPr lang="en-US" sz="1600" dirty="0" err="1" smtClean="0">
                <a:latin typeface="Times New Roman"/>
                <a:cs typeface="Times New Roman"/>
              </a:rPr>
              <a:t>Zarzycki</a:t>
            </a:r>
            <a:endParaRPr lang="en-US" sz="1600" dirty="0">
              <a:latin typeface="Times New Roman"/>
              <a:cs typeface="Times New Roman"/>
            </a:endParaRPr>
          </a:p>
        </p:txBody>
      </p:sp>
      <p:pic>
        <p:nvPicPr>
          <p:cNvPr id="18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59" y="6028774"/>
            <a:ext cx="1058133" cy="624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375" y="4696979"/>
            <a:ext cx="876344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MPAS-A: </a:t>
            </a:r>
            <a:r>
              <a:rPr lang="en-US" i="1" dirty="0" smtClean="0">
                <a:latin typeface="Times New Roman"/>
                <a:cs typeface="Times New Roman"/>
              </a:rPr>
              <a:t>WRF </a:t>
            </a:r>
            <a:r>
              <a:rPr lang="en-US" i="1" dirty="0" err="1" smtClean="0">
                <a:latin typeface="Times New Roman"/>
                <a:cs typeface="Times New Roman"/>
              </a:rPr>
              <a:t>numerics</a:t>
            </a:r>
            <a:r>
              <a:rPr lang="en-US" i="1" dirty="0" smtClean="0">
                <a:latin typeface="Times New Roman"/>
                <a:cs typeface="Times New Roman"/>
              </a:rPr>
              <a:t> and physics with a height coordinate on a </a:t>
            </a:r>
            <a:r>
              <a:rPr lang="en-US" i="1" dirty="0" err="1" smtClean="0">
                <a:latin typeface="Times New Roman"/>
                <a:cs typeface="Times New Roman"/>
              </a:rPr>
              <a:t>centroidal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Voronoi</a:t>
            </a:r>
            <a:r>
              <a:rPr lang="en-US" i="1" dirty="0" smtClean="0">
                <a:latin typeface="Times New Roman"/>
                <a:cs typeface="Times New Roman"/>
              </a:rPr>
              <a:t> mesh</a:t>
            </a:r>
            <a:endParaRPr lang="en-US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593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nim.z500.120h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r="21432"/>
          <a:stretch/>
        </p:blipFill>
        <p:spPr>
          <a:xfrm>
            <a:off x="3092274" y="1127525"/>
            <a:ext cx="3123051" cy="55276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8" name="Picture 7" descr="anim.mslp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r="23510"/>
          <a:stretch/>
        </p:blipFill>
        <p:spPr>
          <a:xfrm>
            <a:off x="6122997" y="1133957"/>
            <a:ext cx="2956984" cy="5529652"/>
          </a:xfrm>
          <a:prstGeom prst="rect">
            <a:avLst/>
          </a:prstGeom>
        </p:spPr>
      </p:pic>
      <p:pic>
        <p:nvPicPr>
          <p:cNvPr id="11" name="Picture 10" descr="TC_na_mesh_20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8" y="2093942"/>
            <a:ext cx="2263889" cy="21114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712" y="1114516"/>
            <a:ext cx="28444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Times New Roman"/>
                <a:cs typeface="Times New Roman"/>
              </a:rPr>
              <a:t>NCAR real-time forecasts</a:t>
            </a:r>
          </a:p>
          <a:p>
            <a:pPr algn="ctr"/>
            <a:r>
              <a:rPr lang="en-US" sz="1400" i="1" dirty="0" smtClean="0">
                <a:latin typeface="Times New Roman"/>
                <a:cs typeface="Times New Roman"/>
              </a:rPr>
              <a:t>November 2016 - June 2017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Daily 10-day MPAS forecasts 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00 UTC GFS analysis initialization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045" y="4969962"/>
            <a:ext cx="2796290" cy="1636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5126" y="4380306"/>
            <a:ext cx="155683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Regional initialization </a:t>
            </a:r>
          </a:p>
          <a:p>
            <a:pPr algn="ctr"/>
            <a:r>
              <a:rPr lang="en-US" sz="1100" dirty="0" smtClean="0"/>
              <a:t>500 </a:t>
            </a:r>
            <a:r>
              <a:rPr lang="en-US" sz="1100" dirty="0" err="1" smtClean="0"/>
              <a:t>hPa</a:t>
            </a:r>
            <a:r>
              <a:rPr lang="en-US" sz="1100" dirty="0" smtClean="0"/>
              <a:t> height field (m) </a:t>
            </a:r>
          </a:p>
          <a:p>
            <a:pPr algn="ctr"/>
            <a:r>
              <a:rPr lang="en-US" sz="1100" dirty="0" smtClean="0"/>
              <a:t>2017-05-09_00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68420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7" name="Picture 6" descr="US_region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959" y="1110429"/>
            <a:ext cx="2486866" cy="24073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2994" y="1652335"/>
            <a:ext cx="2249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Further development: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994" y="2192207"/>
            <a:ext cx="51770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Enable interpolation of LBC fields from other (nonaligned) MPAS meshes and from other analyses (e.g. ECMWF, GFS, ERA).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Implement inflow-outflow conditions for scalars that are not externally specified (e.g. condensates).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Software engineering cleanup.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Post-processing tools.</a:t>
            </a:r>
          </a:p>
        </p:txBody>
      </p:sp>
      <p:pic>
        <p:nvPicPr>
          <p:cNvPr id="9" name="Picture 8" descr="US_uniform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83" y="3541880"/>
            <a:ext cx="2494157" cy="2412306"/>
          </a:xfrm>
          <a:prstGeom prst="rect">
            <a:avLst/>
          </a:prstGeom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49637" y="5896607"/>
            <a:ext cx="1708150" cy="889000"/>
            <a:chOff x="0" y="0"/>
            <a:chExt cx="1076" cy="560"/>
          </a:xfrm>
        </p:grpSpPr>
        <p:pic>
          <p:nvPicPr>
            <p:cNvPr id="11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076" cy="5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2" name="Rectangle 2"/>
            <p:cNvSpPr>
              <a:spLocks/>
            </p:cNvSpPr>
            <p:nvPr/>
          </p:nvSpPr>
          <p:spPr bwMode="auto">
            <a:xfrm>
              <a:off x="279" y="74"/>
              <a:ext cx="172" cy="18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3"/>
            <p:cNvSpPr>
              <a:spLocks/>
            </p:cNvSpPr>
            <p:nvPr/>
          </p:nvSpPr>
          <p:spPr bwMode="auto">
            <a:xfrm>
              <a:off x="77" y="33"/>
              <a:ext cx="213" cy="17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23" y="121"/>
              <a:ext cx="212" cy="220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25431" y="6175214"/>
            <a:ext cx="1981200" cy="3317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6" name="Picture 4" descr="nsf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60" y="5971247"/>
            <a:ext cx="736257" cy="7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9625" y="6081508"/>
            <a:ext cx="1474993" cy="519198"/>
          </a:xfrm>
          <a:prstGeom prst="rect">
            <a:avLst/>
          </a:prstGeom>
        </p:spPr>
      </p:pic>
      <p:pic>
        <p:nvPicPr>
          <p:cNvPr id="18" name="그림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159" y="6028774"/>
            <a:ext cx="1058133" cy="6246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94693" y="136532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 is (Almost) Here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994" y="4536130"/>
            <a:ext cx="299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Release: Sometime in 2018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26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Latest MPAS Release – V5.0 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298" y="1351873"/>
            <a:ext cx="782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MPAS-V5.0 released in January 2017, previous release (MPAS-V4.0), 22 May 2015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6298" y="1759890"/>
            <a:ext cx="410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MPAS-Atmosphere updates in MPAS-V5.0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23275" y="2110305"/>
            <a:ext cx="74631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Updates to physics suite </a:t>
            </a:r>
            <a:r>
              <a:rPr lang="en-US" i="1" dirty="0" err="1" smtClean="0"/>
              <a:t>mesoscale_reference</a:t>
            </a: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physics suite: </a:t>
            </a:r>
            <a:r>
              <a:rPr lang="en-US" i="1" dirty="0" err="1" smtClean="0"/>
              <a:t>convection_permitting</a:t>
            </a:r>
            <a:endParaRPr lang="en-US" i="1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New MPAS-Atmosphere optimizations</a:t>
            </a:r>
          </a:p>
          <a:p>
            <a:pPr marL="571500"/>
            <a:r>
              <a:rPr lang="en-US" i="1" dirty="0" smtClean="0"/>
              <a:t>Dynamical core: greater than 2x speedup (on Yellowstone) over V4</a:t>
            </a:r>
          </a:p>
          <a:p>
            <a:pPr marL="571500"/>
            <a:r>
              <a:rPr lang="en-US" i="1" dirty="0" smtClean="0"/>
              <a:t>Hybrid parallelism using </a:t>
            </a:r>
            <a:r>
              <a:rPr lang="en-US" i="1" dirty="0" err="1" smtClean="0"/>
              <a:t>OpenMP</a:t>
            </a:r>
            <a:r>
              <a:rPr lang="en-US" i="1" dirty="0" smtClean="0"/>
              <a:t> (new) and MPI, fully bit-reproducible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3275" y="4068935"/>
            <a:ext cx="81355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Community Earth System Model (CESM)</a:t>
            </a:r>
          </a:p>
          <a:p>
            <a:pPr marL="571500"/>
            <a:r>
              <a:rPr lang="en-US" dirty="0" smtClean="0">
                <a:cs typeface="Times New Roman"/>
              </a:rPr>
              <a:t>MPAS-A is a dynamical core in CAM: NWP/climate testing, early applications.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Regional MPAS-Atmosphere</a:t>
            </a:r>
          </a:p>
          <a:p>
            <a:pPr marL="571500"/>
            <a:r>
              <a:rPr lang="en-US" dirty="0" smtClean="0">
                <a:cs typeface="Times New Roman"/>
              </a:rPr>
              <a:t>Prototype is being tested.  General release (MPAS Version 6) 2018.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Data Assimilation work and development is ongoing with DART and NCEP/GSI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We are developing a common physics repository for MPAS and WRF.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MPAS-A can now drive regional WRF (one-way) in the latest WRF (V3.9) release.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cs typeface="Times New Roman"/>
              </a:rPr>
              <a:t>GPU version of MPAS-A dynamical core is working; development is ongoing.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298" y="3699603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Ongoing development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86067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5938" y="2162375"/>
            <a:ext cx="521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MPAS-Atmosphere updates in physics for  MPAS-V5.0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7642" y="2512790"/>
            <a:ext cx="4916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/>
              <a:t>Updates to physics suite </a:t>
            </a:r>
            <a:r>
              <a:rPr lang="en-US" i="1" dirty="0" err="1" smtClean="0"/>
              <a:t>mesoscale_reference</a:t>
            </a:r>
            <a:endParaRPr lang="en-US" i="1" dirty="0" smtClean="0"/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FF0000"/>
                </a:solidFill>
              </a:rPr>
              <a:t>New suite: </a:t>
            </a:r>
            <a:r>
              <a:rPr lang="en-US" i="1" dirty="0" err="1" smtClean="0">
                <a:solidFill>
                  <a:srgbClr val="FF0000"/>
                </a:solidFill>
              </a:rPr>
              <a:t>convection_permitting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0" y="3254876"/>
            <a:ext cx="7031642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Surface Layer: </a:t>
            </a:r>
            <a:r>
              <a:rPr lang="en-US" dirty="0" err="1"/>
              <a:t>module_sf_mynn.F</a:t>
            </a:r>
            <a:r>
              <a:rPr lang="en-US" dirty="0"/>
              <a:t> as in WRF 3.5.</a:t>
            </a:r>
            <a:br>
              <a:rPr lang="en-US" dirty="0"/>
            </a:br>
            <a:r>
              <a:rPr lang="en-US" dirty="0"/>
              <a:t>PBL: Mellor-Yamada-Nakanishi-</a:t>
            </a:r>
            <a:r>
              <a:rPr lang="en-US" dirty="0" err="1"/>
              <a:t>Niino</a:t>
            </a:r>
            <a:r>
              <a:rPr lang="en-US" dirty="0"/>
              <a:t> (MYNN) as in WRF 3.8.</a:t>
            </a:r>
            <a:br>
              <a:rPr lang="en-US" dirty="0"/>
            </a:br>
            <a:r>
              <a:rPr lang="en-US" dirty="0"/>
              <a:t>Land Surface Model (NOAH 4-layers): as in WRF 3.6.1.</a:t>
            </a:r>
            <a:br>
              <a:rPr lang="en-US" dirty="0"/>
            </a:br>
            <a:r>
              <a:rPr lang="en-US" dirty="0"/>
              <a:t>Gravity Wave Drag: YSU gravity wave drag scheme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Convection:  </a:t>
            </a:r>
            <a:r>
              <a:rPr lang="en-US" dirty="0" err="1"/>
              <a:t>Grell-Freitas</a:t>
            </a:r>
            <a:r>
              <a:rPr lang="en-US" dirty="0"/>
              <a:t> scale aware scheme (modified from WRF 3.6.1)</a:t>
            </a:r>
            <a:br>
              <a:rPr lang="en-US" dirty="0"/>
            </a:br>
            <a:r>
              <a:rPr lang="en-US" dirty="0"/>
              <a:t>Microphysics: Thompson scheme (non-</a:t>
            </a:r>
            <a:r>
              <a:rPr lang="en-US" dirty="0" err="1"/>
              <a:t>aeosol</a:t>
            </a:r>
            <a:r>
              <a:rPr lang="en-US" dirty="0"/>
              <a:t> aware): as in WRF 3.8</a:t>
            </a:r>
            <a:br>
              <a:rPr lang="en-US" dirty="0"/>
            </a:br>
            <a:r>
              <a:rPr lang="en-US" dirty="0"/>
              <a:t>Radiation: RRTMG </a:t>
            </a:r>
            <a:r>
              <a:rPr lang="en-US" dirty="0" err="1"/>
              <a:t>sw</a:t>
            </a:r>
            <a:r>
              <a:rPr lang="en-US" dirty="0"/>
              <a:t> as in WRF 3.4.1;  RRTMG </a:t>
            </a:r>
            <a:r>
              <a:rPr lang="en-US" dirty="0" err="1"/>
              <a:t>lw</a:t>
            </a:r>
            <a:r>
              <a:rPr lang="en-US" dirty="0"/>
              <a:t> as in WRF </a:t>
            </a:r>
            <a:r>
              <a:rPr lang="en-US" dirty="0" smtClean="0"/>
              <a:t>3.4.1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Latest MPAS Release – V5.0 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84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999603" y="4390652"/>
            <a:ext cx="5341845" cy="246734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8" name="Picture 7" descr="Screen shot 2010-11-19 at 10.42.1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502" y="2305565"/>
            <a:ext cx="1758950" cy="1555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6868" y="1930684"/>
            <a:ext cx="185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Block of cells owned by a process</a:t>
            </a:r>
            <a:endParaRPr lang="en-US" sz="1400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2259" y="3761480"/>
            <a:ext cx="209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2"/>
                </a:solidFill>
              </a:rPr>
              <a:t>Block plus two layers of halo/ghost cells</a:t>
            </a:r>
            <a:endParaRPr lang="en-US" sz="1400" i="1" dirty="0">
              <a:solidFill>
                <a:schemeClr val="tx2"/>
              </a:solidFill>
            </a:endParaRPr>
          </a:p>
        </p:txBody>
      </p:sp>
      <p:pic>
        <p:nvPicPr>
          <p:cNvPr id="12" name="Picture 11" descr="Screen shot 2010-11-19 at 10.43.3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0" y="2251263"/>
            <a:ext cx="2922270" cy="28422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4344" y="1351539"/>
            <a:ext cx="3005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DM parallel decomposition </a:t>
            </a:r>
          </a:p>
          <a:p>
            <a:r>
              <a:rPr lang="en-US" sz="2000" dirty="0" smtClean="0">
                <a:latin typeface="Times New Roman"/>
                <a:cs typeface="Times New Roman"/>
              </a:rPr>
              <a:t>of  the MPAS mesh </a:t>
            </a:r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56714" y="1270666"/>
            <a:ext cx="266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MPAS uses halo (or ghost) cells; Halo values are communicated (currently MPI)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1391" y="4898885"/>
            <a:ext cx="2562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Multithreading: Block of cells (shared memory) divided into </a:t>
            </a:r>
            <a:r>
              <a:rPr lang="en-US" i="1" dirty="0" err="1" smtClean="0">
                <a:latin typeface="Times New Roman"/>
                <a:cs typeface="Times New Roman"/>
              </a:rPr>
              <a:t>nThreads</a:t>
            </a:r>
            <a:r>
              <a:rPr lang="en-US" dirty="0" smtClean="0">
                <a:latin typeface="Times New Roman"/>
                <a:cs typeface="Times New Roman"/>
              </a:rPr>
              <a:t> threads and advanced in parallel (using </a:t>
            </a:r>
            <a:r>
              <a:rPr lang="en-US" dirty="0" err="1" smtClean="0">
                <a:latin typeface="Times New Roman"/>
                <a:cs typeface="Times New Roman"/>
              </a:rPr>
              <a:t>OpenMP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3" name="Picture 12" descr="Screen shot 2010-11-19 at 10.46.19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946" y="2579630"/>
            <a:ext cx="1181100" cy="9810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1241668" y="3128802"/>
            <a:ext cx="2802623" cy="37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5154549" y="3047074"/>
            <a:ext cx="1587953" cy="36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6117592" y="4525247"/>
            <a:ext cx="2116662" cy="1901462"/>
            <a:chOff x="2184423" y="2345952"/>
            <a:chExt cx="3815129" cy="3427247"/>
          </a:xfrm>
        </p:grpSpPr>
        <p:pic>
          <p:nvPicPr>
            <p:cNvPr id="21" name="Picture 20" descr="Screen shot 2010-11-19 at 10.46.19 P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4423" y="2345952"/>
              <a:ext cx="3815129" cy="3427247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>
              <a:off x="2981202" y="2715650"/>
              <a:ext cx="269340" cy="10642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40183" y="2620425"/>
              <a:ext cx="181286" cy="20725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421469" y="2614822"/>
              <a:ext cx="284879" cy="11203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706346" y="2553208"/>
              <a:ext cx="191644" cy="17924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02386" y="2547029"/>
              <a:ext cx="270125" cy="112608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77689" y="2934108"/>
              <a:ext cx="305597" cy="9522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004733" y="2934109"/>
              <a:ext cx="172956" cy="164691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006762" y="3085349"/>
              <a:ext cx="10361" cy="27447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830657" y="3365424"/>
              <a:ext cx="186466" cy="17364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826933" y="3530600"/>
              <a:ext cx="34801" cy="28294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685628" y="3807943"/>
              <a:ext cx="176106" cy="17364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680448" y="3975988"/>
              <a:ext cx="25899" cy="28007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3540599" y="4261665"/>
              <a:ext cx="170927" cy="156842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255721" y="4317678"/>
              <a:ext cx="284879" cy="10642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089974" y="4334483"/>
              <a:ext cx="165747" cy="17924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820636" y="4407303"/>
              <a:ext cx="274520" cy="11203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2654887" y="4407303"/>
              <a:ext cx="165749" cy="229662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4360333" y="2493433"/>
              <a:ext cx="278340" cy="11018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4172509" y="2491590"/>
              <a:ext cx="196825" cy="17364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4638674" y="2603620"/>
              <a:ext cx="17993" cy="25388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478867" y="2855690"/>
              <a:ext cx="180526" cy="17114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3711526" y="4261665"/>
              <a:ext cx="279698" cy="11203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3991223" y="4205648"/>
              <a:ext cx="170927" cy="156842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4167330" y="4205650"/>
              <a:ext cx="274520" cy="10082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436533" y="4160838"/>
              <a:ext cx="202141" cy="15292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631267" y="4165600"/>
              <a:ext cx="276745" cy="9046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908012" y="4256062"/>
              <a:ext cx="25899" cy="330488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4933910" y="4586550"/>
              <a:ext cx="269339" cy="10082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2790199" y="2721304"/>
              <a:ext cx="193937" cy="20644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796455" y="2915236"/>
              <a:ext cx="25024" cy="26274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2633797" y="3196751"/>
              <a:ext cx="175171" cy="168908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2628900" y="3369733"/>
              <a:ext cx="38913" cy="24861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2484967" y="3636433"/>
              <a:ext cx="177800" cy="2074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 flipV="1">
              <a:off x="2489200" y="3856567"/>
              <a:ext cx="46567" cy="2243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2353733" y="4089401"/>
              <a:ext cx="169334" cy="22859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 flipV="1">
              <a:off x="2349500" y="4330700"/>
              <a:ext cx="59267" cy="215901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08767" y="4555067"/>
              <a:ext cx="258233" cy="8466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4643968" y="2421467"/>
              <a:ext cx="207432" cy="1735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4855633" y="2413000"/>
              <a:ext cx="283634" cy="1481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 flipV="1">
              <a:off x="5139267" y="2565400"/>
              <a:ext cx="12700" cy="23283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156200" y="2798234"/>
              <a:ext cx="270933" cy="126999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 flipV="1">
              <a:off x="5435600" y="2925234"/>
              <a:ext cx="8467" cy="24976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5452533" y="3187700"/>
              <a:ext cx="262467" cy="1100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 flipV="1">
              <a:off x="5723467" y="3302000"/>
              <a:ext cx="16933" cy="27940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5541433" y="3589867"/>
              <a:ext cx="198967" cy="16510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5537200" y="3771900"/>
              <a:ext cx="25400" cy="27940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359400" y="4047068"/>
              <a:ext cx="198968" cy="169332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 flipV="1">
              <a:off x="5355168" y="4220634"/>
              <a:ext cx="33865" cy="30903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198533" y="4533900"/>
              <a:ext cx="186267" cy="1481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5194300" y="4694767"/>
              <a:ext cx="33867" cy="300566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037667" y="4999567"/>
              <a:ext cx="186266" cy="15240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5033433" y="5156200"/>
              <a:ext cx="21167" cy="3259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4855633" y="5482167"/>
              <a:ext cx="186267" cy="13123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4614333" y="5516033"/>
              <a:ext cx="245534" cy="973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4419600" y="5516033"/>
              <a:ext cx="190501" cy="1312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4169833" y="5537200"/>
              <a:ext cx="245535" cy="105833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 flipV="1">
              <a:off x="4144433" y="5236633"/>
              <a:ext cx="21167" cy="2963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877733" y="5113867"/>
              <a:ext cx="266700" cy="1058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716867" y="5109633"/>
              <a:ext cx="160866" cy="1439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3437467" y="5143500"/>
              <a:ext cx="283633" cy="114300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3280833" y="5143500"/>
              <a:ext cx="156635" cy="1608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3018367" y="5198533"/>
              <a:ext cx="254000" cy="973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2853267" y="5194301"/>
              <a:ext cx="160866" cy="207432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599267" y="5304367"/>
              <a:ext cx="258234" cy="931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 flipV="1">
              <a:off x="2544233" y="5096933"/>
              <a:ext cx="55034" cy="207434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2535767" y="4868333"/>
              <a:ext cx="177800" cy="224368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 flipV="1">
              <a:off x="2658533" y="4639733"/>
              <a:ext cx="50800" cy="224367"/>
            </a:xfrm>
            <a:prstGeom prst="line">
              <a:avLst/>
            </a:prstGeom>
            <a:ln w="28575" cap="rnd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Arrow Connector 92"/>
          <p:cNvCxnSpPr/>
          <p:nvPr/>
        </p:nvCxnSpPr>
        <p:spPr>
          <a:xfrm>
            <a:off x="4956532" y="3489496"/>
            <a:ext cx="1442573" cy="1245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66919" y="6424126"/>
            <a:ext cx="145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nThreads</a:t>
            </a:r>
            <a:r>
              <a:rPr lang="en-US" i="1" dirty="0" smtClean="0">
                <a:latin typeface="Times New Roman"/>
                <a:cs typeface="Times New Roman"/>
              </a:rPr>
              <a:t> = 3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Latest MPAS Release – V5.0 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704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6490" y="2731251"/>
            <a:ext cx="7810891" cy="39534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Next MPAS Release – V5.0 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3" t="21661" r="472"/>
          <a:stretch/>
        </p:blipFill>
        <p:spPr>
          <a:xfrm>
            <a:off x="689598" y="3502837"/>
            <a:ext cx="7182742" cy="24813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1595" y="2751734"/>
            <a:ext cx="271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MPAS optimization results: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7119" y="3168258"/>
            <a:ext cx="2215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MPAS-A solver code section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65873" y="2952815"/>
            <a:ext cx="144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r>
              <a:rPr lang="en-US" sz="1400" dirty="0" smtClean="0"/>
              <a:t>eta MPAS V4.0</a:t>
            </a:r>
          </a:p>
          <a:p>
            <a:pPr algn="ctr"/>
            <a:r>
              <a:rPr lang="en-US" sz="1400" dirty="0" err="1"/>
              <a:t>w</a:t>
            </a:r>
            <a:r>
              <a:rPr lang="en-US" sz="1400" dirty="0" err="1" smtClean="0"/>
              <a:t>allclock</a:t>
            </a:r>
            <a:r>
              <a:rPr lang="en-US" sz="1400" dirty="0" smtClean="0"/>
              <a:t> time (s)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07134" y="2952815"/>
            <a:ext cx="1443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r>
              <a:rPr lang="en-US" sz="1400" dirty="0" smtClean="0"/>
              <a:t>eta-V5.0</a:t>
            </a:r>
          </a:p>
          <a:p>
            <a:pPr algn="ctr"/>
            <a:r>
              <a:rPr lang="en-US" sz="1400" dirty="0" err="1"/>
              <a:t>w</a:t>
            </a:r>
            <a:r>
              <a:rPr lang="en-US" sz="1400" dirty="0" err="1" smtClean="0"/>
              <a:t>allclock</a:t>
            </a:r>
            <a:r>
              <a:rPr lang="en-US" sz="1400" dirty="0" smtClean="0"/>
              <a:t> time (s)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989099" y="2952815"/>
            <a:ext cx="919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V4.0/V5.0</a:t>
            </a:r>
          </a:p>
          <a:p>
            <a:pPr algn="ctr"/>
            <a:r>
              <a:rPr lang="en-US" sz="1400" dirty="0" smtClean="0"/>
              <a:t>(speedup)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7665" y="6042893"/>
            <a:ext cx="749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NWSC Yellowstone computer using the Intel 15.0.1 compilers, with 16 MPI tasks per node and no </a:t>
            </a:r>
            <a:r>
              <a:rPr lang="en-US" sz="1200" i="1" dirty="0" err="1"/>
              <a:t>OpenMP</a:t>
            </a:r>
            <a:r>
              <a:rPr lang="en-US" sz="1200" i="1" dirty="0"/>
              <a:t> threading</a:t>
            </a:r>
            <a:r>
              <a:rPr lang="en-US" sz="1200" i="1" dirty="0" smtClean="0"/>
              <a:t>.</a:t>
            </a:r>
          </a:p>
          <a:p>
            <a:r>
              <a:rPr lang="en-US" sz="1200" i="1" dirty="0" smtClean="0"/>
              <a:t>120 km mesh (40,962 cells), 64 levels, </a:t>
            </a:r>
            <a:r>
              <a:rPr lang="en-US" sz="1200" i="1" dirty="0" err="1" smtClean="0"/>
              <a:t>Jablonowski</a:t>
            </a:r>
            <a:r>
              <a:rPr lang="en-US" sz="1200" i="1" dirty="0" smtClean="0"/>
              <a:t> and Williamson </a:t>
            </a:r>
            <a:r>
              <a:rPr lang="en-US" sz="1200" i="1" dirty="0" err="1" smtClean="0"/>
              <a:t>baroclinic</a:t>
            </a:r>
            <a:r>
              <a:rPr lang="en-US" sz="1200" i="1" dirty="0" smtClean="0"/>
              <a:t> wave test, 11 tracers, 24 h integration.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475" y="1422433"/>
            <a:ext cx="76925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Latest  MPAS release (MPAS-V5.0) - 7 January 2017</a:t>
            </a:r>
          </a:p>
          <a:p>
            <a:r>
              <a:rPr lang="en-US" dirty="0" smtClean="0"/>
              <a:t>No changes to MPAS-Ocean or MPAS-Land-Ice (DOE cores)</a:t>
            </a:r>
          </a:p>
          <a:p>
            <a:r>
              <a:rPr lang="en-US" dirty="0" smtClean="0"/>
              <a:t>Major updates in MPAS-Atmosphere and some minor updates in the framework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037897" y="5558516"/>
            <a:ext cx="5029120" cy="52968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894232" y="5829753"/>
            <a:ext cx="1708150" cy="889000"/>
            <a:chOff x="0" y="0"/>
            <a:chExt cx="1076" cy="560"/>
          </a:xfrm>
        </p:grpSpPr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1076" cy="560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sp>
          <p:nvSpPr>
            <p:cNvPr id="11" name="Rectangle 2"/>
            <p:cNvSpPr>
              <a:spLocks/>
            </p:cNvSpPr>
            <p:nvPr/>
          </p:nvSpPr>
          <p:spPr bwMode="auto">
            <a:xfrm>
              <a:off x="279" y="74"/>
              <a:ext cx="172" cy="182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3"/>
            <p:cNvSpPr>
              <a:spLocks/>
            </p:cNvSpPr>
            <p:nvPr/>
          </p:nvSpPr>
          <p:spPr bwMode="auto">
            <a:xfrm>
              <a:off x="77" y="33"/>
              <a:ext cx="213" cy="176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23" y="121"/>
              <a:ext cx="212" cy="220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4902" y="6134101"/>
            <a:ext cx="1981200" cy="331787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15" name="Picture 4" descr="ns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76" y="5904113"/>
            <a:ext cx="736257" cy="7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3530" y="6037430"/>
            <a:ext cx="1474993" cy="5191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MPAS Development 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194" y="1187500"/>
            <a:ext cx="70903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Community Earth System Model (CESM)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MPAS-A is an atmospheric dynamical core in CAM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NWP and climate testing is underway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Coupled model simulations are underway (w/ocean)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Physics evaluation for NWP is major focus of early testing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NCAR/MMM partnering with NCAR/CGD, DOE/PNNL and the University of Oklahoma in development, testing and applications of MPAS-A in CESM</a:t>
            </a:r>
          </a:p>
          <a:p>
            <a:pPr marL="400050" indent="-171450">
              <a:buFont typeface="Arial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Release: possibly in 2018.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7161" y="3309025"/>
            <a:ext cx="4447204" cy="24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0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 descr="US_regiona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271" y="1121603"/>
            <a:ext cx="3813624" cy="36917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315" y="1829332"/>
            <a:ext cx="4242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Why develop a regional version of MPAS given we have WRF?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901" y="2954762"/>
            <a:ext cx="4516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Provide a consistent (equations, mesh)  regional solver to complement global MPAS.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Times New Roman"/>
                <a:cs typeface="Times New Roman"/>
              </a:rPr>
              <a:t>Allow for more efficient (less costly) testing of MPAS at high resolutions</a:t>
            </a:r>
            <a:r>
              <a:rPr lang="en-US" sz="1600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Leverage MPAS development for next-generation architectures to regional applications.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901" y="4451582"/>
            <a:ext cx="57536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Enable regional atmospheric applications within MPAS-enabled coupled modeling systems (e.g. CESM).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Employ variable resolution in regional applications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to reduce LBC errors.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Times New Roman"/>
                <a:cs typeface="Times New Roman"/>
              </a:rPr>
              <a:t>External (to NCAR) users have asked for a regional MPAS and are supporting its development (e.g. KISTI).</a:t>
            </a:r>
          </a:p>
        </p:txBody>
      </p:sp>
    </p:spTree>
    <p:extLst>
      <p:ext uri="{BB962C8B-B14F-4D97-AF65-F5344CB8AC3E}">
        <p14:creationId xmlns:p14="http://schemas.microsoft.com/office/powerpoint/2010/main" val="161987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 descr="global_mesh_regional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6" t="29952" r="23174" b="27548"/>
          <a:stretch/>
        </p:blipFill>
        <p:spPr>
          <a:xfrm>
            <a:off x="235940" y="1091240"/>
            <a:ext cx="3053494" cy="2914608"/>
          </a:xfrm>
          <a:prstGeom prst="rect">
            <a:avLst/>
          </a:prstGeom>
        </p:spPr>
      </p:pic>
      <p:pic>
        <p:nvPicPr>
          <p:cNvPr id="2" name="Picture 1" descr="regional_mesh_mas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t="30053" r="24090" b="28358"/>
          <a:stretch/>
        </p:blipFill>
        <p:spPr>
          <a:xfrm>
            <a:off x="534348" y="4005848"/>
            <a:ext cx="2720386" cy="2852152"/>
          </a:xfrm>
          <a:prstGeom prst="rect">
            <a:avLst/>
          </a:prstGeom>
        </p:spPr>
      </p:pic>
      <p:pic>
        <p:nvPicPr>
          <p:cNvPr id="8" name="Picture 7" descr="regional_mesh_mask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2" t="32529" r="48181" b="50540"/>
          <a:stretch/>
        </p:blipFill>
        <p:spPr>
          <a:xfrm>
            <a:off x="3539276" y="1228299"/>
            <a:ext cx="957688" cy="410855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24" idx="1"/>
          </p:cNvCxnSpPr>
          <p:nvPr/>
        </p:nvCxnSpPr>
        <p:spPr>
          <a:xfrm flipH="1">
            <a:off x="4788436" y="2800058"/>
            <a:ext cx="610701" cy="17314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4559422" y="3768171"/>
            <a:ext cx="180434" cy="1540926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27905" y="2720302"/>
            <a:ext cx="263710" cy="91602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2" idx="1"/>
          </p:cNvCxnSpPr>
          <p:nvPr/>
        </p:nvCxnSpPr>
        <p:spPr>
          <a:xfrm flipH="1">
            <a:off x="4087247" y="2372393"/>
            <a:ext cx="1311890" cy="7778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1"/>
          </p:cNvCxnSpPr>
          <p:nvPr/>
        </p:nvCxnSpPr>
        <p:spPr>
          <a:xfrm flipH="1">
            <a:off x="4281559" y="1944727"/>
            <a:ext cx="1117578" cy="504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9" idx="1"/>
          </p:cNvCxnSpPr>
          <p:nvPr/>
        </p:nvCxnSpPr>
        <p:spPr>
          <a:xfrm flipH="1">
            <a:off x="4211887" y="1944727"/>
            <a:ext cx="1187250" cy="691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>
            <a:off x="4505785" y="1517061"/>
            <a:ext cx="893352" cy="81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99137" y="1332395"/>
            <a:ext cx="251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outside regional domain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9137" y="1760061"/>
            <a:ext cx="289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cells in the specified region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99137" y="2187727"/>
            <a:ext cx="2737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 cells in the sponge region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399137" y="2615392"/>
            <a:ext cx="219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  <a:r>
              <a:rPr lang="en-US" i="1" dirty="0" smtClean="0"/>
              <a:t>ree</a:t>
            </a:r>
            <a:r>
              <a:rPr lang="en-US" dirty="0" smtClean="0"/>
              <a:t> regional solution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343615" y="3671017"/>
            <a:ext cx="3580915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Specified cell values are spatially/temporally interpolated from driving-model solution or other analysis (as in WRF)</a:t>
            </a:r>
          </a:p>
          <a:p>
            <a:endParaRPr lang="en-US" dirty="0"/>
          </a:p>
          <a:p>
            <a:r>
              <a:rPr lang="en-US" dirty="0" smtClean="0"/>
              <a:t>Sponge region handled the same way is in WRF: model integration with weighted horizontal filtering of perturbation variables (perturbation from driving analysis)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3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31081" y="0"/>
            <a:ext cx="6412919" cy="9764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723555" cy="97556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3555" y="222444"/>
            <a:ext cx="642044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Regional MPAS</a:t>
            </a:r>
            <a:endParaRPr lang="en-US" sz="3200" i="1" dirty="0" smtClean="0">
              <a:latin typeface="Times New Roman"/>
              <a:cs typeface="Times New Roman"/>
            </a:endParaRPr>
          </a:p>
        </p:txBody>
      </p:sp>
      <p:pic>
        <p:nvPicPr>
          <p:cNvPr id="3" name="Picture 2" descr="regional_partition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5" t="31166" r="23828" b="28358"/>
          <a:stretch/>
        </p:blipFill>
        <p:spPr>
          <a:xfrm>
            <a:off x="388627" y="1167571"/>
            <a:ext cx="3032674" cy="2775822"/>
          </a:xfrm>
          <a:prstGeom prst="rect">
            <a:avLst/>
          </a:prstGeom>
        </p:spPr>
      </p:pic>
      <p:pic>
        <p:nvPicPr>
          <p:cNvPr id="8" name="Picture 7" descr="india_mesh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31976" r="25007" b="29168"/>
          <a:stretch/>
        </p:blipFill>
        <p:spPr>
          <a:xfrm>
            <a:off x="3136772" y="4031874"/>
            <a:ext cx="2921638" cy="2664784"/>
          </a:xfrm>
          <a:prstGeom prst="rect">
            <a:avLst/>
          </a:prstGeom>
        </p:spPr>
      </p:pic>
      <p:pic>
        <p:nvPicPr>
          <p:cNvPr id="9" name="Picture 8" descr="india_relax_zon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t="31268" r="24876" b="29066"/>
          <a:stretch/>
        </p:blipFill>
        <p:spPr>
          <a:xfrm>
            <a:off x="6044531" y="3976358"/>
            <a:ext cx="2949397" cy="27202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420" y="4593974"/>
            <a:ext cx="2512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tool allows regional zones to be specified as circles, ellipses, or polygons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8012" y="1908103"/>
            <a:ext cx="4337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Parallelization by horizontal domain decomposition is accomplished the same way as in global MPAS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923</Words>
  <Application>Microsoft Macintosh PowerPoint</Application>
  <PresentationFormat>On-screen Show (4:3)</PresentationFormat>
  <Paragraphs>103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Skamarock</dc:creator>
  <cp:lastModifiedBy>Bill Skamarock</cp:lastModifiedBy>
  <cp:revision>72</cp:revision>
  <cp:lastPrinted>2017-06-08T19:32:43Z</cp:lastPrinted>
  <dcterms:created xsi:type="dcterms:W3CDTF">2017-04-21T22:26:17Z</dcterms:created>
  <dcterms:modified xsi:type="dcterms:W3CDTF">2017-06-15T15:16:43Z</dcterms:modified>
</cp:coreProperties>
</file>