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416" r:id="rId3"/>
    <p:sldId id="399" r:id="rId4"/>
    <p:sldId id="400" r:id="rId5"/>
    <p:sldId id="401" r:id="rId6"/>
    <p:sldId id="402" r:id="rId7"/>
    <p:sldId id="417" r:id="rId8"/>
    <p:sldId id="374" r:id="rId9"/>
    <p:sldId id="406" r:id="rId10"/>
    <p:sldId id="375" r:id="rId11"/>
    <p:sldId id="411" r:id="rId12"/>
    <p:sldId id="376" r:id="rId13"/>
    <p:sldId id="414" r:id="rId14"/>
    <p:sldId id="412" r:id="rId15"/>
    <p:sldId id="308" r:id="rId16"/>
    <p:sldId id="397" r:id="rId17"/>
    <p:sldId id="415" r:id="rId18"/>
    <p:sldId id="41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5F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5" autoAdjust="0"/>
  </p:normalViewPr>
  <p:slideViewPr>
    <p:cSldViewPr snapToGrid="0" snapToObjects="1">
      <p:cViewPr>
        <p:scale>
          <a:sx n="134" d="100"/>
          <a:sy n="134" d="100"/>
        </p:scale>
        <p:origin x="-328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EFA51-CA4C-2B4A-91D1-21237FA964EF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64B4E-F7D8-D94C-A1BD-EC8784FE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36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79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200" b="0" dirty="0" smtClean="0">
                <a:latin typeface="Calibri" panose="020F0502020204030204" pitchFamily="34" charset="0"/>
              </a:rPr>
              <a:t>The observation operator is typically implemented as a </a:t>
            </a:r>
            <a:r>
              <a:rPr lang="en-US" sz="12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sequence of 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2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operators</a:t>
            </a:r>
            <a:r>
              <a:rPr lang="en-US" sz="1200" b="0" dirty="0" smtClean="0">
                <a:latin typeface="Calibri" panose="020F0502020204030204" pitchFamily="34" charset="0"/>
              </a:rPr>
              <a:t> transforming the analysis control variable </a:t>
            </a:r>
            <a:r>
              <a:rPr lang="en-US" sz="1200" b="0" i="1" dirty="0" smtClean="0">
                <a:latin typeface="Calibri" panose="020F0502020204030204" pitchFamily="34" charset="0"/>
              </a:rPr>
              <a:t>x</a:t>
            </a:r>
            <a:r>
              <a:rPr lang="en-US" sz="1200" b="0" dirty="0" smtClean="0">
                <a:latin typeface="Calibri" panose="020F0502020204030204" pitchFamily="34" charset="0"/>
              </a:rPr>
              <a:t> into the 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200" b="0" dirty="0" smtClean="0">
                <a:latin typeface="Calibri" panose="020F0502020204030204" pitchFamily="34" charset="0"/>
              </a:rPr>
              <a:t>equivalents of each observed quantity </a:t>
            </a:r>
            <a:r>
              <a:rPr lang="en-US" sz="1200" b="0" i="1" dirty="0" smtClean="0">
                <a:latin typeface="Calibri" panose="020F0502020204030204" pitchFamily="34" charset="0"/>
              </a:rPr>
              <a:t>y</a:t>
            </a:r>
            <a:r>
              <a:rPr lang="en-US" sz="1200" b="0" dirty="0" smtClean="0">
                <a:latin typeface="Calibri" panose="020F0502020204030204" pitchFamily="34" charset="0"/>
              </a:rPr>
              <a:t>, at observation locations.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200" b="0" dirty="0" smtClean="0">
                <a:latin typeface="Calibri" panose="020F0502020204030204" pitchFamily="34" charset="0"/>
              </a:rPr>
              <a:t>operators can be </a:t>
            </a:r>
            <a:r>
              <a:rPr lang="en-US" sz="12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multi-</a:t>
            </a:r>
            <a:r>
              <a:rPr lang="en-US" sz="1200" b="0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variate</a:t>
            </a:r>
            <a:r>
              <a:rPr lang="en-US" sz="12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1200" b="0" dirty="0" smtClean="0">
                <a:latin typeface="Calibri" panose="020F0502020204030204" pitchFamily="34" charset="0"/>
              </a:rPr>
              <a:t>(can depend on many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200" b="0" dirty="0" smtClean="0">
                <a:latin typeface="Calibri" panose="020F0502020204030204" pitchFamily="34" charset="0"/>
              </a:rPr>
              <a:t>variables)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5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MPAS uses a C-grid staggering of the prognostic variables where the </a:t>
            </a:r>
            <a:r>
              <a:rPr lang="en-US" dirty="0" err="1" smtClean="0"/>
              <a:t>prognosed</a:t>
            </a:r>
            <a:r>
              <a:rPr lang="en-US" dirty="0" smtClean="0"/>
              <a:t> horizontal winds are the velocities normal</a:t>
            </a:r>
            <a:r>
              <a:rPr lang="en-US" baseline="0" dirty="0" smtClean="0"/>
              <a:t> to the cell edges.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2) When the forecast model is initialized from the analysis, it can experience spurious oscillations.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should</a:t>
            </a:r>
            <a:r>
              <a:rPr lang="en-US" baseline="0" dirty="0" smtClean="0"/>
              <a:t> </a:t>
            </a:r>
            <a:r>
              <a:rPr lang="en-US" dirty="0" smtClean="0"/>
              <a:t>look at the spectra (temporal and perhaps spatial) of </a:t>
            </a:r>
            <a:r>
              <a:rPr lang="en-US" dirty="0" err="1" smtClean="0"/>
              <a:t>ps</a:t>
            </a:r>
            <a:r>
              <a:rPr lang="en-US" dirty="0" smtClean="0"/>
              <a:t> to understand (and predict) what the baseline level of our diagnostic (</a:t>
            </a:r>
            <a:r>
              <a:rPr lang="en-US" dirty="0" err="1" smtClean="0"/>
              <a:t>dps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) should be at a given resolution (dx and </a:t>
            </a:r>
            <a:r>
              <a:rPr lang="en-US" dirty="0" err="1" smtClean="0"/>
              <a:t>dt</a:t>
            </a:r>
            <a:r>
              <a:rPr lang="en-US" dirty="0" smtClean="0"/>
              <a:t>).  It may well be that we have driven this metric down pretty close to its physical baseline with the new filter formulation and configuration.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1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The analysis is generated by replacing the analysis variables in the background</a:t>
            </a:r>
            <a:r>
              <a:rPr lang="en-US" baseline="0" dirty="0" smtClean="0">
                <a:solidFill>
                  <a:srgbClr val="000000"/>
                </a:solidFill>
              </a:rPr>
              <a:t> forecast file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To deal with high-frequency noise and render the analysis more dynamically consistent, we introduce IAU in MPAS.</a:t>
            </a:r>
          </a:p>
          <a:p>
            <a:r>
              <a:rPr lang="en-US" baseline="0" dirty="0" smtClean="0"/>
              <a:t>The IAU does this by u</a:t>
            </a:r>
            <a:r>
              <a:rPr lang="en-US" dirty="0" smtClean="0"/>
              <a:t>sing</a:t>
            </a:r>
            <a:r>
              <a:rPr lang="en-US" baseline="0" dirty="0" smtClean="0"/>
              <a:t> analysis increments as constant forcing in a model’s prognostic equations over a 6-h period centered on an analysis time – like a low-pass time filter.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Cf. analysis nudging or dynamic relaxation usually involves the addition of empirical damping terms to a model’s dynamics that “nudge” the model state toward an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4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9. Same as Fig. 7, but for the comparison between two different meshes, verified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against common observations between the two experiments. Here, x1 means the 120-km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quasi-uniform mesh (same as \e96" in Fig. 7) while x4 the 120-30 km variable-resolution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mesh with the entire CONUS domain simulated at 30-km resolution. Cycle-mean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errors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also presented in the legend.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53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the spectra are truncated at the minimum wavelength resolvable on their native MPAS meshes (i.e., the 2x wavelength where x is 30- and 120-km in x4 and x1 meshes, respectively).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also checked other variables such as 2-m temperature, upper-level winds and temperature, in both analysis increments and their full analysis fields, and consistently found the advantage of resolving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mesoscale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features with more power at the wavelength below one thousand kilometers in the variable mesh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49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22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average, the thresholds are equivalent to accumulation thresholds of about 0.5, 1.0, 3.0 and 13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64B4E-F7D8-D94C-A1BD-EC8784FEF3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0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66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285667"/>
            <a:ext cx="8520600" cy="763600"/>
          </a:xfrm>
          <a:prstGeom prst="rect">
            <a:avLst/>
          </a:prstGeom>
        </p:spPr>
        <p:txBody>
          <a:bodyPr lIns="102390" tIns="102390" rIns="102390" bIns="10239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248101"/>
            <a:ext cx="8520600" cy="4843600"/>
          </a:xfrm>
          <a:prstGeom prst="rect">
            <a:avLst/>
          </a:prstGeom>
        </p:spPr>
        <p:txBody>
          <a:bodyPr lIns="102390" tIns="102390" rIns="102390" bIns="10239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800"/>
          </a:xfrm>
          <a:prstGeom prst="rect">
            <a:avLst/>
          </a:prstGeom>
        </p:spPr>
        <p:txBody>
          <a:bodyPr lIns="102390" tIns="102390" rIns="102390" bIns="102390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918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6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2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2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9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4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62DC21-26E0-BC44-BDD8-C34358187637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1200-23DA-BB41-BA0F-3476158C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5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4734"/>
            <a:ext cx="8229600" cy="672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759"/>
            <a:ext cx="8229600" cy="5499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99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7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7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hyperlink" Target="http://www.image.ucar.edu/DAReS/DAR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pas-dev.github.i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1.emf"/><Relationship Id="rId11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9451"/>
            <a:ext cx="7772400" cy="1470025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Times New Roman"/>
                <a:cs typeface="Times New Roman"/>
              </a:rPr>
              <a:t>The global Ensemble </a:t>
            </a:r>
            <a:r>
              <a:rPr lang="en-US" sz="2600" dirty="0" err="1" smtClean="0">
                <a:latin typeface="Times New Roman"/>
                <a:cs typeface="Times New Roman"/>
              </a:rPr>
              <a:t>Kalman</a:t>
            </a:r>
            <a:r>
              <a:rPr lang="en-US" sz="2600" dirty="0" smtClean="0">
                <a:latin typeface="Times New Roman"/>
                <a:cs typeface="Times New Roman"/>
              </a:rPr>
              <a:t> filter (</a:t>
            </a:r>
            <a:r>
              <a:rPr lang="en-US" sz="2600" dirty="0" err="1" smtClean="0">
                <a:latin typeface="Times New Roman"/>
                <a:cs typeface="Times New Roman"/>
              </a:rPr>
              <a:t>EnKF</a:t>
            </a:r>
            <a:r>
              <a:rPr lang="en-US" sz="2600" dirty="0" smtClean="0">
                <a:latin typeface="Times New Roman"/>
                <a:cs typeface="Times New Roman"/>
              </a:rPr>
              <a:t>) analysis for the Model for Prediction Across Scales (MPAS) on the variable-resolution meshes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2759076"/>
            <a:ext cx="6568715" cy="1106344"/>
          </a:xfrm>
        </p:spPr>
        <p:txBody>
          <a:bodyPr>
            <a:normAutofit fontScale="55000" lnSpcReduction="20000"/>
          </a:bodyPr>
          <a:lstStyle/>
          <a:p>
            <a:r>
              <a:rPr lang="en-US" sz="3400" u="sng" dirty="0" smtClean="0">
                <a:solidFill>
                  <a:schemeClr val="tx1"/>
                </a:solidFill>
                <a:latin typeface="Times New Roman"/>
                <a:cs typeface="Times New Roman"/>
              </a:rPr>
              <a:t>Soyoung Ha</a:t>
            </a:r>
            <a:r>
              <a:rPr lang="en-US" sz="3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Chris Snyder, Bill </a:t>
            </a:r>
            <a:r>
              <a:rPr lang="en-US" sz="3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Skamarock</a:t>
            </a:r>
            <a:endParaRPr lang="en-US" sz="34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33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Mesoscale</a:t>
            </a:r>
            <a:r>
              <a:rPr lang="en-US" sz="3300" i="1" dirty="0">
                <a:solidFill>
                  <a:srgbClr val="000000"/>
                </a:solidFill>
                <a:latin typeface="Times New Roman"/>
                <a:cs typeface="Times New Roman"/>
              </a:rPr>
              <a:t> and </a:t>
            </a:r>
            <a:r>
              <a:rPr lang="en-US" sz="33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Microscale</a:t>
            </a:r>
            <a:r>
              <a:rPr lang="en-US" sz="3300" i="1" dirty="0">
                <a:solidFill>
                  <a:srgbClr val="000000"/>
                </a:solidFill>
                <a:latin typeface="Times New Roman"/>
                <a:cs typeface="Times New Roman"/>
              </a:rPr>
              <a:t> Meteorology </a:t>
            </a:r>
            <a:r>
              <a:rPr lang="en-US" sz="33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(MMM) </a:t>
            </a:r>
            <a:r>
              <a:rPr lang="en-US" sz="33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Laboratory</a:t>
            </a:r>
            <a:endParaRPr lang="en-US" sz="3300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33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National Center for Atmospheric Research </a:t>
            </a:r>
          </a:p>
        </p:txBody>
      </p:sp>
      <p:pic>
        <p:nvPicPr>
          <p:cNvPr id="6" name="Picture 4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64" y="100756"/>
            <a:ext cx="889799" cy="89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958285" y="4013253"/>
            <a:ext cx="4096097" cy="2019300"/>
            <a:chOff x="2490975" y="4091114"/>
            <a:chExt cx="4172338" cy="2208379"/>
          </a:xfrm>
        </p:grpSpPr>
        <p:grpSp>
          <p:nvGrpSpPr>
            <p:cNvPr id="11" name="Group 10"/>
            <p:cNvGrpSpPr/>
            <p:nvPr/>
          </p:nvGrpSpPr>
          <p:grpSpPr>
            <a:xfrm>
              <a:off x="2574957" y="4091114"/>
              <a:ext cx="4088356" cy="2208379"/>
              <a:chOff x="2574975" y="1760935"/>
              <a:chExt cx="4088356" cy="2208379"/>
            </a:xfrm>
          </p:grpSpPr>
          <p:grpSp>
            <p:nvGrpSpPr>
              <p:cNvPr id="18" name="그룹 53"/>
              <p:cNvGrpSpPr/>
              <p:nvPr/>
            </p:nvGrpSpPr>
            <p:grpSpPr>
              <a:xfrm rot="10800000">
                <a:off x="5913332" y="1891587"/>
                <a:ext cx="749999" cy="2077727"/>
                <a:chOff x="6380225" y="3309002"/>
                <a:chExt cx="667549" cy="1612871"/>
              </a:xfrm>
            </p:grpSpPr>
            <p:sp>
              <p:nvSpPr>
                <p:cNvPr id="22" name="자유형 54"/>
                <p:cNvSpPr/>
                <p:nvPr/>
              </p:nvSpPr>
              <p:spPr>
                <a:xfrm rot="16200000">
                  <a:off x="6078410" y="3777559"/>
                  <a:ext cx="1271179" cy="667549"/>
                </a:xfrm>
                <a:custGeom>
                  <a:avLst/>
                  <a:gdLst>
                    <a:gd name="connsiteX0" fmla="*/ 0 w 2794958"/>
                    <a:gd name="connsiteY0" fmla="*/ 1700300 h 1700300"/>
                    <a:gd name="connsiteX1" fmla="*/ 776377 w 2794958"/>
                    <a:gd name="connsiteY1" fmla="*/ 1199968 h 1700300"/>
                    <a:gd name="connsiteX2" fmla="*/ 1104181 w 2794958"/>
                    <a:gd name="connsiteY2" fmla="*/ 268315 h 1700300"/>
                    <a:gd name="connsiteX3" fmla="*/ 1285335 w 2794958"/>
                    <a:gd name="connsiteY3" fmla="*/ 896 h 1700300"/>
                    <a:gd name="connsiteX4" fmla="*/ 1483743 w 2794958"/>
                    <a:gd name="connsiteY4" fmla="*/ 233810 h 1700300"/>
                    <a:gd name="connsiteX5" fmla="*/ 1854679 w 2794958"/>
                    <a:gd name="connsiteY5" fmla="*/ 1337991 h 1700300"/>
                    <a:gd name="connsiteX6" fmla="*/ 2794958 w 2794958"/>
                    <a:gd name="connsiteY6" fmla="*/ 1657168 h 1700300"/>
                    <a:gd name="connsiteX0" fmla="*/ 0 w 2792576"/>
                    <a:gd name="connsiteY0" fmla="*/ 1700300 h 1728606"/>
                    <a:gd name="connsiteX1" fmla="*/ 776377 w 2792576"/>
                    <a:gd name="connsiteY1" fmla="*/ 1199968 h 1728606"/>
                    <a:gd name="connsiteX2" fmla="*/ 1104181 w 2792576"/>
                    <a:gd name="connsiteY2" fmla="*/ 268315 h 1728606"/>
                    <a:gd name="connsiteX3" fmla="*/ 1285335 w 2792576"/>
                    <a:gd name="connsiteY3" fmla="*/ 896 h 1728606"/>
                    <a:gd name="connsiteX4" fmla="*/ 1483743 w 2792576"/>
                    <a:gd name="connsiteY4" fmla="*/ 233810 h 1728606"/>
                    <a:gd name="connsiteX5" fmla="*/ 1854679 w 2792576"/>
                    <a:gd name="connsiteY5" fmla="*/ 1337991 h 1728606"/>
                    <a:gd name="connsiteX6" fmla="*/ 2792576 w 2792576"/>
                    <a:gd name="connsiteY6" fmla="*/ 1728606 h 1728606"/>
                    <a:gd name="connsiteX0" fmla="*/ 0 w 2792576"/>
                    <a:gd name="connsiteY0" fmla="*/ 1700010 h 1728316"/>
                    <a:gd name="connsiteX1" fmla="*/ 776377 w 2792576"/>
                    <a:gd name="connsiteY1" fmla="*/ 1199678 h 1728316"/>
                    <a:gd name="connsiteX2" fmla="*/ 1104181 w 2792576"/>
                    <a:gd name="connsiteY2" fmla="*/ 268025 h 1728316"/>
                    <a:gd name="connsiteX3" fmla="*/ 1285335 w 2792576"/>
                    <a:gd name="connsiteY3" fmla="*/ 606 h 1728316"/>
                    <a:gd name="connsiteX4" fmla="*/ 1483743 w 2792576"/>
                    <a:gd name="connsiteY4" fmla="*/ 233520 h 1728316"/>
                    <a:gd name="connsiteX5" fmla="*/ 1778479 w 2792576"/>
                    <a:gd name="connsiteY5" fmla="*/ 1240070 h 1728316"/>
                    <a:gd name="connsiteX6" fmla="*/ 2792576 w 2792576"/>
                    <a:gd name="connsiteY6" fmla="*/ 1728316 h 1728316"/>
                    <a:gd name="connsiteX0" fmla="*/ 0 w 2792576"/>
                    <a:gd name="connsiteY0" fmla="*/ 1700010 h 1728316"/>
                    <a:gd name="connsiteX1" fmla="*/ 783521 w 2792576"/>
                    <a:gd name="connsiteY1" fmla="*/ 1221110 h 1728316"/>
                    <a:gd name="connsiteX2" fmla="*/ 1104181 w 2792576"/>
                    <a:gd name="connsiteY2" fmla="*/ 268025 h 1728316"/>
                    <a:gd name="connsiteX3" fmla="*/ 1285335 w 2792576"/>
                    <a:gd name="connsiteY3" fmla="*/ 606 h 1728316"/>
                    <a:gd name="connsiteX4" fmla="*/ 1483743 w 2792576"/>
                    <a:gd name="connsiteY4" fmla="*/ 233520 h 1728316"/>
                    <a:gd name="connsiteX5" fmla="*/ 1778479 w 2792576"/>
                    <a:gd name="connsiteY5" fmla="*/ 1240070 h 1728316"/>
                    <a:gd name="connsiteX6" fmla="*/ 2792576 w 2792576"/>
                    <a:gd name="connsiteY6" fmla="*/ 1728316 h 1728316"/>
                    <a:gd name="connsiteX0" fmla="*/ 0 w 2792576"/>
                    <a:gd name="connsiteY0" fmla="*/ 1699646 h 1727952"/>
                    <a:gd name="connsiteX1" fmla="*/ 783521 w 2792576"/>
                    <a:gd name="connsiteY1" fmla="*/ 1220746 h 1727952"/>
                    <a:gd name="connsiteX2" fmla="*/ 1075606 w 2792576"/>
                    <a:gd name="connsiteY2" fmla="*/ 253373 h 1727952"/>
                    <a:gd name="connsiteX3" fmla="*/ 1285335 w 2792576"/>
                    <a:gd name="connsiteY3" fmla="*/ 242 h 1727952"/>
                    <a:gd name="connsiteX4" fmla="*/ 1483743 w 2792576"/>
                    <a:gd name="connsiteY4" fmla="*/ 233156 h 1727952"/>
                    <a:gd name="connsiteX5" fmla="*/ 1778479 w 2792576"/>
                    <a:gd name="connsiteY5" fmla="*/ 1239706 h 1727952"/>
                    <a:gd name="connsiteX6" fmla="*/ 2792576 w 2792576"/>
                    <a:gd name="connsiteY6" fmla="*/ 1727952 h 1727952"/>
                    <a:gd name="connsiteX0" fmla="*/ 0 w 2792576"/>
                    <a:gd name="connsiteY0" fmla="*/ 1699646 h 1727952"/>
                    <a:gd name="connsiteX1" fmla="*/ 783521 w 2792576"/>
                    <a:gd name="connsiteY1" fmla="*/ 1220746 h 1727952"/>
                    <a:gd name="connsiteX2" fmla="*/ 1075606 w 2792576"/>
                    <a:gd name="connsiteY2" fmla="*/ 253373 h 1727952"/>
                    <a:gd name="connsiteX3" fmla="*/ 1285335 w 2792576"/>
                    <a:gd name="connsiteY3" fmla="*/ 242 h 1727952"/>
                    <a:gd name="connsiteX4" fmla="*/ 1483743 w 2792576"/>
                    <a:gd name="connsiteY4" fmla="*/ 233156 h 1727952"/>
                    <a:gd name="connsiteX5" fmla="*/ 1778479 w 2792576"/>
                    <a:gd name="connsiteY5" fmla="*/ 1239706 h 1727952"/>
                    <a:gd name="connsiteX6" fmla="*/ 2792576 w 2792576"/>
                    <a:gd name="connsiteY6" fmla="*/ 1727952 h 1727952"/>
                    <a:gd name="connsiteX0" fmla="*/ 0 w 2792576"/>
                    <a:gd name="connsiteY0" fmla="*/ 1726395 h 1754701"/>
                    <a:gd name="connsiteX1" fmla="*/ 783521 w 2792576"/>
                    <a:gd name="connsiteY1" fmla="*/ 1247495 h 1754701"/>
                    <a:gd name="connsiteX2" fmla="*/ 966069 w 2792576"/>
                    <a:gd name="connsiteY2" fmla="*/ 744466 h 1754701"/>
                    <a:gd name="connsiteX3" fmla="*/ 1285335 w 2792576"/>
                    <a:gd name="connsiteY3" fmla="*/ 26991 h 1754701"/>
                    <a:gd name="connsiteX4" fmla="*/ 1483743 w 2792576"/>
                    <a:gd name="connsiteY4" fmla="*/ 259905 h 1754701"/>
                    <a:gd name="connsiteX5" fmla="*/ 1778479 w 2792576"/>
                    <a:gd name="connsiteY5" fmla="*/ 1266455 h 1754701"/>
                    <a:gd name="connsiteX6" fmla="*/ 2792576 w 2792576"/>
                    <a:gd name="connsiteY6" fmla="*/ 1754701 h 1754701"/>
                    <a:gd name="connsiteX0" fmla="*/ 0 w 2792576"/>
                    <a:gd name="connsiteY0" fmla="*/ 1726395 h 1754701"/>
                    <a:gd name="connsiteX1" fmla="*/ 783521 w 2792576"/>
                    <a:gd name="connsiteY1" fmla="*/ 1247495 h 1754701"/>
                    <a:gd name="connsiteX2" fmla="*/ 966069 w 2792576"/>
                    <a:gd name="connsiteY2" fmla="*/ 744466 h 1754701"/>
                    <a:gd name="connsiteX3" fmla="*/ 1285335 w 2792576"/>
                    <a:gd name="connsiteY3" fmla="*/ 26991 h 1754701"/>
                    <a:gd name="connsiteX4" fmla="*/ 1483743 w 2792576"/>
                    <a:gd name="connsiteY4" fmla="*/ 259905 h 1754701"/>
                    <a:gd name="connsiteX5" fmla="*/ 1778479 w 2792576"/>
                    <a:gd name="connsiteY5" fmla="*/ 1266455 h 1754701"/>
                    <a:gd name="connsiteX6" fmla="*/ 2792576 w 2792576"/>
                    <a:gd name="connsiteY6" fmla="*/ 1754701 h 1754701"/>
                    <a:gd name="connsiteX0" fmla="*/ 0 w 2792576"/>
                    <a:gd name="connsiteY0" fmla="*/ 1485293 h 1513599"/>
                    <a:gd name="connsiteX1" fmla="*/ 783521 w 2792576"/>
                    <a:gd name="connsiteY1" fmla="*/ 1006393 h 1513599"/>
                    <a:gd name="connsiteX2" fmla="*/ 966069 w 2792576"/>
                    <a:gd name="connsiteY2" fmla="*/ 503364 h 1513599"/>
                    <a:gd name="connsiteX3" fmla="*/ 1259141 w 2792576"/>
                    <a:gd name="connsiteY3" fmla="*/ 378820 h 1513599"/>
                    <a:gd name="connsiteX4" fmla="*/ 1483743 w 2792576"/>
                    <a:gd name="connsiteY4" fmla="*/ 18803 h 1513599"/>
                    <a:gd name="connsiteX5" fmla="*/ 1778479 w 2792576"/>
                    <a:gd name="connsiteY5" fmla="*/ 1025353 h 1513599"/>
                    <a:gd name="connsiteX6" fmla="*/ 2792576 w 2792576"/>
                    <a:gd name="connsiteY6" fmla="*/ 1513599 h 1513599"/>
                    <a:gd name="connsiteX0" fmla="*/ 0 w 2792576"/>
                    <a:gd name="connsiteY0" fmla="*/ 1113746 h 1142052"/>
                    <a:gd name="connsiteX1" fmla="*/ 783521 w 2792576"/>
                    <a:gd name="connsiteY1" fmla="*/ 634846 h 1142052"/>
                    <a:gd name="connsiteX2" fmla="*/ 966069 w 2792576"/>
                    <a:gd name="connsiteY2" fmla="*/ 131817 h 1142052"/>
                    <a:gd name="connsiteX3" fmla="*/ 1259141 w 2792576"/>
                    <a:gd name="connsiteY3" fmla="*/ 7273 h 1142052"/>
                    <a:gd name="connsiteX4" fmla="*/ 1483743 w 2792576"/>
                    <a:gd name="connsiteY4" fmla="*/ 290194 h 1142052"/>
                    <a:gd name="connsiteX5" fmla="*/ 1778479 w 2792576"/>
                    <a:gd name="connsiteY5" fmla="*/ 653806 h 1142052"/>
                    <a:gd name="connsiteX6" fmla="*/ 2792576 w 2792576"/>
                    <a:gd name="connsiteY6" fmla="*/ 1142052 h 1142052"/>
                    <a:gd name="connsiteX0" fmla="*/ 0 w 2792576"/>
                    <a:gd name="connsiteY0" fmla="*/ 1108702 h 1137008"/>
                    <a:gd name="connsiteX1" fmla="*/ 783521 w 2792576"/>
                    <a:gd name="connsiteY1" fmla="*/ 629802 h 1137008"/>
                    <a:gd name="connsiteX2" fmla="*/ 1018457 w 2792576"/>
                    <a:gd name="connsiteY2" fmla="*/ 179160 h 1137008"/>
                    <a:gd name="connsiteX3" fmla="*/ 1259141 w 2792576"/>
                    <a:gd name="connsiteY3" fmla="*/ 2229 h 1137008"/>
                    <a:gd name="connsiteX4" fmla="*/ 1483743 w 2792576"/>
                    <a:gd name="connsiteY4" fmla="*/ 285150 h 1137008"/>
                    <a:gd name="connsiteX5" fmla="*/ 1778479 w 2792576"/>
                    <a:gd name="connsiteY5" fmla="*/ 648762 h 1137008"/>
                    <a:gd name="connsiteX6" fmla="*/ 2792576 w 2792576"/>
                    <a:gd name="connsiteY6" fmla="*/ 1137008 h 1137008"/>
                    <a:gd name="connsiteX0" fmla="*/ 0 w 2792576"/>
                    <a:gd name="connsiteY0" fmla="*/ 1106700 h 1135006"/>
                    <a:gd name="connsiteX1" fmla="*/ 783521 w 2792576"/>
                    <a:gd name="connsiteY1" fmla="*/ 627800 h 1135006"/>
                    <a:gd name="connsiteX2" fmla="*/ 1018457 w 2792576"/>
                    <a:gd name="connsiteY2" fmla="*/ 177158 h 1135006"/>
                    <a:gd name="connsiteX3" fmla="*/ 1259141 w 2792576"/>
                    <a:gd name="connsiteY3" fmla="*/ 227 h 1135006"/>
                    <a:gd name="connsiteX4" fmla="*/ 1457550 w 2792576"/>
                    <a:gd name="connsiteY4" fmla="*/ 206948 h 1135006"/>
                    <a:gd name="connsiteX5" fmla="*/ 1778479 w 2792576"/>
                    <a:gd name="connsiteY5" fmla="*/ 646760 h 1135006"/>
                    <a:gd name="connsiteX6" fmla="*/ 2792576 w 2792576"/>
                    <a:gd name="connsiteY6" fmla="*/ 1135006 h 1135006"/>
                    <a:gd name="connsiteX0" fmla="*/ 0 w 2792576"/>
                    <a:gd name="connsiteY0" fmla="*/ 1106700 h 1135006"/>
                    <a:gd name="connsiteX1" fmla="*/ 783521 w 2792576"/>
                    <a:gd name="connsiteY1" fmla="*/ 627800 h 1135006"/>
                    <a:gd name="connsiteX2" fmla="*/ 1018457 w 2792576"/>
                    <a:gd name="connsiteY2" fmla="*/ 177158 h 1135006"/>
                    <a:gd name="connsiteX3" fmla="*/ 1259141 w 2792576"/>
                    <a:gd name="connsiteY3" fmla="*/ 227 h 1135006"/>
                    <a:gd name="connsiteX4" fmla="*/ 1457550 w 2792576"/>
                    <a:gd name="connsiteY4" fmla="*/ 206948 h 1135006"/>
                    <a:gd name="connsiteX5" fmla="*/ 1778479 w 2792576"/>
                    <a:gd name="connsiteY5" fmla="*/ 646760 h 1135006"/>
                    <a:gd name="connsiteX6" fmla="*/ 2792576 w 2792576"/>
                    <a:gd name="connsiteY6" fmla="*/ 1135006 h 1135006"/>
                    <a:gd name="connsiteX0" fmla="*/ 0 w 2792576"/>
                    <a:gd name="connsiteY0" fmla="*/ 1106700 h 1135006"/>
                    <a:gd name="connsiteX1" fmla="*/ 783521 w 2792576"/>
                    <a:gd name="connsiteY1" fmla="*/ 627800 h 1135006"/>
                    <a:gd name="connsiteX2" fmla="*/ 1018457 w 2792576"/>
                    <a:gd name="connsiteY2" fmla="*/ 177158 h 1135006"/>
                    <a:gd name="connsiteX3" fmla="*/ 1225803 w 2792576"/>
                    <a:gd name="connsiteY3" fmla="*/ 227 h 1135006"/>
                    <a:gd name="connsiteX4" fmla="*/ 1457550 w 2792576"/>
                    <a:gd name="connsiteY4" fmla="*/ 206948 h 1135006"/>
                    <a:gd name="connsiteX5" fmla="*/ 1778479 w 2792576"/>
                    <a:gd name="connsiteY5" fmla="*/ 646760 h 1135006"/>
                    <a:gd name="connsiteX6" fmla="*/ 2792576 w 2792576"/>
                    <a:gd name="connsiteY6" fmla="*/ 1135006 h 1135006"/>
                    <a:gd name="connsiteX0" fmla="*/ 0 w 2792576"/>
                    <a:gd name="connsiteY0" fmla="*/ 1106538 h 1134844"/>
                    <a:gd name="connsiteX1" fmla="*/ 783521 w 2792576"/>
                    <a:gd name="connsiteY1" fmla="*/ 627638 h 1134844"/>
                    <a:gd name="connsiteX2" fmla="*/ 1018457 w 2792576"/>
                    <a:gd name="connsiteY2" fmla="*/ 176996 h 1134844"/>
                    <a:gd name="connsiteX3" fmla="*/ 1225803 w 2792576"/>
                    <a:gd name="connsiteY3" fmla="*/ 65 h 1134844"/>
                    <a:gd name="connsiteX4" fmla="*/ 1457550 w 2792576"/>
                    <a:gd name="connsiteY4" fmla="*/ 206786 h 1134844"/>
                    <a:gd name="connsiteX5" fmla="*/ 1778479 w 2792576"/>
                    <a:gd name="connsiteY5" fmla="*/ 646598 h 1134844"/>
                    <a:gd name="connsiteX6" fmla="*/ 2792576 w 2792576"/>
                    <a:gd name="connsiteY6" fmla="*/ 1134844 h 1134844"/>
                    <a:gd name="connsiteX0" fmla="*/ 0 w 2792576"/>
                    <a:gd name="connsiteY0" fmla="*/ 1106538 h 1134844"/>
                    <a:gd name="connsiteX1" fmla="*/ 783521 w 2792576"/>
                    <a:gd name="connsiteY1" fmla="*/ 627638 h 1134844"/>
                    <a:gd name="connsiteX2" fmla="*/ 1018457 w 2792576"/>
                    <a:gd name="connsiteY2" fmla="*/ 176996 h 1134844"/>
                    <a:gd name="connsiteX3" fmla="*/ 1225803 w 2792576"/>
                    <a:gd name="connsiteY3" fmla="*/ 65 h 1134844"/>
                    <a:gd name="connsiteX4" fmla="*/ 1457550 w 2792576"/>
                    <a:gd name="connsiteY4" fmla="*/ 206786 h 1134844"/>
                    <a:gd name="connsiteX5" fmla="*/ 1778479 w 2792576"/>
                    <a:gd name="connsiteY5" fmla="*/ 646598 h 1134844"/>
                    <a:gd name="connsiteX6" fmla="*/ 2792576 w 2792576"/>
                    <a:gd name="connsiteY6" fmla="*/ 1134844 h 1134844"/>
                    <a:gd name="connsiteX0" fmla="*/ 0 w 2792576"/>
                    <a:gd name="connsiteY0" fmla="*/ 1106538 h 1134844"/>
                    <a:gd name="connsiteX1" fmla="*/ 783521 w 2792576"/>
                    <a:gd name="connsiteY1" fmla="*/ 627638 h 1134844"/>
                    <a:gd name="connsiteX2" fmla="*/ 1018457 w 2792576"/>
                    <a:gd name="connsiteY2" fmla="*/ 176996 h 1134844"/>
                    <a:gd name="connsiteX3" fmla="*/ 1225803 w 2792576"/>
                    <a:gd name="connsiteY3" fmla="*/ 65 h 1134844"/>
                    <a:gd name="connsiteX4" fmla="*/ 1457550 w 2792576"/>
                    <a:gd name="connsiteY4" fmla="*/ 206786 h 1134844"/>
                    <a:gd name="connsiteX5" fmla="*/ 1778479 w 2792576"/>
                    <a:gd name="connsiteY5" fmla="*/ 646598 h 1134844"/>
                    <a:gd name="connsiteX6" fmla="*/ 2792576 w 2792576"/>
                    <a:gd name="connsiteY6" fmla="*/ 1134844 h 1134844"/>
                    <a:gd name="connsiteX0" fmla="*/ 0 w 2792576"/>
                    <a:gd name="connsiteY0" fmla="*/ 1106538 h 1134844"/>
                    <a:gd name="connsiteX1" fmla="*/ 783521 w 2792576"/>
                    <a:gd name="connsiteY1" fmla="*/ 627638 h 1134844"/>
                    <a:gd name="connsiteX2" fmla="*/ 1018457 w 2792576"/>
                    <a:gd name="connsiteY2" fmla="*/ 176996 h 1134844"/>
                    <a:gd name="connsiteX3" fmla="*/ 1225803 w 2792576"/>
                    <a:gd name="connsiteY3" fmla="*/ 65 h 1134844"/>
                    <a:gd name="connsiteX4" fmla="*/ 1457550 w 2792576"/>
                    <a:gd name="connsiteY4" fmla="*/ 206786 h 1134844"/>
                    <a:gd name="connsiteX5" fmla="*/ 1778479 w 2792576"/>
                    <a:gd name="connsiteY5" fmla="*/ 646598 h 1134844"/>
                    <a:gd name="connsiteX6" fmla="*/ 2792576 w 2792576"/>
                    <a:gd name="connsiteY6" fmla="*/ 1134844 h 1134844"/>
                    <a:gd name="connsiteX0" fmla="*/ 0 w 2792576"/>
                    <a:gd name="connsiteY0" fmla="*/ 1106538 h 1134844"/>
                    <a:gd name="connsiteX1" fmla="*/ 783521 w 2792576"/>
                    <a:gd name="connsiteY1" fmla="*/ 627638 h 1134844"/>
                    <a:gd name="connsiteX2" fmla="*/ 1018457 w 2792576"/>
                    <a:gd name="connsiteY2" fmla="*/ 176996 h 1134844"/>
                    <a:gd name="connsiteX3" fmla="*/ 1225803 w 2792576"/>
                    <a:gd name="connsiteY3" fmla="*/ 65 h 1134844"/>
                    <a:gd name="connsiteX4" fmla="*/ 1457550 w 2792576"/>
                    <a:gd name="connsiteY4" fmla="*/ 206786 h 1134844"/>
                    <a:gd name="connsiteX5" fmla="*/ 1778479 w 2792576"/>
                    <a:gd name="connsiteY5" fmla="*/ 646598 h 1134844"/>
                    <a:gd name="connsiteX6" fmla="*/ 2792576 w 2792576"/>
                    <a:gd name="connsiteY6" fmla="*/ 1134844 h 1134844"/>
                    <a:gd name="connsiteX0" fmla="*/ 0 w 2792576"/>
                    <a:gd name="connsiteY0" fmla="*/ 1106699 h 1135005"/>
                    <a:gd name="connsiteX1" fmla="*/ 783521 w 2792576"/>
                    <a:gd name="connsiteY1" fmla="*/ 627799 h 1135005"/>
                    <a:gd name="connsiteX2" fmla="*/ 1011313 w 2792576"/>
                    <a:gd name="connsiteY2" fmla="*/ 241450 h 1135005"/>
                    <a:gd name="connsiteX3" fmla="*/ 1225803 w 2792576"/>
                    <a:gd name="connsiteY3" fmla="*/ 226 h 1135005"/>
                    <a:gd name="connsiteX4" fmla="*/ 1457550 w 2792576"/>
                    <a:gd name="connsiteY4" fmla="*/ 206947 h 1135005"/>
                    <a:gd name="connsiteX5" fmla="*/ 1778479 w 2792576"/>
                    <a:gd name="connsiteY5" fmla="*/ 646759 h 1135005"/>
                    <a:gd name="connsiteX6" fmla="*/ 2792576 w 2792576"/>
                    <a:gd name="connsiteY6" fmla="*/ 1135005 h 1135005"/>
                    <a:gd name="connsiteX0" fmla="*/ 0 w 2792576"/>
                    <a:gd name="connsiteY0" fmla="*/ 1106699 h 1135005"/>
                    <a:gd name="connsiteX1" fmla="*/ 783521 w 2792576"/>
                    <a:gd name="connsiteY1" fmla="*/ 627799 h 1135005"/>
                    <a:gd name="connsiteX2" fmla="*/ 1011313 w 2792576"/>
                    <a:gd name="connsiteY2" fmla="*/ 241450 h 1135005"/>
                    <a:gd name="connsiteX3" fmla="*/ 1225803 w 2792576"/>
                    <a:gd name="connsiteY3" fmla="*/ 226 h 1135005"/>
                    <a:gd name="connsiteX4" fmla="*/ 1457550 w 2792576"/>
                    <a:gd name="connsiteY4" fmla="*/ 206947 h 1135005"/>
                    <a:gd name="connsiteX5" fmla="*/ 1778479 w 2792576"/>
                    <a:gd name="connsiteY5" fmla="*/ 646759 h 1135005"/>
                    <a:gd name="connsiteX6" fmla="*/ 2792576 w 2792576"/>
                    <a:gd name="connsiteY6" fmla="*/ 1135005 h 1135005"/>
                    <a:gd name="connsiteX0" fmla="*/ 0 w 2792576"/>
                    <a:gd name="connsiteY0" fmla="*/ 1106796 h 1135102"/>
                    <a:gd name="connsiteX1" fmla="*/ 783521 w 2792576"/>
                    <a:gd name="connsiteY1" fmla="*/ 627896 h 1135102"/>
                    <a:gd name="connsiteX2" fmla="*/ 1001788 w 2792576"/>
                    <a:gd name="connsiteY2" fmla="*/ 248690 h 1135102"/>
                    <a:gd name="connsiteX3" fmla="*/ 1225803 w 2792576"/>
                    <a:gd name="connsiteY3" fmla="*/ 323 h 1135102"/>
                    <a:gd name="connsiteX4" fmla="*/ 1457550 w 2792576"/>
                    <a:gd name="connsiteY4" fmla="*/ 207044 h 1135102"/>
                    <a:gd name="connsiteX5" fmla="*/ 1778479 w 2792576"/>
                    <a:gd name="connsiteY5" fmla="*/ 646856 h 1135102"/>
                    <a:gd name="connsiteX6" fmla="*/ 2792576 w 2792576"/>
                    <a:gd name="connsiteY6" fmla="*/ 1135102 h 1135102"/>
                    <a:gd name="connsiteX0" fmla="*/ 0 w 2792576"/>
                    <a:gd name="connsiteY0" fmla="*/ 1106796 h 1135102"/>
                    <a:gd name="connsiteX1" fmla="*/ 745421 w 2792576"/>
                    <a:gd name="connsiteY1" fmla="*/ 730290 h 1135102"/>
                    <a:gd name="connsiteX2" fmla="*/ 1001788 w 2792576"/>
                    <a:gd name="connsiteY2" fmla="*/ 248690 h 1135102"/>
                    <a:gd name="connsiteX3" fmla="*/ 1225803 w 2792576"/>
                    <a:gd name="connsiteY3" fmla="*/ 323 h 1135102"/>
                    <a:gd name="connsiteX4" fmla="*/ 1457550 w 2792576"/>
                    <a:gd name="connsiteY4" fmla="*/ 207044 h 1135102"/>
                    <a:gd name="connsiteX5" fmla="*/ 1778479 w 2792576"/>
                    <a:gd name="connsiteY5" fmla="*/ 646856 h 1135102"/>
                    <a:gd name="connsiteX6" fmla="*/ 2792576 w 2792576"/>
                    <a:gd name="connsiteY6" fmla="*/ 1135102 h 1135102"/>
                    <a:gd name="connsiteX0" fmla="*/ 0 w 2792576"/>
                    <a:gd name="connsiteY0" fmla="*/ 1106796 h 1135102"/>
                    <a:gd name="connsiteX1" fmla="*/ 745421 w 2792576"/>
                    <a:gd name="connsiteY1" fmla="*/ 730290 h 1135102"/>
                    <a:gd name="connsiteX2" fmla="*/ 1001788 w 2792576"/>
                    <a:gd name="connsiteY2" fmla="*/ 248690 h 1135102"/>
                    <a:gd name="connsiteX3" fmla="*/ 1225803 w 2792576"/>
                    <a:gd name="connsiteY3" fmla="*/ 323 h 1135102"/>
                    <a:gd name="connsiteX4" fmla="*/ 1457550 w 2792576"/>
                    <a:gd name="connsiteY4" fmla="*/ 207044 h 1135102"/>
                    <a:gd name="connsiteX5" fmla="*/ 1778479 w 2792576"/>
                    <a:gd name="connsiteY5" fmla="*/ 646856 h 1135102"/>
                    <a:gd name="connsiteX6" fmla="*/ 2792576 w 2792576"/>
                    <a:gd name="connsiteY6" fmla="*/ 1135102 h 1135102"/>
                    <a:gd name="connsiteX0" fmla="*/ 0 w 2792576"/>
                    <a:gd name="connsiteY0" fmla="*/ 1106796 h 1135102"/>
                    <a:gd name="connsiteX1" fmla="*/ 745421 w 2792576"/>
                    <a:gd name="connsiteY1" fmla="*/ 730290 h 1135102"/>
                    <a:gd name="connsiteX2" fmla="*/ 1001788 w 2792576"/>
                    <a:gd name="connsiteY2" fmla="*/ 248690 h 1135102"/>
                    <a:gd name="connsiteX3" fmla="*/ 1225803 w 2792576"/>
                    <a:gd name="connsiteY3" fmla="*/ 323 h 1135102"/>
                    <a:gd name="connsiteX4" fmla="*/ 1457550 w 2792576"/>
                    <a:gd name="connsiteY4" fmla="*/ 207044 h 1135102"/>
                    <a:gd name="connsiteX5" fmla="*/ 1778479 w 2792576"/>
                    <a:gd name="connsiteY5" fmla="*/ 646856 h 1135102"/>
                    <a:gd name="connsiteX6" fmla="*/ 2792576 w 2792576"/>
                    <a:gd name="connsiteY6" fmla="*/ 1135102 h 1135102"/>
                    <a:gd name="connsiteX0" fmla="*/ 0 w 2792576"/>
                    <a:gd name="connsiteY0" fmla="*/ 1106559 h 1134865"/>
                    <a:gd name="connsiteX1" fmla="*/ 745421 w 2792576"/>
                    <a:gd name="connsiteY1" fmla="*/ 730053 h 1134865"/>
                    <a:gd name="connsiteX2" fmla="*/ 1001788 w 2792576"/>
                    <a:gd name="connsiteY2" fmla="*/ 248453 h 1134865"/>
                    <a:gd name="connsiteX3" fmla="*/ 1225803 w 2792576"/>
                    <a:gd name="connsiteY3" fmla="*/ 86 h 1134865"/>
                    <a:gd name="connsiteX4" fmla="*/ 1471837 w 2792576"/>
                    <a:gd name="connsiteY4" fmla="*/ 225857 h 1134865"/>
                    <a:gd name="connsiteX5" fmla="*/ 1778479 w 2792576"/>
                    <a:gd name="connsiteY5" fmla="*/ 646619 h 1134865"/>
                    <a:gd name="connsiteX6" fmla="*/ 2792576 w 2792576"/>
                    <a:gd name="connsiteY6" fmla="*/ 1134865 h 1134865"/>
                    <a:gd name="connsiteX0" fmla="*/ 0 w 2792576"/>
                    <a:gd name="connsiteY0" fmla="*/ 1106536 h 1134842"/>
                    <a:gd name="connsiteX1" fmla="*/ 745421 w 2792576"/>
                    <a:gd name="connsiteY1" fmla="*/ 730030 h 1134842"/>
                    <a:gd name="connsiteX2" fmla="*/ 1001788 w 2792576"/>
                    <a:gd name="connsiteY2" fmla="*/ 248430 h 1134842"/>
                    <a:gd name="connsiteX3" fmla="*/ 1225803 w 2792576"/>
                    <a:gd name="connsiteY3" fmla="*/ 63 h 1134842"/>
                    <a:gd name="connsiteX4" fmla="*/ 1471837 w 2792576"/>
                    <a:gd name="connsiteY4" fmla="*/ 225834 h 1134842"/>
                    <a:gd name="connsiteX5" fmla="*/ 1778479 w 2792576"/>
                    <a:gd name="connsiteY5" fmla="*/ 646596 h 1134842"/>
                    <a:gd name="connsiteX6" fmla="*/ 2792576 w 2792576"/>
                    <a:gd name="connsiteY6" fmla="*/ 1134842 h 1134842"/>
                    <a:gd name="connsiteX0" fmla="*/ 0 w 2792576"/>
                    <a:gd name="connsiteY0" fmla="*/ 1106486 h 1134792"/>
                    <a:gd name="connsiteX1" fmla="*/ 745421 w 2792576"/>
                    <a:gd name="connsiteY1" fmla="*/ 729980 h 1134792"/>
                    <a:gd name="connsiteX2" fmla="*/ 1001788 w 2792576"/>
                    <a:gd name="connsiteY2" fmla="*/ 248380 h 1134792"/>
                    <a:gd name="connsiteX3" fmla="*/ 1225803 w 2792576"/>
                    <a:gd name="connsiteY3" fmla="*/ 13 h 1134792"/>
                    <a:gd name="connsiteX4" fmla="*/ 1448025 w 2792576"/>
                    <a:gd name="connsiteY4" fmla="*/ 259122 h 1134792"/>
                    <a:gd name="connsiteX5" fmla="*/ 1778479 w 2792576"/>
                    <a:gd name="connsiteY5" fmla="*/ 646546 h 1134792"/>
                    <a:gd name="connsiteX6" fmla="*/ 2792576 w 2792576"/>
                    <a:gd name="connsiteY6" fmla="*/ 1134792 h 1134792"/>
                    <a:gd name="connsiteX0" fmla="*/ 0 w 2792576"/>
                    <a:gd name="connsiteY0" fmla="*/ 1106505 h 1134811"/>
                    <a:gd name="connsiteX1" fmla="*/ 745421 w 2792576"/>
                    <a:gd name="connsiteY1" fmla="*/ 729999 h 1134811"/>
                    <a:gd name="connsiteX2" fmla="*/ 1011313 w 2792576"/>
                    <a:gd name="connsiteY2" fmla="*/ 276974 h 1134811"/>
                    <a:gd name="connsiteX3" fmla="*/ 1225803 w 2792576"/>
                    <a:gd name="connsiteY3" fmla="*/ 32 h 1134811"/>
                    <a:gd name="connsiteX4" fmla="*/ 1448025 w 2792576"/>
                    <a:gd name="connsiteY4" fmla="*/ 259141 h 1134811"/>
                    <a:gd name="connsiteX5" fmla="*/ 1778479 w 2792576"/>
                    <a:gd name="connsiteY5" fmla="*/ 646565 h 1134811"/>
                    <a:gd name="connsiteX6" fmla="*/ 2792576 w 2792576"/>
                    <a:gd name="connsiteY6" fmla="*/ 1134811 h 1134811"/>
                    <a:gd name="connsiteX0" fmla="*/ 0 w 2792576"/>
                    <a:gd name="connsiteY0" fmla="*/ 1106505 h 1134811"/>
                    <a:gd name="connsiteX1" fmla="*/ 704940 w 2792576"/>
                    <a:gd name="connsiteY1" fmla="*/ 727617 h 1134811"/>
                    <a:gd name="connsiteX2" fmla="*/ 1011313 w 2792576"/>
                    <a:gd name="connsiteY2" fmla="*/ 276974 h 1134811"/>
                    <a:gd name="connsiteX3" fmla="*/ 1225803 w 2792576"/>
                    <a:gd name="connsiteY3" fmla="*/ 32 h 1134811"/>
                    <a:gd name="connsiteX4" fmla="*/ 1448025 w 2792576"/>
                    <a:gd name="connsiteY4" fmla="*/ 259141 h 1134811"/>
                    <a:gd name="connsiteX5" fmla="*/ 1778479 w 2792576"/>
                    <a:gd name="connsiteY5" fmla="*/ 646565 h 1134811"/>
                    <a:gd name="connsiteX6" fmla="*/ 2792576 w 2792576"/>
                    <a:gd name="connsiteY6" fmla="*/ 1134811 h 1134811"/>
                    <a:gd name="connsiteX0" fmla="*/ 0 w 2792576"/>
                    <a:gd name="connsiteY0" fmla="*/ 1106474 h 1134780"/>
                    <a:gd name="connsiteX1" fmla="*/ 704940 w 2792576"/>
                    <a:gd name="connsiteY1" fmla="*/ 727586 h 1134780"/>
                    <a:gd name="connsiteX2" fmla="*/ 927969 w 2792576"/>
                    <a:gd name="connsiteY2" fmla="*/ 260274 h 1134780"/>
                    <a:gd name="connsiteX3" fmla="*/ 1225803 w 2792576"/>
                    <a:gd name="connsiteY3" fmla="*/ 1 h 1134780"/>
                    <a:gd name="connsiteX4" fmla="*/ 1448025 w 2792576"/>
                    <a:gd name="connsiteY4" fmla="*/ 259110 h 1134780"/>
                    <a:gd name="connsiteX5" fmla="*/ 1778479 w 2792576"/>
                    <a:gd name="connsiteY5" fmla="*/ 646534 h 1134780"/>
                    <a:gd name="connsiteX6" fmla="*/ 2792576 w 2792576"/>
                    <a:gd name="connsiteY6" fmla="*/ 1134780 h 1134780"/>
                    <a:gd name="connsiteX0" fmla="*/ 0 w 2792576"/>
                    <a:gd name="connsiteY0" fmla="*/ 1106499 h 1134805"/>
                    <a:gd name="connsiteX1" fmla="*/ 704940 w 2792576"/>
                    <a:gd name="connsiteY1" fmla="*/ 727611 h 1134805"/>
                    <a:gd name="connsiteX2" fmla="*/ 927969 w 2792576"/>
                    <a:gd name="connsiteY2" fmla="*/ 260299 h 1134805"/>
                    <a:gd name="connsiteX3" fmla="*/ 1225803 w 2792576"/>
                    <a:gd name="connsiteY3" fmla="*/ 26 h 1134805"/>
                    <a:gd name="connsiteX4" fmla="*/ 1517082 w 2792576"/>
                    <a:gd name="connsiteY4" fmla="*/ 244847 h 1134805"/>
                    <a:gd name="connsiteX5" fmla="*/ 1778479 w 2792576"/>
                    <a:gd name="connsiteY5" fmla="*/ 646559 h 1134805"/>
                    <a:gd name="connsiteX6" fmla="*/ 2792576 w 2792576"/>
                    <a:gd name="connsiteY6" fmla="*/ 1134805 h 1134805"/>
                    <a:gd name="connsiteX0" fmla="*/ 0 w 2792576"/>
                    <a:gd name="connsiteY0" fmla="*/ 1106510 h 1134816"/>
                    <a:gd name="connsiteX1" fmla="*/ 704940 w 2792576"/>
                    <a:gd name="connsiteY1" fmla="*/ 727622 h 1134816"/>
                    <a:gd name="connsiteX2" fmla="*/ 927969 w 2792576"/>
                    <a:gd name="connsiteY2" fmla="*/ 260310 h 1134816"/>
                    <a:gd name="connsiteX3" fmla="*/ 1225803 w 2792576"/>
                    <a:gd name="connsiteY3" fmla="*/ 37 h 1134816"/>
                    <a:gd name="connsiteX4" fmla="*/ 1517082 w 2792576"/>
                    <a:gd name="connsiteY4" fmla="*/ 244858 h 1134816"/>
                    <a:gd name="connsiteX5" fmla="*/ 1802292 w 2792576"/>
                    <a:gd name="connsiteY5" fmla="*/ 696577 h 1134816"/>
                    <a:gd name="connsiteX6" fmla="*/ 2792576 w 2792576"/>
                    <a:gd name="connsiteY6" fmla="*/ 1134816 h 1134816"/>
                    <a:gd name="connsiteX0" fmla="*/ 0 w 2792576"/>
                    <a:gd name="connsiteY0" fmla="*/ 1106510 h 1134816"/>
                    <a:gd name="connsiteX1" fmla="*/ 704940 w 2792576"/>
                    <a:gd name="connsiteY1" fmla="*/ 727622 h 1134816"/>
                    <a:gd name="connsiteX2" fmla="*/ 927969 w 2792576"/>
                    <a:gd name="connsiteY2" fmla="*/ 260310 h 1134816"/>
                    <a:gd name="connsiteX3" fmla="*/ 1225803 w 2792576"/>
                    <a:gd name="connsiteY3" fmla="*/ 37 h 1134816"/>
                    <a:gd name="connsiteX4" fmla="*/ 1517082 w 2792576"/>
                    <a:gd name="connsiteY4" fmla="*/ 244858 h 1134816"/>
                    <a:gd name="connsiteX5" fmla="*/ 1802292 w 2792576"/>
                    <a:gd name="connsiteY5" fmla="*/ 696577 h 1134816"/>
                    <a:gd name="connsiteX6" fmla="*/ 2792576 w 2792576"/>
                    <a:gd name="connsiteY6" fmla="*/ 1134816 h 1134816"/>
                    <a:gd name="connsiteX0" fmla="*/ 0 w 2792576"/>
                    <a:gd name="connsiteY0" fmla="*/ 1106510 h 1134816"/>
                    <a:gd name="connsiteX1" fmla="*/ 704940 w 2792576"/>
                    <a:gd name="connsiteY1" fmla="*/ 727622 h 1134816"/>
                    <a:gd name="connsiteX2" fmla="*/ 927969 w 2792576"/>
                    <a:gd name="connsiteY2" fmla="*/ 260310 h 1134816"/>
                    <a:gd name="connsiteX3" fmla="*/ 1225803 w 2792576"/>
                    <a:gd name="connsiteY3" fmla="*/ 37 h 1134816"/>
                    <a:gd name="connsiteX4" fmla="*/ 1517082 w 2792576"/>
                    <a:gd name="connsiteY4" fmla="*/ 244858 h 1134816"/>
                    <a:gd name="connsiteX5" fmla="*/ 1802292 w 2792576"/>
                    <a:gd name="connsiteY5" fmla="*/ 696577 h 1134816"/>
                    <a:gd name="connsiteX6" fmla="*/ 2792576 w 2792576"/>
                    <a:gd name="connsiteY6" fmla="*/ 1134816 h 1134816"/>
                    <a:gd name="connsiteX0" fmla="*/ 0 w 2792576"/>
                    <a:gd name="connsiteY0" fmla="*/ 1106510 h 1134816"/>
                    <a:gd name="connsiteX1" fmla="*/ 704940 w 2792576"/>
                    <a:gd name="connsiteY1" fmla="*/ 727622 h 1134816"/>
                    <a:gd name="connsiteX2" fmla="*/ 927969 w 2792576"/>
                    <a:gd name="connsiteY2" fmla="*/ 260310 h 1134816"/>
                    <a:gd name="connsiteX3" fmla="*/ 1225803 w 2792576"/>
                    <a:gd name="connsiteY3" fmla="*/ 37 h 1134816"/>
                    <a:gd name="connsiteX4" fmla="*/ 1517082 w 2792576"/>
                    <a:gd name="connsiteY4" fmla="*/ 244858 h 1134816"/>
                    <a:gd name="connsiteX5" fmla="*/ 1802292 w 2792576"/>
                    <a:gd name="connsiteY5" fmla="*/ 696577 h 1134816"/>
                    <a:gd name="connsiteX6" fmla="*/ 2792576 w 2792576"/>
                    <a:gd name="connsiteY6" fmla="*/ 1134816 h 1134816"/>
                    <a:gd name="connsiteX0" fmla="*/ 0 w 2792576"/>
                    <a:gd name="connsiteY0" fmla="*/ 1106628 h 1134934"/>
                    <a:gd name="connsiteX1" fmla="*/ 704940 w 2792576"/>
                    <a:gd name="connsiteY1" fmla="*/ 727740 h 1134934"/>
                    <a:gd name="connsiteX2" fmla="*/ 949400 w 2792576"/>
                    <a:gd name="connsiteY2" fmla="*/ 277096 h 1134934"/>
                    <a:gd name="connsiteX3" fmla="*/ 1225803 w 2792576"/>
                    <a:gd name="connsiteY3" fmla="*/ 155 h 1134934"/>
                    <a:gd name="connsiteX4" fmla="*/ 1517082 w 2792576"/>
                    <a:gd name="connsiteY4" fmla="*/ 244976 h 1134934"/>
                    <a:gd name="connsiteX5" fmla="*/ 1802292 w 2792576"/>
                    <a:gd name="connsiteY5" fmla="*/ 696695 h 1134934"/>
                    <a:gd name="connsiteX6" fmla="*/ 2792576 w 2792576"/>
                    <a:gd name="connsiteY6" fmla="*/ 1134934 h 1134934"/>
                    <a:gd name="connsiteX0" fmla="*/ 0 w 2240126"/>
                    <a:gd name="connsiteY0" fmla="*/ 1416191 h 1416191"/>
                    <a:gd name="connsiteX1" fmla="*/ 152490 w 2240126"/>
                    <a:gd name="connsiteY1" fmla="*/ 727740 h 1416191"/>
                    <a:gd name="connsiteX2" fmla="*/ 396950 w 2240126"/>
                    <a:gd name="connsiteY2" fmla="*/ 277096 h 1416191"/>
                    <a:gd name="connsiteX3" fmla="*/ 673353 w 2240126"/>
                    <a:gd name="connsiteY3" fmla="*/ 155 h 1416191"/>
                    <a:gd name="connsiteX4" fmla="*/ 964632 w 2240126"/>
                    <a:gd name="connsiteY4" fmla="*/ 244976 h 1416191"/>
                    <a:gd name="connsiteX5" fmla="*/ 1249842 w 2240126"/>
                    <a:gd name="connsiteY5" fmla="*/ 696695 h 1416191"/>
                    <a:gd name="connsiteX6" fmla="*/ 2240126 w 2240126"/>
                    <a:gd name="connsiteY6" fmla="*/ 1134934 h 1416191"/>
                    <a:gd name="connsiteX0" fmla="*/ 0 w 2249651"/>
                    <a:gd name="connsiteY0" fmla="*/ 1413810 h 1413810"/>
                    <a:gd name="connsiteX1" fmla="*/ 162015 w 2249651"/>
                    <a:gd name="connsiteY1" fmla="*/ 727740 h 1413810"/>
                    <a:gd name="connsiteX2" fmla="*/ 406475 w 2249651"/>
                    <a:gd name="connsiteY2" fmla="*/ 277096 h 1413810"/>
                    <a:gd name="connsiteX3" fmla="*/ 682878 w 2249651"/>
                    <a:gd name="connsiteY3" fmla="*/ 155 h 1413810"/>
                    <a:gd name="connsiteX4" fmla="*/ 974157 w 2249651"/>
                    <a:gd name="connsiteY4" fmla="*/ 244976 h 1413810"/>
                    <a:gd name="connsiteX5" fmla="*/ 1259367 w 2249651"/>
                    <a:gd name="connsiteY5" fmla="*/ 696695 h 1413810"/>
                    <a:gd name="connsiteX6" fmla="*/ 2249651 w 2249651"/>
                    <a:gd name="connsiteY6" fmla="*/ 1134934 h 1413810"/>
                    <a:gd name="connsiteX0" fmla="*/ 0 w 2247270"/>
                    <a:gd name="connsiteY0" fmla="*/ 1418572 h 1418572"/>
                    <a:gd name="connsiteX1" fmla="*/ 159634 w 2247270"/>
                    <a:gd name="connsiteY1" fmla="*/ 727740 h 1418572"/>
                    <a:gd name="connsiteX2" fmla="*/ 404094 w 2247270"/>
                    <a:gd name="connsiteY2" fmla="*/ 277096 h 1418572"/>
                    <a:gd name="connsiteX3" fmla="*/ 680497 w 2247270"/>
                    <a:gd name="connsiteY3" fmla="*/ 155 h 1418572"/>
                    <a:gd name="connsiteX4" fmla="*/ 971776 w 2247270"/>
                    <a:gd name="connsiteY4" fmla="*/ 244976 h 1418572"/>
                    <a:gd name="connsiteX5" fmla="*/ 1256986 w 2247270"/>
                    <a:gd name="connsiteY5" fmla="*/ 696695 h 1418572"/>
                    <a:gd name="connsiteX6" fmla="*/ 2247270 w 2247270"/>
                    <a:gd name="connsiteY6" fmla="*/ 1134934 h 1418572"/>
                    <a:gd name="connsiteX0" fmla="*/ 0 w 2159163"/>
                    <a:gd name="connsiteY0" fmla="*/ 1418572 h 1418572"/>
                    <a:gd name="connsiteX1" fmla="*/ 159634 w 2159163"/>
                    <a:gd name="connsiteY1" fmla="*/ 727740 h 1418572"/>
                    <a:gd name="connsiteX2" fmla="*/ 404094 w 2159163"/>
                    <a:gd name="connsiteY2" fmla="*/ 277096 h 1418572"/>
                    <a:gd name="connsiteX3" fmla="*/ 680497 w 2159163"/>
                    <a:gd name="connsiteY3" fmla="*/ 155 h 1418572"/>
                    <a:gd name="connsiteX4" fmla="*/ 971776 w 2159163"/>
                    <a:gd name="connsiteY4" fmla="*/ 244976 h 1418572"/>
                    <a:gd name="connsiteX5" fmla="*/ 1256986 w 2159163"/>
                    <a:gd name="connsiteY5" fmla="*/ 696695 h 1418572"/>
                    <a:gd name="connsiteX6" fmla="*/ 2159163 w 2159163"/>
                    <a:gd name="connsiteY6" fmla="*/ 1413540 h 1418572"/>
                    <a:gd name="connsiteX0" fmla="*/ 0 w 2875919"/>
                    <a:gd name="connsiteY0" fmla="*/ 1413810 h 1413810"/>
                    <a:gd name="connsiteX1" fmla="*/ 876390 w 2875919"/>
                    <a:gd name="connsiteY1" fmla="*/ 727740 h 1413810"/>
                    <a:gd name="connsiteX2" fmla="*/ 1120850 w 2875919"/>
                    <a:gd name="connsiteY2" fmla="*/ 277096 h 1413810"/>
                    <a:gd name="connsiteX3" fmla="*/ 1397253 w 2875919"/>
                    <a:gd name="connsiteY3" fmla="*/ 155 h 1413810"/>
                    <a:gd name="connsiteX4" fmla="*/ 1688532 w 2875919"/>
                    <a:gd name="connsiteY4" fmla="*/ 244976 h 1413810"/>
                    <a:gd name="connsiteX5" fmla="*/ 1973742 w 2875919"/>
                    <a:gd name="connsiteY5" fmla="*/ 696695 h 1413810"/>
                    <a:gd name="connsiteX6" fmla="*/ 2875919 w 2875919"/>
                    <a:gd name="connsiteY6" fmla="*/ 1413540 h 1413810"/>
                    <a:gd name="connsiteX0" fmla="*/ 0 w 2875919"/>
                    <a:gd name="connsiteY0" fmla="*/ 1413810 h 1413810"/>
                    <a:gd name="connsiteX1" fmla="*/ 714465 w 2875919"/>
                    <a:gd name="connsiteY1" fmla="*/ 982534 h 1413810"/>
                    <a:gd name="connsiteX2" fmla="*/ 1120850 w 2875919"/>
                    <a:gd name="connsiteY2" fmla="*/ 277096 h 1413810"/>
                    <a:gd name="connsiteX3" fmla="*/ 1397253 w 2875919"/>
                    <a:gd name="connsiteY3" fmla="*/ 155 h 1413810"/>
                    <a:gd name="connsiteX4" fmla="*/ 1688532 w 2875919"/>
                    <a:gd name="connsiteY4" fmla="*/ 244976 h 1413810"/>
                    <a:gd name="connsiteX5" fmla="*/ 1973742 w 2875919"/>
                    <a:gd name="connsiteY5" fmla="*/ 696695 h 1413810"/>
                    <a:gd name="connsiteX6" fmla="*/ 2875919 w 2875919"/>
                    <a:gd name="connsiteY6" fmla="*/ 1413540 h 1413810"/>
                    <a:gd name="connsiteX0" fmla="*/ 0 w 2875919"/>
                    <a:gd name="connsiteY0" fmla="*/ 1446657 h 1446657"/>
                    <a:gd name="connsiteX1" fmla="*/ 714465 w 2875919"/>
                    <a:gd name="connsiteY1" fmla="*/ 1015381 h 1446657"/>
                    <a:gd name="connsiteX2" fmla="*/ 1397253 w 2875919"/>
                    <a:gd name="connsiteY2" fmla="*/ 33002 h 1446657"/>
                    <a:gd name="connsiteX3" fmla="*/ 1688532 w 2875919"/>
                    <a:gd name="connsiteY3" fmla="*/ 277823 h 1446657"/>
                    <a:gd name="connsiteX4" fmla="*/ 1973742 w 2875919"/>
                    <a:gd name="connsiteY4" fmla="*/ 729542 h 1446657"/>
                    <a:gd name="connsiteX5" fmla="*/ 2875919 w 2875919"/>
                    <a:gd name="connsiteY5" fmla="*/ 1446387 h 1446657"/>
                    <a:gd name="connsiteX0" fmla="*/ 0 w 2875919"/>
                    <a:gd name="connsiteY0" fmla="*/ 1416784 h 1416784"/>
                    <a:gd name="connsiteX1" fmla="*/ 714465 w 2875919"/>
                    <a:gd name="connsiteY1" fmla="*/ 985508 h 1416784"/>
                    <a:gd name="connsiteX2" fmla="*/ 1397253 w 2875919"/>
                    <a:gd name="connsiteY2" fmla="*/ 3129 h 1416784"/>
                    <a:gd name="connsiteX3" fmla="*/ 1973742 w 2875919"/>
                    <a:gd name="connsiteY3" fmla="*/ 699669 h 1416784"/>
                    <a:gd name="connsiteX4" fmla="*/ 2875919 w 2875919"/>
                    <a:gd name="connsiteY4" fmla="*/ 1416514 h 1416784"/>
                    <a:gd name="connsiteX0" fmla="*/ 0 w 2875919"/>
                    <a:gd name="connsiteY0" fmla="*/ 1413658 h 1413658"/>
                    <a:gd name="connsiteX1" fmla="*/ 714465 w 2875919"/>
                    <a:gd name="connsiteY1" fmla="*/ 982382 h 1413658"/>
                    <a:gd name="connsiteX2" fmla="*/ 1397253 w 2875919"/>
                    <a:gd name="connsiteY2" fmla="*/ 3 h 1413658"/>
                    <a:gd name="connsiteX3" fmla="*/ 2161860 w 2875919"/>
                    <a:gd name="connsiteY3" fmla="*/ 991818 h 1413658"/>
                    <a:gd name="connsiteX4" fmla="*/ 2875919 w 2875919"/>
                    <a:gd name="connsiteY4" fmla="*/ 1413388 h 1413658"/>
                    <a:gd name="connsiteX0" fmla="*/ 0 w 2875919"/>
                    <a:gd name="connsiteY0" fmla="*/ 1413658 h 1413658"/>
                    <a:gd name="connsiteX1" fmla="*/ 714465 w 2875919"/>
                    <a:gd name="connsiteY1" fmla="*/ 982382 h 1413658"/>
                    <a:gd name="connsiteX2" fmla="*/ 1397253 w 2875919"/>
                    <a:gd name="connsiteY2" fmla="*/ 3 h 1413658"/>
                    <a:gd name="connsiteX3" fmla="*/ 2161860 w 2875919"/>
                    <a:gd name="connsiteY3" fmla="*/ 991818 h 1413658"/>
                    <a:gd name="connsiteX4" fmla="*/ 2875919 w 2875919"/>
                    <a:gd name="connsiteY4" fmla="*/ 1413388 h 1413658"/>
                    <a:gd name="connsiteX0" fmla="*/ 0 w 2875919"/>
                    <a:gd name="connsiteY0" fmla="*/ 1444613 h 1444613"/>
                    <a:gd name="connsiteX1" fmla="*/ 714465 w 2875919"/>
                    <a:gd name="connsiteY1" fmla="*/ 1013337 h 1444613"/>
                    <a:gd name="connsiteX2" fmla="*/ 1437734 w 2875919"/>
                    <a:gd name="connsiteY2" fmla="*/ 2 h 1444613"/>
                    <a:gd name="connsiteX3" fmla="*/ 2161860 w 2875919"/>
                    <a:gd name="connsiteY3" fmla="*/ 1022773 h 1444613"/>
                    <a:gd name="connsiteX4" fmla="*/ 2875919 w 2875919"/>
                    <a:gd name="connsiteY4" fmla="*/ 1444343 h 1444613"/>
                    <a:gd name="connsiteX0" fmla="*/ 0 w 2875919"/>
                    <a:gd name="connsiteY0" fmla="*/ 1447267 h 1447267"/>
                    <a:gd name="connsiteX1" fmla="*/ 714465 w 2875919"/>
                    <a:gd name="connsiteY1" fmla="*/ 751673 h 1447267"/>
                    <a:gd name="connsiteX2" fmla="*/ 1437734 w 2875919"/>
                    <a:gd name="connsiteY2" fmla="*/ 2656 h 1447267"/>
                    <a:gd name="connsiteX3" fmla="*/ 2161860 w 2875919"/>
                    <a:gd name="connsiteY3" fmla="*/ 1025427 h 1447267"/>
                    <a:gd name="connsiteX4" fmla="*/ 2875919 w 2875919"/>
                    <a:gd name="connsiteY4" fmla="*/ 1446997 h 1447267"/>
                    <a:gd name="connsiteX0" fmla="*/ 0 w 2875919"/>
                    <a:gd name="connsiteY0" fmla="*/ 1447484 h 1447484"/>
                    <a:gd name="connsiteX1" fmla="*/ 714465 w 2875919"/>
                    <a:gd name="connsiteY1" fmla="*/ 751890 h 1447484"/>
                    <a:gd name="connsiteX2" fmla="*/ 1437734 w 2875919"/>
                    <a:gd name="connsiteY2" fmla="*/ 2873 h 1447484"/>
                    <a:gd name="connsiteX3" fmla="*/ 2161860 w 2875919"/>
                    <a:gd name="connsiteY3" fmla="*/ 1025644 h 1447484"/>
                    <a:gd name="connsiteX4" fmla="*/ 2875919 w 2875919"/>
                    <a:gd name="connsiteY4" fmla="*/ 1447214 h 1447484"/>
                    <a:gd name="connsiteX0" fmla="*/ 0 w 2875919"/>
                    <a:gd name="connsiteY0" fmla="*/ 1445606 h 1445606"/>
                    <a:gd name="connsiteX1" fmla="*/ 824003 w 2875919"/>
                    <a:gd name="connsiteY1" fmla="*/ 852406 h 1445606"/>
                    <a:gd name="connsiteX2" fmla="*/ 1437734 w 2875919"/>
                    <a:gd name="connsiteY2" fmla="*/ 995 h 1445606"/>
                    <a:gd name="connsiteX3" fmla="*/ 2161860 w 2875919"/>
                    <a:gd name="connsiteY3" fmla="*/ 1023766 h 1445606"/>
                    <a:gd name="connsiteX4" fmla="*/ 2875919 w 2875919"/>
                    <a:gd name="connsiteY4" fmla="*/ 1445336 h 1445606"/>
                    <a:gd name="connsiteX0" fmla="*/ 0 w 2875919"/>
                    <a:gd name="connsiteY0" fmla="*/ 1444622 h 1444622"/>
                    <a:gd name="connsiteX1" fmla="*/ 824003 w 2875919"/>
                    <a:gd name="connsiteY1" fmla="*/ 851422 h 1444622"/>
                    <a:gd name="connsiteX2" fmla="*/ 1437734 w 2875919"/>
                    <a:gd name="connsiteY2" fmla="*/ 11 h 1444622"/>
                    <a:gd name="connsiteX3" fmla="*/ 1857060 w 2875919"/>
                    <a:gd name="connsiteY3" fmla="*/ 868001 h 1444622"/>
                    <a:gd name="connsiteX4" fmla="*/ 2875919 w 2875919"/>
                    <a:gd name="connsiteY4" fmla="*/ 1444352 h 1444622"/>
                    <a:gd name="connsiteX0" fmla="*/ 0 w 2875919"/>
                    <a:gd name="connsiteY0" fmla="*/ 1444645 h 1444645"/>
                    <a:gd name="connsiteX1" fmla="*/ 824003 w 2875919"/>
                    <a:gd name="connsiteY1" fmla="*/ 851445 h 1444645"/>
                    <a:gd name="connsiteX2" fmla="*/ 1437734 w 2875919"/>
                    <a:gd name="connsiteY2" fmla="*/ 34 h 1444645"/>
                    <a:gd name="connsiteX3" fmla="*/ 2007078 w 2875919"/>
                    <a:gd name="connsiteY3" fmla="*/ 820399 h 1444645"/>
                    <a:gd name="connsiteX4" fmla="*/ 2875919 w 2875919"/>
                    <a:gd name="connsiteY4" fmla="*/ 1444375 h 1444645"/>
                    <a:gd name="connsiteX0" fmla="*/ 0 w 2875919"/>
                    <a:gd name="connsiteY0" fmla="*/ 1444644 h 1444644"/>
                    <a:gd name="connsiteX1" fmla="*/ 824003 w 2875919"/>
                    <a:gd name="connsiteY1" fmla="*/ 851444 h 1444644"/>
                    <a:gd name="connsiteX2" fmla="*/ 1437734 w 2875919"/>
                    <a:gd name="connsiteY2" fmla="*/ 33 h 1444644"/>
                    <a:gd name="connsiteX3" fmla="*/ 2007078 w 2875919"/>
                    <a:gd name="connsiteY3" fmla="*/ 820398 h 1444644"/>
                    <a:gd name="connsiteX4" fmla="*/ 2875919 w 2875919"/>
                    <a:gd name="connsiteY4" fmla="*/ 1444374 h 1444644"/>
                    <a:gd name="connsiteX0" fmla="*/ 0 w 2875919"/>
                    <a:gd name="connsiteY0" fmla="*/ 1444644 h 1444644"/>
                    <a:gd name="connsiteX1" fmla="*/ 824003 w 2875919"/>
                    <a:gd name="connsiteY1" fmla="*/ 851444 h 1444644"/>
                    <a:gd name="connsiteX2" fmla="*/ 1437734 w 2875919"/>
                    <a:gd name="connsiteY2" fmla="*/ 33 h 1444644"/>
                    <a:gd name="connsiteX3" fmla="*/ 2007078 w 2875919"/>
                    <a:gd name="connsiteY3" fmla="*/ 820398 h 1444644"/>
                    <a:gd name="connsiteX4" fmla="*/ 2875919 w 2875919"/>
                    <a:gd name="connsiteY4" fmla="*/ 1444374 h 1444644"/>
                    <a:gd name="connsiteX0" fmla="*/ 0 w 2875919"/>
                    <a:gd name="connsiteY0" fmla="*/ 1444645 h 1444645"/>
                    <a:gd name="connsiteX1" fmla="*/ 824003 w 2875919"/>
                    <a:gd name="connsiteY1" fmla="*/ 851445 h 1444645"/>
                    <a:gd name="connsiteX2" fmla="*/ 1437734 w 2875919"/>
                    <a:gd name="connsiteY2" fmla="*/ 34 h 1444645"/>
                    <a:gd name="connsiteX3" fmla="*/ 2007078 w 2875919"/>
                    <a:gd name="connsiteY3" fmla="*/ 820399 h 1444645"/>
                    <a:gd name="connsiteX4" fmla="*/ 2875919 w 2875919"/>
                    <a:gd name="connsiteY4" fmla="*/ 1444375 h 1444645"/>
                    <a:gd name="connsiteX0" fmla="*/ 0 w 2875919"/>
                    <a:gd name="connsiteY0" fmla="*/ 1444645 h 1444645"/>
                    <a:gd name="connsiteX1" fmla="*/ 824003 w 2875919"/>
                    <a:gd name="connsiteY1" fmla="*/ 851445 h 1444645"/>
                    <a:gd name="connsiteX2" fmla="*/ 1437734 w 2875919"/>
                    <a:gd name="connsiteY2" fmla="*/ 34 h 1444645"/>
                    <a:gd name="connsiteX3" fmla="*/ 2007078 w 2875919"/>
                    <a:gd name="connsiteY3" fmla="*/ 820399 h 1444645"/>
                    <a:gd name="connsiteX4" fmla="*/ 2875919 w 2875919"/>
                    <a:gd name="connsiteY4" fmla="*/ 1444375 h 1444645"/>
                    <a:gd name="connsiteX0" fmla="*/ 0 w 2875919"/>
                    <a:gd name="connsiteY0" fmla="*/ 1444645 h 1444645"/>
                    <a:gd name="connsiteX1" fmla="*/ 824003 w 2875919"/>
                    <a:gd name="connsiteY1" fmla="*/ 851445 h 1444645"/>
                    <a:gd name="connsiteX2" fmla="*/ 1437734 w 2875919"/>
                    <a:gd name="connsiteY2" fmla="*/ 34 h 1444645"/>
                    <a:gd name="connsiteX3" fmla="*/ 2007078 w 2875919"/>
                    <a:gd name="connsiteY3" fmla="*/ 820399 h 1444645"/>
                    <a:gd name="connsiteX4" fmla="*/ 2875919 w 2875919"/>
                    <a:gd name="connsiteY4" fmla="*/ 1444375 h 1444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5919" h="1444645">
                      <a:moveTo>
                        <a:pt x="0" y="1444645"/>
                      </a:moveTo>
                      <a:cubicBezTo>
                        <a:pt x="431210" y="1356824"/>
                        <a:pt x="634387" y="1132695"/>
                        <a:pt x="824003" y="851445"/>
                      </a:cubicBezTo>
                      <a:cubicBezTo>
                        <a:pt x="1013619" y="570195"/>
                        <a:pt x="1240555" y="5208"/>
                        <a:pt x="1437734" y="34"/>
                      </a:cubicBezTo>
                      <a:cubicBezTo>
                        <a:pt x="1634913" y="-5140"/>
                        <a:pt x="1848343" y="570151"/>
                        <a:pt x="2007078" y="820399"/>
                      </a:cubicBezTo>
                      <a:cubicBezTo>
                        <a:pt x="2165813" y="1070647"/>
                        <a:pt x="2543839" y="1368205"/>
                        <a:pt x="2875919" y="1444375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55"/>
                <p:cNvCxnSpPr>
                  <a:endCxn id="22" idx="2"/>
                </p:cNvCxnSpPr>
                <p:nvPr/>
              </p:nvCxnSpPr>
              <p:spPr>
                <a:xfrm flipH="1">
                  <a:off x="6380241" y="4111433"/>
                  <a:ext cx="665913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56"/>
                <p:cNvCxnSpPr/>
                <p:nvPr/>
              </p:nvCxnSpPr>
              <p:spPr>
                <a:xfrm flipH="1">
                  <a:off x="6515994" y="3902037"/>
                  <a:ext cx="53178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직선 연결선 57"/>
                <p:cNvCxnSpPr/>
                <p:nvPr/>
              </p:nvCxnSpPr>
              <p:spPr>
                <a:xfrm flipH="1">
                  <a:off x="6515993" y="4297558"/>
                  <a:ext cx="53178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직선 연결선 58"/>
                <p:cNvCxnSpPr/>
                <p:nvPr/>
              </p:nvCxnSpPr>
              <p:spPr>
                <a:xfrm>
                  <a:off x="7047774" y="3309002"/>
                  <a:ext cx="0" cy="16128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4975" y="1760935"/>
                <a:ext cx="3416300" cy="2019300"/>
              </a:xfrm>
              <a:prstGeom prst="rect">
                <a:avLst/>
              </a:prstGeom>
            </p:spPr>
          </p:pic>
          <p:sp>
            <p:nvSpPr>
              <p:cNvPr id="20" name="자유형 71"/>
              <p:cNvSpPr/>
              <p:nvPr/>
            </p:nvSpPr>
            <p:spPr>
              <a:xfrm>
                <a:off x="2925281" y="2646488"/>
                <a:ext cx="2935417" cy="708121"/>
              </a:xfrm>
              <a:custGeom>
                <a:avLst/>
                <a:gdLst>
                  <a:gd name="connsiteX0" fmla="*/ 0 w 4147794"/>
                  <a:gd name="connsiteY0" fmla="*/ 213295 h 1363365"/>
                  <a:gd name="connsiteX1" fmla="*/ 1150071 w 4147794"/>
                  <a:gd name="connsiteY1" fmla="*/ 34186 h 1363365"/>
                  <a:gd name="connsiteX2" fmla="*/ 2545238 w 4147794"/>
                  <a:gd name="connsiteY2" fmla="*/ 816610 h 1363365"/>
                  <a:gd name="connsiteX3" fmla="*/ 4147794 w 4147794"/>
                  <a:gd name="connsiteY3" fmla="*/ 1363365 h 1363365"/>
                  <a:gd name="connsiteX0" fmla="*/ 0 w 4226007"/>
                  <a:gd name="connsiteY0" fmla="*/ 309129 h 1346051"/>
                  <a:gd name="connsiteX1" fmla="*/ 1228284 w 4226007"/>
                  <a:gd name="connsiteY1" fmla="*/ 16872 h 1346051"/>
                  <a:gd name="connsiteX2" fmla="*/ 2623451 w 4226007"/>
                  <a:gd name="connsiteY2" fmla="*/ 799296 h 1346051"/>
                  <a:gd name="connsiteX3" fmla="*/ 4226007 w 4226007"/>
                  <a:gd name="connsiteY3" fmla="*/ 1346051 h 1346051"/>
                  <a:gd name="connsiteX0" fmla="*/ 0 w 4253612"/>
                  <a:gd name="connsiteY0" fmla="*/ 309129 h 1328185"/>
                  <a:gd name="connsiteX1" fmla="*/ 1228284 w 4253612"/>
                  <a:gd name="connsiteY1" fmla="*/ 16872 h 1328185"/>
                  <a:gd name="connsiteX2" fmla="*/ 2623451 w 4253612"/>
                  <a:gd name="connsiteY2" fmla="*/ 799296 h 1328185"/>
                  <a:gd name="connsiteX3" fmla="*/ 4253612 w 4253612"/>
                  <a:gd name="connsiteY3" fmla="*/ 1328185 h 1328185"/>
                  <a:gd name="connsiteX0" fmla="*/ 0 w 4253612"/>
                  <a:gd name="connsiteY0" fmla="*/ 309129 h 1328185"/>
                  <a:gd name="connsiteX1" fmla="*/ 1228284 w 4253612"/>
                  <a:gd name="connsiteY1" fmla="*/ 16872 h 1328185"/>
                  <a:gd name="connsiteX2" fmla="*/ 2623451 w 4253612"/>
                  <a:gd name="connsiteY2" fmla="*/ 799296 h 1328185"/>
                  <a:gd name="connsiteX3" fmla="*/ 4253612 w 4253612"/>
                  <a:gd name="connsiteY3" fmla="*/ 1328185 h 132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3612" h="1328185">
                    <a:moveTo>
                      <a:pt x="0" y="309129"/>
                    </a:moveTo>
                    <a:cubicBezTo>
                      <a:pt x="362932" y="169298"/>
                      <a:pt x="791042" y="-64822"/>
                      <a:pt x="1228284" y="16872"/>
                    </a:cubicBezTo>
                    <a:cubicBezTo>
                      <a:pt x="1665526" y="98566"/>
                      <a:pt x="2123830" y="577766"/>
                      <a:pt x="2623451" y="799296"/>
                    </a:cubicBezTo>
                    <a:cubicBezTo>
                      <a:pt x="3123072" y="1020826"/>
                      <a:pt x="3906393" y="1241039"/>
                      <a:pt x="4253612" y="1328185"/>
                    </a:cubicBezTo>
                  </a:path>
                </a:pathLst>
              </a:cu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sp>
            <p:nvSpPr>
              <p:cNvPr id="21" name="자유형 3"/>
              <p:cNvSpPr/>
              <p:nvPr/>
            </p:nvSpPr>
            <p:spPr>
              <a:xfrm>
                <a:off x="2849211" y="2844559"/>
                <a:ext cx="3011487" cy="394153"/>
              </a:xfrm>
              <a:custGeom>
                <a:avLst/>
                <a:gdLst>
                  <a:gd name="connsiteX0" fmla="*/ 0 w 3016250"/>
                  <a:gd name="connsiteY0" fmla="*/ 71148 h 401369"/>
                  <a:gd name="connsiteX1" fmla="*/ 530225 w 3016250"/>
                  <a:gd name="connsiteY1" fmla="*/ 7648 h 401369"/>
                  <a:gd name="connsiteX2" fmla="*/ 1127125 w 3016250"/>
                  <a:gd name="connsiteY2" fmla="*/ 226723 h 401369"/>
                  <a:gd name="connsiteX3" fmla="*/ 2181225 w 3016250"/>
                  <a:gd name="connsiteY3" fmla="*/ 401348 h 401369"/>
                  <a:gd name="connsiteX4" fmla="*/ 3016250 w 3016250"/>
                  <a:gd name="connsiteY4" fmla="*/ 239423 h 401369"/>
                  <a:gd name="connsiteX0" fmla="*/ 0 w 3018631"/>
                  <a:gd name="connsiteY0" fmla="*/ 25984 h 432405"/>
                  <a:gd name="connsiteX1" fmla="*/ 532606 w 3018631"/>
                  <a:gd name="connsiteY1" fmla="*/ 38684 h 432405"/>
                  <a:gd name="connsiteX2" fmla="*/ 1129506 w 3018631"/>
                  <a:gd name="connsiteY2" fmla="*/ 257759 h 432405"/>
                  <a:gd name="connsiteX3" fmla="*/ 2183606 w 3018631"/>
                  <a:gd name="connsiteY3" fmla="*/ 432384 h 432405"/>
                  <a:gd name="connsiteX4" fmla="*/ 3018631 w 3018631"/>
                  <a:gd name="connsiteY4" fmla="*/ 270459 h 432405"/>
                  <a:gd name="connsiteX0" fmla="*/ 0 w 3011487"/>
                  <a:gd name="connsiteY0" fmla="*/ 166325 h 394153"/>
                  <a:gd name="connsiteX1" fmla="*/ 525462 w 3011487"/>
                  <a:gd name="connsiteY1" fmla="*/ 432 h 394153"/>
                  <a:gd name="connsiteX2" fmla="*/ 1122362 w 3011487"/>
                  <a:gd name="connsiteY2" fmla="*/ 219507 h 394153"/>
                  <a:gd name="connsiteX3" fmla="*/ 2176462 w 3011487"/>
                  <a:gd name="connsiteY3" fmla="*/ 394132 h 394153"/>
                  <a:gd name="connsiteX4" fmla="*/ 3011487 w 3011487"/>
                  <a:gd name="connsiteY4" fmla="*/ 232207 h 39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1487" h="394153">
                    <a:moveTo>
                      <a:pt x="0" y="166325"/>
                    </a:moveTo>
                    <a:cubicBezTo>
                      <a:pt x="171185" y="121610"/>
                      <a:pt x="338402" y="-8432"/>
                      <a:pt x="525462" y="432"/>
                    </a:cubicBezTo>
                    <a:cubicBezTo>
                      <a:pt x="712522" y="9296"/>
                      <a:pt x="847195" y="153890"/>
                      <a:pt x="1122362" y="219507"/>
                    </a:cubicBezTo>
                    <a:cubicBezTo>
                      <a:pt x="1397529" y="285124"/>
                      <a:pt x="1861608" y="392015"/>
                      <a:pt x="2176462" y="394132"/>
                    </a:cubicBezTo>
                    <a:cubicBezTo>
                      <a:pt x="2491316" y="396249"/>
                      <a:pt x="2876550" y="243849"/>
                      <a:pt x="3011487" y="232207"/>
                    </a:cubicBezTo>
                  </a:path>
                </a:pathLst>
              </a:custGeom>
              <a:ln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" name="그룹 52"/>
            <p:cNvGrpSpPr/>
            <p:nvPr/>
          </p:nvGrpSpPr>
          <p:grpSpPr>
            <a:xfrm>
              <a:off x="2490975" y="4729760"/>
              <a:ext cx="374864" cy="905712"/>
              <a:chOff x="6380225" y="3309002"/>
              <a:chExt cx="667549" cy="1612871"/>
            </a:xfrm>
          </p:grpSpPr>
          <p:sp>
            <p:nvSpPr>
              <p:cNvPr id="13" name="자유형 22"/>
              <p:cNvSpPr/>
              <p:nvPr/>
            </p:nvSpPr>
            <p:spPr>
              <a:xfrm rot="16200000">
                <a:off x="6078410" y="3777559"/>
                <a:ext cx="1271179" cy="667549"/>
              </a:xfrm>
              <a:custGeom>
                <a:avLst/>
                <a:gdLst>
                  <a:gd name="connsiteX0" fmla="*/ 0 w 2794958"/>
                  <a:gd name="connsiteY0" fmla="*/ 1700300 h 1700300"/>
                  <a:gd name="connsiteX1" fmla="*/ 776377 w 2794958"/>
                  <a:gd name="connsiteY1" fmla="*/ 1199968 h 1700300"/>
                  <a:gd name="connsiteX2" fmla="*/ 1104181 w 2794958"/>
                  <a:gd name="connsiteY2" fmla="*/ 268315 h 1700300"/>
                  <a:gd name="connsiteX3" fmla="*/ 1285335 w 2794958"/>
                  <a:gd name="connsiteY3" fmla="*/ 896 h 1700300"/>
                  <a:gd name="connsiteX4" fmla="*/ 1483743 w 2794958"/>
                  <a:gd name="connsiteY4" fmla="*/ 233810 h 1700300"/>
                  <a:gd name="connsiteX5" fmla="*/ 1854679 w 2794958"/>
                  <a:gd name="connsiteY5" fmla="*/ 1337991 h 1700300"/>
                  <a:gd name="connsiteX6" fmla="*/ 2794958 w 2794958"/>
                  <a:gd name="connsiteY6" fmla="*/ 1657168 h 1700300"/>
                  <a:gd name="connsiteX0" fmla="*/ 0 w 2792576"/>
                  <a:gd name="connsiteY0" fmla="*/ 1700300 h 1728606"/>
                  <a:gd name="connsiteX1" fmla="*/ 776377 w 2792576"/>
                  <a:gd name="connsiteY1" fmla="*/ 1199968 h 1728606"/>
                  <a:gd name="connsiteX2" fmla="*/ 1104181 w 2792576"/>
                  <a:gd name="connsiteY2" fmla="*/ 268315 h 1728606"/>
                  <a:gd name="connsiteX3" fmla="*/ 1285335 w 2792576"/>
                  <a:gd name="connsiteY3" fmla="*/ 896 h 1728606"/>
                  <a:gd name="connsiteX4" fmla="*/ 1483743 w 2792576"/>
                  <a:gd name="connsiteY4" fmla="*/ 233810 h 1728606"/>
                  <a:gd name="connsiteX5" fmla="*/ 1854679 w 2792576"/>
                  <a:gd name="connsiteY5" fmla="*/ 1337991 h 1728606"/>
                  <a:gd name="connsiteX6" fmla="*/ 2792576 w 2792576"/>
                  <a:gd name="connsiteY6" fmla="*/ 1728606 h 1728606"/>
                  <a:gd name="connsiteX0" fmla="*/ 0 w 2792576"/>
                  <a:gd name="connsiteY0" fmla="*/ 1700010 h 1728316"/>
                  <a:gd name="connsiteX1" fmla="*/ 776377 w 2792576"/>
                  <a:gd name="connsiteY1" fmla="*/ 1199678 h 1728316"/>
                  <a:gd name="connsiteX2" fmla="*/ 1104181 w 2792576"/>
                  <a:gd name="connsiteY2" fmla="*/ 268025 h 1728316"/>
                  <a:gd name="connsiteX3" fmla="*/ 1285335 w 2792576"/>
                  <a:gd name="connsiteY3" fmla="*/ 606 h 1728316"/>
                  <a:gd name="connsiteX4" fmla="*/ 1483743 w 2792576"/>
                  <a:gd name="connsiteY4" fmla="*/ 233520 h 1728316"/>
                  <a:gd name="connsiteX5" fmla="*/ 1778479 w 2792576"/>
                  <a:gd name="connsiteY5" fmla="*/ 1240070 h 1728316"/>
                  <a:gd name="connsiteX6" fmla="*/ 2792576 w 2792576"/>
                  <a:gd name="connsiteY6" fmla="*/ 1728316 h 1728316"/>
                  <a:gd name="connsiteX0" fmla="*/ 0 w 2792576"/>
                  <a:gd name="connsiteY0" fmla="*/ 1700010 h 1728316"/>
                  <a:gd name="connsiteX1" fmla="*/ 783521 w 2792576"/>
                  <a:gd name="connsiteY1" fmla="*/ 1221110 h 1728316"/>
                  <a:gd name="connsiteX2" fmla="*/ 1104181 w 2792576"/>
                  <a:gd name="connsiteY2" fmla="*/ 268025 h 1728316"/>
                  <a:gd name="connsiteX3" fmla="*/ 1285335 w 2792576"/>
                  <a:gd name="connsiteY3" fmla="*/ 606 h 1728316"/>
                  <a:gd name="connsiteX4" fmla="*/ 1483743 w 2792576"/>
                  <a:gd name="connsiteY4" fmla="*/ 233520 h 1728316"/>
                  <a:gd name="connsiteX5" fmla="*/ 1778479 w 2792576"/>
                  <a:gd name="connsiteY5" fmla="*/ 1240070 h 1728316"/>
                  <a:gd name="connsiteX6" fmla="*/ 2792576 w 2792576"/>
                  <a:gd name="connsiteY6" fmla="*/ 1728316 h 1728316"/>
                  <a:gd name="connsiteX0" fmla="*/ 0 w 2792576"/>
                  <a:gd name="connsiteY0" fmla="*/ 1699646 h 1727952"/>
                  <a:gd name="connsiteX1" fmla="*/ 783521 w 2792576"/>
                  <a:gd name="connsiteY1" fmla="*/ 1220746 h 1727952"/>
                  <a:gd name="connsiteX2" fmla="*/ 1075606 w 2792576"/>
                  <a:gd name="connsiteY2" fmla="*/ 253373 h 1727952"/>
                  <a:gd name="connsiteX3" fmla="*/ 1285335 w 2792576"/>
                  <a:gd name="connsiteY3" fmla="*/ 242 h 1727952"/>
                  <a:gd name="connsiteX4" fmla="*/ 1483743 w 2792576"/>
                  <a:gd name="connsiteY4" fmla="*/ 233156 h 1727952"/>
                  <a:gd name="connsiteX5" fmla="*/ 1778479 w 2792576"/>
                  <a:gd name="connsiteY5" fmla="*/ 1239706 h 1727952"/>
                  <a:gd name="connsiteX6" fmla="*/ 2792576 w 2792576"/>
                  <a:gd name="connsiteY6" fmla="*/ 1727952 h 1727952"/>
                  <a:gd name="connsiteX0" fmla="*/ 0 w 2792576"/>
                  <a:gd name="connsiteY0" fmla="*/ 1699646 h 1727952"/>
                  <a:gd name="connsiteX1" fmla="*/ 783521 w 2792576"/>
                  <a:gd name="connsiteY1" fmla="*/ 1220746 h 1727952"/>
                  <a:gd name="connsiteX2" fmla="*/ 1075606 w 2792576"/>
                  <a:gd name="connsiteY2" fmla="*/ 253373 h 1727952"/>
                  <a:gd name="connsiteX3" fmla="*/ 1285335 w 2792576"/>
                  <a:gd name="connsiteY3" fmla="*/ 242 h 1727952"/>
                  <a:gd name="connsiteX4" fmla="*/ 1483743 w 2792576"/>
                  <a:gd name="connsiteY4" fmla="*/ 233156 h 1727952"/>
                  <a:gd name="connsiteX5" fmla="*/ 1778479 w 2792576"/>
                  <a:gd name="connsiteY5" fmla="*/ 1239706 h 1727952"/>
                  <a:gd name="connsiteX6" fmla="*/ 2792576 w 2792576"/>
                  <a:gd name="connsiteY6" fmla="*/ 1727952 h 1727952"/>
                  <a:gd name="connsiteX0" fmla="*/ 0 w 2792576"/>
                  <a:gd name="connsiteY0" fmla="*/ 1726395 h 1754701"/>
                  <a:gd name="connsiteX1" fmla="*/ 783521 w 2792576"/>
                  <a:gd name="connsiteY1" fmla="*/ 1247495 h 1754701"/>
                  <a:gd name="connsiteX2" fmla="*/ 966069 w 2792576"/>
                  <a:gd name="connsiteY2" fmla="*/ 744466 h 1754701"/>
                  <a:gd name="connsiteX3" fmla="*/ 1285335 w 2792576"/>
                  <a:gd name="connsiteY3" fmla="*/ 26991 h 1754701"/>
                  <a:gd name="connsiteX4" fmla="*/ 1483743 w 2792576"/>
                  <a:gd name="connsiteY4" fmla="*/ 259905 h 1754701"/>
                  <a:gd name="connsiteX5" fmla="*/ 1778479 w 2792576"/>
                  <a:gd name="connsiteY5" fmla="*/ 1266455 h 1754701"/>
                  <a:gd name="connsiteX6" fmla="*/ 2792576 w 2792576"/>
                  <a:gd name="connsiteY6" fmla="*/ 1754701 h 1754701"/>
                  <a:gd name="connsiteX0" fmla="*/ 0 w 2792576"/>
                  <a:gd name="connsiteY0" fmla="*/ 1726395 h 1754701"/>
                  <a:gd name="connsiteX1" fmla="*/ 783521 w 2792576"/>
                  <a:gd name="connsiteY1" fmla="*/ 1247495 h 1754701"/>
                  <a:gd name="connsiteX2" fmla="*/ 966069 w 2792576"/>
                  <a:gd name="connsiteY2" fmla="*/ 744466 h 1754701"/>
                  <a:gd name="connsiteX3" fmla="*/ 1285335 w 2792576"/>
                  <a:gd name="connsiteY3" fmla="*/ 26991 h 1754701"/>
                  <a:gd name="connsiteX4" fmla="*/ 1483743 w 2792576"/>
                  <a:gd name="connsiteY4" fmla="*/ 259905 h 1754701"/>
                  <a:gd name="connsiteX5" fmla="*/ 1778479 w 2792576"/>
                  <a:gd name="connsiteY5" fmla="*/ 1266455 h 1754701"/>
                  <a:gd name="connsiteX6" fmla="*/ 2792576 w 2792576"/>
                  <a:gd name="connsiteY6" fmla="*/ 1754701 h 1754701"/>
                  <a:gd name="connsiteX0" fmla="*/ 0 w 2792576"/>
                  <a:gd name="connsiteY0" fmla="*/ 1485293 h 1513599"/>
                  <a:gd name="connsiteX1" fmla="*/ 783521 w 2792576"/>
                  <a:gd name="connsiteY1" fmla="*/ 1006393 h 1513599"/>
                  <a:gd name="connsiteX2" fmla="*/ 966069 w 2792576"/>
                  <a:gd name="connsiteY2" fmla="*/ 503364 h 1513599"/>
                  <a:gd name="connsiteX3" fmla="*/ 1259141 w 2792576"/>
                  <a:gd name="connsiteY3" fmla="*/ 378820 h 1513599"/>
                  <a:gd name="connsiteX4" fmla="*/ 1483743 w 2792576"/>
                  <a:gd name="connsiteY4" fmla="*/ 18803 h 1513599"/>
                  <a:gd name="connsiteX5" fmla="*/ 1778479 w 2792576"/>
                  <a:gd name="connsiteY5" fmla="*/ 1025353 h 1513599"/>
                  <a:gd name="connsiteX6" fmla="*/ 2792576 w 2792576"/>
                  <a:gd name="connsiteY6" fmla="*/ 1513599 h 1513599"/>
                  <a:gd name="connsiteX0" fmla="*/ 0 w 2792576"/>
                  <a:gd name="connsiteY0" fmla="*/ 1113746 h 1142052"/>
                  <a:gd name="connsiteX1" fmla="*/ 783521 w 2792576"/>
                  <a:gd name="connsiteY1" fmla="*/ 634846 h 1142052"/>
                  <a:gd name="connsiteX2" fmla="*/ 966069 w 2792576"/>
                  <a:gd name="connsiteY2" fmla="*/ 131817 h 1142052"/>
                  <a:gd name="connsiteX3" fmla="*/ 1259141 w 2792576"/>
                  <a:gd name="connsiteY3" fmla="*/ 7273 h 1142052"/>
                  <a:gd name="connsiteX4" fmla="*/ 1483743 w 2792576"/>
                  <a:gd name="connsiteY4" fmla="*/ 290194 h 1142052"/>
                  <a:gd name="connsiteX5" fmla="*/ 1778479 w 2792576"/>
                  <a:gd name="connsiteY5" fmla="*/ 653806 h 1142052"/>
                  <a:gd name="connsiteX6" fmla="*/ 2792576 w 2792576"/>
                  <a:gd name="connsiteY6" fmla="*/ 1142052 h 1142052"/>
                  <a:gd name="connsiteX0" fmla="*/ 0 w 2792576"/>
                  <a:gd name="connsiteY0" fmla="*/ 1108702 h 1137008"/>
                  <a:gd name="connsiteX1" fmla="*/ 783521 w 2792576"/>
                  <a:gd name="connsiteY1" fmla="*/ 629802 h 1137008"/>
                  <a:gd name="connsiteX2" fmla="*/ 1018457 w 2792576"/>
                  <a:gd name="connsiteY2" fmla="*/ 179160 h 1137008"/>
                  <a:gd name="connsiteX3" fmla="*/ 1259141 w 2792576"/>
                  <a:gd name="connsiteY3" fmla="*/ 2229 h 1137008"/>
                  <a:gd name="connsiteX4" fmla="*/ 1483743 w 2792576"/>
                  <a:gd name="connsiteY4" fmla="*/ 285150 h 1137008"/>
                  <a:gd name="connsiteX5" fmla="*/ 1778479 w 2792576"/>
                  <a:gd name="connsiteY5" fmla="*/ 648762 h 1137008"/>
                  <a:gd name="connsiteX6" fmla="*/ 2792576 w 2792576"/>
                  <a:gd name="connsiteY6" fmla="*/ 1137008 h 1137008"/>
                  <a:gd name="connsiteX0" fmla="*/ 0 w 2792576"/>
                  <a:gd name="connsiteY0" fmla="*/ 1106700 h 1135006"/>
                  <a:gd name="connsiteX1" fmla="*/ 783521 w 2792576"/>
                  <a:gd name="connsiteY1" fmla="*/ 627800 h 1135006"/>
                  <a:gd name="connsiteX2" fmla="*/ 1018457 w 2792576"/>
                  <a:gd name="connsiteY2" fmla="*/ 177158 h 1135006"/>
                  <a:gd name="connsiteX3" fmla="*/ 1259141 w 2792576"/>
                  <a:gd name="connsiteY3" fmla="*/ 227 h 1135006"/>
                  <a:gd name="connsiteX4" fmla="*/ 1457550 w 2792576"/>
                  <a:gd name="connsiteY4" fmla="*/ 206948 h 1135006"/>
                  <a:gd name="connsiteX5" fmla="*/ 1778479 w 2792576"/>
                  <a:gd name="connsiteY5" fmla="*/ 646760 h 1135006"/>
                  <a:gd name="connsiteX6" fmla="*/ 2792576 w 2792576"/>
                  <a:gd name="connsiteY6" fmla="*/ 1135006 h 1135006"/>
                  <a:gd name="connsiteX0" fmla="*/ 0 w 2792576"/>
                  <a:gd name="connsiteY0" fmla="*/ 1106700 h 1135006"/>
                  <a:gd name="connsiteX1" fmla="*/ 783521 w 2792576"/>
                  <a:gd name="connsiteY1" fmla="*/ 627800 h 1135006"/>
                  <a:gd name="connsiteX2" fmla="*/ 1018457 w 2792576"/>
                  <a:gd name="connsiteY2" fmla="*/ 177158 h 1135006"/>
                  <a:gd name="connsiteX3" fmla="*/ 1259141 w 2792576"/>
                  <a:gd name="connsiteY3" fmla="*/ 227 h 1135006"/>
                  <a:gd name="connsiteX4" fmla="*/ 1457550 w 2792576"/>
                  <a:gd name="connsiteY4" fmla="*/ 206948 h 1135006"/>
                  <a:gd name="connsiteX5" fmla="*/ 1778479 w 2792576"/>
                  <a:gd name="connsiteY5" fmla="*/ 646760 h 1135006"/>
                  <a:gd name="connsiteX6" fmla="*/ 2792576 w 2792576"/>
                  <a:gd name="connsiteY6" fmla="*/ 1135006 h 1135006"/>
                  <a:gd name="connsiteX0" fmla="*/ 0 w 2792576"/>
                  <a:gd name="connsiteY0" fmla="*/ 1106700 h 1135006"/>
                  <a:gd name="connsiteX1" fmla="*/ 783521 w 2792576"/>
                  <a:gd name="connsiteY1" fmla="*/ 627800 h 1135006"/>
                  <a:gd name="connsiteX2" fmla="*/ 1018457 w 2792576"/>
                  <a:gd name="connsiteY2" fmla="*/ 177158 h 1135006"/>
                  <a:gd name="connsiteX3" fmla="*/ 1225803 w 2792576"/>
                  <a:gd name="connsiteY3" fmla="*/ 227 h 1135006"/>
                  <a:gd name="connsiteX4" fmla="*/ 1457550 w 2792576"/>
                  <a:gd name="connsiteY4" fmla="*/ 206948 h 1135006"/>
                  <a:gd name="connsiteX5" fmla="*/ 1778479 w 2792576"/>
                  <a:gd name="connsiteY5" fmla="*/ 646760 h 1135006"/>
                  <a:gd name="connsiteX6" fmla="*/ 2792576 w 2792576"/>
                  <a:gd name="connsiteY6" fmla="*/ 1135006 h 1135006"/>
                  <a:gd name="connsiteX0" fmla="*/ 0 w 2792576"/>
                  <a:gd name="connsiteY0" fmla="*/ 1106538 h 1134844"/>
                  <a:gd name="connsiteX1" fmla="*/ 783521 w 2792576"/>
                  <a:gd name="connsiteY1" fmla="*/ 627638 h 1134844"/>
                  <a:gd name="connsiteX2" fmla="*/ 1018457 w 2792576"/>
                  <a:gd name="connsiteY2" fmla="*/ 176996 h 1134844"/>
                  <a:gd name="connsiteX3" fmla="*/ 1225803 w 2792576"/>
                  <a:gd name="connsiteY3" fmla="*/ 65 h 1134844"/>
                  <a:gd name="connsiteX4" fmla="*/ 1457550 w 2792576"/>
                  <a:gd name="connsiteY4" fmla="*/ 206786 h 1134844"/>
                  <a:gd name="connsiteX5" fmla="*/ 1778479 w 2792576"/>
                  <a:gd name="connsiteY5" fmla="*/ 646598 h 1134844"/>
                  <a:gd name="connsiteX6" fmla="*/ 2792576 w 2792576"/>
                  <a:gd name="connsiteY6" fmla="*/ 1134844 h 1134844"/>
                  <a:gd name="connsiteX0" fmla="*/ 0 w 2792576"/>
                  <a:gd name="connsiteY0" fmla="*/ 1106538 h 1134844"/>
                  <a:gd name="connsiteX1" fmla="*/ 783521 w 2792576"/>
                  <a:gd name="connsiteY1" fmla="*/ 627638 h 1134844"/>
                  <a:gd name="connsiteX2" fmla="*/ 1018457 w 2792576"/>
                  <a:gd name="connsiteY2" fmla="*/ 176996 h 1134844"/>
                  <a:gd name="connsiteX3" fmla="*/ 1225803 w 2792576"/>
                  <a:gd name="connsiteY3" fmla="*/ 65 h 1134844"/>
                  <a:gd name="connsiteX4" fmla="*/ 1457550 w 2792576"/>
                  <a:gd name="connsiteY4" fmla="*/ 206786 h 1134844"/>
                  <a:gd name="connsiteX5" fmla="*/ 1778479 w 2792576"/>
                  <a:gd name="connsiteY5" fmla="*/ 646598 h 1134844"/>
                  <a:gd name="connsiteX6" fmla="*/ 2792576 w 2792576"/>
                  <a:gd name="connsiteY6" fmla="*/ 1134844 h 1134844"/>
                  <a:gd name="connsiteX0" fmla="*/ 0 w 2792576"/>
                  <a:gd name="connsiteY0" fmla="*/ 1106538 h 1134844"/>
                  <a:gd name="connsiteX1" fmla="*/ 783521 w 2792576"/>
                  <a:gd name="connsiteY1" fmla="*/ 627638 h 1134844"/>
                  <a:gd name="connsiteX2" fmla="*/ 1018457 w 2792576"/>
                  <a:gd name="connsiteY2" fmla="*/ 176996 h 1134844"/>
                  <a:gd name="connsiteX3" fmla="*/ 1225803 w 2792576"/>
                  <a:gd name="connsiteY3" fmla="*/ 65 h 1134844"/>
                  <a:gd name="connsiteX4" fmla="*/ 1457550 w 2792576"/>
                  <a:gd name="connsiteY4" fmla="*/ 206786 h 1134844"/>
                  <a:gd name="connsiteX5" fmla="*/ 1778479 w 2792576"/>
                  <a:gd name="connsiteY5" fmla="*/ 646598 h 1134844"/>
                  <a:gd name="connsiteX6" fmla="*/ 2792576 w 2792576"/>
                  <a:gd name="connsiteY6" fmla="*/ 1134844 h 1134844"/>
                  <a:gd name="connsiteX0" fmla="*/ 0 w 2792576"/>
                  <a:gd name="connsiteY0" fmla="*/ 1106538 h 1134844"/>
                  <a:gd name="connsiteX1" fmla="*/ 783521 w 2792576"/>
                  <a:gd name="connsiteY1" fmla="*/ 627638 h 1134844"/>
                  <a:gd name="connsiteX2" fmla="*/ 1018457 w 2792576"/>
                  <a:gd name="connsiteY2" fmla="*/ 176996 h 1134844"/>
                  <a:gd name="connsiteX3" fmla="*/ 1225803 w 2792576"/>
                  <a:gd name="connsiteY3" fmla="*/ 65 h 1134844"/>
                  <a:gd name="connsiteX4" fmla="*/ 1457550 w 2792576"/>
                  <a:gd name="connsiteY4" fmla="*/ 206786 h 1134844"/>
                  <a:gd name="connsiteX5" fmla="*/ 1778479 w 2792576"/>
                  <a:gd name="connsiteY5" fmla="*/ 646598 h 1134844"/>
                  <a:gd name="connsiteX6" fmla="*/ 2792576 w 2792576"/>
                  <a:gd name="connsiteY6" fmla="*/ 1134844 h 1134844"/>
                  <a:gd name="connsiteX0" fmla="*/ 0 w 2792576"/>
                  <a:gd name="connsiteY0" fmla="*/ 1106538 h 1134844"/>
                  <a:gd name="connsiteX1" fmla="*/ 783521 w 2792576"/>
                  <a:gd name="connsiteY1" fmla="*/ 627638 h 1134844"/>
                  <a:gd name="connsiteX2" fmla="*/ 1018457 w 2792576"/>
                  <a:gd name="connsiteY2" fmla="*/ 176996 h 1134844"/>
                  <a:gd name="connsiteX3" fmla="*/ 1225803 w 2792576"/>
                  <a:gd name="connsiteY3" fmla="*/ 65 h 1134844"/>
                  <a:gd name="connsiteX4" fmla="*/ 1457550 w 2792576"/>
                  <a:gd name="connsiteY4" fmla="*/ 206786 h 1134844"/>
                  <a:gd name="connsiteX5" fmla="*/ 1778479 w 2792576"/>
                  <a:gd name="connsiteY5" fmla="*/ 646598 h 1134844"/>
                  <a:gd name="connsiteX6" fmla="*/ 2792576 w 2792576"/>
                  <a:gd name="connsiteY6" fmla="*/ 1134844 h 1134844"/>
                  <a:gd name="connsiteX0" fmla="*/ 0 w 2792576"/>
                  <a:gd name="connsiteY0" fmla="*/ 1106699 h 1135005"/>
                  <a:gd name="connsiteX1" fmla="*/ 783521 w 2792576"/>
                  <a:gd name="connsiteY1" fmla="*/ 627799 h 1135005"/>
                  <a:gd name="connsiteX2" fmla="*/ 1011313 w 2792576"/>
                  <a:gd name="connsiteY2" fmla="*/ 241450 h 1135005"/>
                  <a:gd name="connsiteX3" fmla="*/ 1225803 w 2792576"/>
                  <a:gd name="connsiteY3" fmla="*/ 226 h 1135005"/>
                  <a:gd name="connsiteX4" fmla="*/ 1457550 w 2792576"/>
                  <a:gd name="connsiteY4" fmla="*/ 206947 h 1135005"/>
                  <a:gd name="connsiteX5" fmla="*/ 1778479 w 2792576"/>
                  <a:gd name="connsiteY5" fmla="*/ 646759 h 1135005"/>
                  <a:gd name="connsiteX6" fmla="*/ 2792576 w 2792576"/>
                  <a:gd name="connsiteY6" fmla="*/ 1135005 h 1135005"/>
                  <a:gd name="connsiteX0" fmla="*/ 0 w 2792576"/>
                  <a:gd name="connsiteY0" fmla="*/ 1106699 h 1135005"/>
                  <a:gd name="connsiteX1" fmla="*/ 783521 w 2792576"/>
                  <a:gd name="connsiteY1" fmla="*/ 627799 h 1135005"/>
                  <a:gd name="connsiteX2" fmla="*/ 1011313 w 2792576"/>
                  <a:gd name="connsiteY2" fmla="*/ 241450 h 1135005"/>
                  <a:gd name="connsiteX3" fmla="*/ 1225803 w 2792576"/>
                  <a:gd name="connsiteY3" fmla="*/ 226 h 1135005"/>
                  <a:gd name="connsiteX4" fmla="*/ 1457550 w 2792576"/>
                  <a:gd name="connsiteY4" fmla="*/ 206947 h 1135005"/>
                  <a:gd name="connsiteX5" fmla="*/ 1778479 w 2792576"/>
                  <a:gd name="connsiteY5" fmla="*/ 646759 h 1135005"/>
                  <a:gd name="connsiteX6" fmla="*/ 2792576 w 2792576"/>
                  <a:gd name="connsiteY6" fmla="*/ 1135005 h 1135005"/>
                  <a:gd name="connsiteX0" fmla="*/ 0 w 2792576"/>
                  <a:gd name="connsiteY0" fmla="*/ 1106796 h 1135102"/>
                  <a:gd name="connsiteX1" fmla="*/ 783521 w 2792576"/>
                  <a:gd name="connsiteY1" fmla="*/ 627896 h 1135102"/>
                  <a:gd name="connsiteX2" fmla="*/ 1001788 w 2792576"/>
                  <a:gd name="connsiteY2" fmla="*/ 248690 h 1135102"/>
                  <a:gd name="connsiteX3" fmla="*/ 1225803 w 2792576"/>
                  <a:gd name="connsiteY3" fmla="*/ 323 h 1135102"/>
                  <a:gd name="connsiteX4" fmla="*/ 1457550 w 2792576"/>
                  <a:gd name="connsiteY4" fmla="*/ 207044 h 1135102"/>
                  <a:gd name="connsiteX5" fmla="*/ 1778479 w 2792576"/>
                  <a:gd name="connsiteY5" fmla="*/ 646856 h 1135102"/>
                  <a:gd name="connsiteX6" fmla="*/ 2792576 w 2792576"/>
                  <a:gd name="connsiteY6" fmla="*/ 1135102 h 1135102"/>
                  <a:gd name="connsiteX0" fmla="*/ 0 w 2792576"/>
                  <a:gd name="connsiteY0" fmla="*/ 1106796 h 1135102"/>
                  <a:gd name="connsiteX1" fmla="*/ 745421 w 2792576"/>
                  <a:gd name="connsiteY1" fmla="*/ 730290 h 1135102"/>
                  <a:gd name="connsiteX2" fmla="*/ 1001788 w 2792576"/>
                  <a:gd name="connsiteY2" fmla="*/ 248690 h 1135102"/>
                  <a:gd name="connsiteX3" fmla="*/ 1225803 w 2792576"/>
                  <a:gd name="connsiteY3" fmla="*/ 323 h 1135102"/>
                  <a:gd name="connsiteX4" fmla="*/ 1457550 w 2792576"/>
                  <a:gd name="connsiteY4" fmla="*/ 207044 h 1135102"/>
                  <a:gd name="connsiteX5" fmla="*/ 1778479 w 2792576"/>
                  <a:gd name="connsiteY5" fmla="*/ 646856 h 1135102"/>
                  <a:gd name="connsiteX6" fmla="*/ 2792576 w 2792576"/>
                  <a:gd name="connsiteY6" fmla="*/ 1135102 h 1135102"/>
                  <a:gd name="connsiteX0" fmla="*/ 0 w 2792576"/>
                  <a:gd name="connsiteY0" fmla="*/ 1106796 h 1135102"/>
                  <a:gd name="connsiteX1" fmla="*/ 745421 w 2792576"/>
                  <a:gd name="connsiteY1" fmla="*/ 730290 h 1135102"/>
                  <a:gd name="connsiteX2" fmla="*/ 1001788 w 2792576"/>
                  <a:gd name="connsiteY2" fmla="*/ 248690 h 1135102"/>
                  <a:gd name="connsiteX3" fmla="*/ 1225803 w 2792576"/>
                  <a:gd name="connsiteY3" fmla="*/ 323 h 1135102"/>
                  <a:gd name="connsiteX4" fmla="*/ 1457550 w 2792576"/>
                  <a:gd name="connsiteY4" fmla="*/ 207044 h 1135102"/>
                  <a:gd name="connsiteX5" fmla="*/ 1778479 w 2792576"/>
                  <a:gd name="connsiteY5" fmla="*/ 646856 h 1135102"/>
                  <a:gd name="connsiteX6" fmla="*/ 2792576 w 2792576"/>
                  <a:gd name="connsiteY6" fmla="*/ 1135102 h 1135102"/>
                  <a:gd name="connsiteX0" fmla="*/ 0 w 2792576"/>
                  <a:gd name="connsiteY0" fmla="*/ 1106796 h 1135102"/>
                  <a:gd name="connsiteX1" fmla="*/ 745421 w 2792576"/>
                  <a:gd name="connsiteY1" fmla="*/ 730290 h 1135102"/>
                  <a:gd name="connsiteX2" fmla="*/ 1001788 w 2792576"/>
                  <a:gd name="connsiteY2" fmla="*/ 248690 h 1135102"/>
                  <a:gd name="connsiteX3" fmla="*/ 1225803 w 2792576"/>
                  <a:gd name="connsiteY3" fmla="*/ 323 h 1135102"/>
                  <a:gd name="connsiteX4" fmla="*/ 1457550 w 2792576"/>
                  <a:gd name="connsiteY4" fmla="*/ 207044 h 1135102"/>
                  <a:gd name="connsiteX5" fmla="*/ 1778479 w 2792576"/>
                  <a:gd name="connsiteY5" fmla="*/ 646856 h 1135102"/>
                  <a:gd name="connsiteX6" fmla="*/ 2792576 w 2792576"/>
                  <a:gd name="connsiteY6" fmla="*/ 1135102 h 1135102"/>
                  <a:gd name="connsiteX0" fmla="*/ 0 w 2792576"/>
                  <a:gd name="connsiteY0" fmla="*/ 1106559 h 1134865"/>
                  <a:gd name="connsiteX1" fmla="*/ 745421 w 2792576"/>
                  <a:gd name="connsiteY1" fmla="*/ 730053 h 1134865"/>
                  <a:gd name="connsiteX2" fmla="*/ 1001788 w 2792576"/>
                  <a:gd name="connsiteY2" fmla="*/ 248453 h 1134865"/>
                  <a:gd name="connsiteX3" fmla="*/ 1225803 w 2792576"/>
                  <a:gd name="connsiteY3" fmla="*/ 86 h 1134865"/>
                  <a:gd name="connsiteX4" fmla="*/ 1471837 w 2792576"/>
                  <a:gd name="connsiteY4" fmla="*/ 225857 h 1134865"/>
                  <a:gd name="connsiteX5" fmla="*/ 1778479 w 2792576"/>
                  <a:gd name="connsiteY5" fmla="*/ 646619 h 1134865"/>
                  <a:gd name="connsiteX6" fmla="*/ 2792576 w 2792576"/>
                  <a:gd name="connsiteY6" fmla="*/ 1134865 h 1134865"/>
                  <a:gd name="connsiteX0" fmla="*/ 0 w 2792576"/>
                  <a:gd name="connsiteY0" fmla="*/ 1106536 h 1134842"/>
                  <a:gd name="connsiteX1" fmla="*/ 745421 w 2792576"/>
                  <a:gd name="connsiteY1" fmla="*/ 730030 h 1134842"/>
                  <a:gd name="connsiteX2" fmla="*/ 1001788 w 2792576"/>
                  <a:gd name="connsiteY2" fmla="*/ 248430 h 1134842"/>
                  <a:gd name="connsiteX3" fmla="*/ 1225803 w 2792576"/>
                  <a:gd name="connsiteY3" fmla="*/ 63 h 1134842"/>
                  <a:gd name="connsiteX4" fmla="*/ 1471837 w 2792576"/>
                  <a:gd name="connsiteY4" fmla="*/ 225834 h 1134842"/>
                  <a:gd name="connsiteX5" fmla="*/ 1778479 w 2792576"/>
                  <a:gd name="connsiteY5" fmla="*/ 646596 h 1134842"/>
                  <a:gd name="connsiteX6" fmla="*/ 2792576 w 2792576"/>
                  <a:gd name="connsiteY6" fmla="*/ 1134842 h 1134842"/>
                  <a:gd name="connsiteX0" fmla="*/ 0 w 2792576"/>
                  <a:gd name="connsiteY0" fmla="*/ 1106486 h 1134792"/>
                  <a:gd name="connsiteX1" fmla="*/ 745421 w 2792576"/>
                  <a:gd name="connsiteY1" fmla="*/ 729980 h 1134792"/>
                  <a:gd name="connsiteX2" fmla="*/ 1001788 w 2792576"/>
                  <a:gd name="connsiteY2" fmla="*/ 248380 h 1134792"/>
                  <a:gd name="connsiteX3" fmla="*/ 1225803 w 2792576"/>
                  <a:gd name="connsiteY3" fmla="*/ 13 h 1134792"/>
                  <a:gd name="connsiteX4" fmla="*/ 1448025 w 2792576"/>
                  <a:gd name="connsiteY4" fmla="*/ 259122 h 1134792"/>
                  <a:gd name="connsiteX5" fmla="*/ 1778479 w 2792576"/>
                  <a:gd name="connsiteY5" fmla="*/ 646546 h 1134792"/>
                  <a:gd name="connsiteX6" fmla="*/ 2792576 w 2792576"/>
                  <a:gd name="connsiteY6" fmla="*/ 1134792 h 1134792"/>
                  <a:gd name="connsiteX0" fmla="*/ 0 w 2792576"/>
                  <a:gd name="connsiteY0" fmla="*/ 1106505 h 1134811"/>
                  <a:gd name="connsiteX1" fmla="*/ 745421 w 2792576"/>
                  <a:gd name="connsiteY1" fmla="*/ 729999 h 1134811"/>
                  <a:gd name="connsiteX2" fmla="*/ 1011313 w 2792576"/>
                  <a:gd name="connsiteY2" fmla="*/ 276974 h 1134811"/>
                  <a:gd name="connsiteX3" fmla="*/ 1225803 w 2792576"/>
                  <a:gd name="connsiteY3" fmla="*/ 32 h 1134811"/>
                  <a:gd name="connsiteX4" fmla="*/ 1448025 w 2792576"/>
                  <a:gd name="connsiteY4" fmla="*/ 259141 h 1134811"/>
                  <a:gd name="connsiteX5" fmla="*/ 1778479 w 2792576"/>
                  <a:gd name="connsiteY5" fmla="*/ 646565 h 1134811"/>
                  <a:gd name="connsiteX6" fmla="*/ 2792576 w 2792576"/>
                  <a:gd name="connsiteY6" fmla="*/ 1134811 h 1134811"/>
                  <a:gd name="connsiteX0" fmla="*/ 0 w 2792576"/>
                  <a:gd name="connsiteY0" fmla="*/ 1106505 h 1134811"/>
                  <a:gd name="connsiteX1" fmla="*/ 704940 w 2792576"/>
                  <a:gd name="connsiteY1" fmla="*/ 727617 h 1134811"/>
                  <a:gd name="connsiteX2" fmla="*/ 1011313 w 2792576"/>
                  <a:gd name="connsiteY2" fmla="*/ 276974 h 1134811"/>
                  <a:gd name="connsiteX3" fmla="*/ 1225803 w 2792576"/>
                  <a:gd name="connsiteY3" fmla="*/ 32 h 1134811"/>
                  <a:gd name="connsiteX4" fmla="*/ 1448025 w 2792576"/>
                  <a:gd name="connsiteY4" fmla="*/ 259141 h 1134811"/>
                  <a:gd name="connsiteX5" fmla="*/ 1778479 w 2792576"/>
                  <a:gd name="connsiteY5" fmla="*/ 646565 h 1134811"/>
                  <a:gd name="connsiteX6" fmla="*/ 2792576 w 2792576"/>
                  <a:gd name="connsiteY6" fmla="*/ 1134811 h 1134811"/>
                  <a:gd name="connsiteX0" fmla="*/ 0 w 2792576"/>
                  <a:gd name="connsiteY0" fmla="*/ 1106474 h 1134780"/>
                  <a:gd name="connsiteX1" fmla="*/ 704940 w 2792576"/>
                  <a:gd name="connsiteY1" fmla="*/ 727586 h 1134780"/>
                  <a:gd name="connsiteX2" fmla="*/ 927969 w 2792576"/>
                  <a:gd name="connsiteY2" fmla="*/ 260274 h 1134780"/>
                  <a:gd name="connsiteX3" fmla="*/ 1225803 w 2792576"/>
                  <a:gd name="connsiteY3" fmla="*/ 1 h 1134780"/>
                  <a:gd name="connsiteX4" fmla="*/ 1448025 w 2792576"/>
                  <a:gd name="connsiteY4" fmla="*/ 259110 h 1134780"/>
                  <a:gd name="connsiteX5" fmla="*/ 1778479 w 2792576"/>
                  <a:gd name="connsiteY5" fmla="*/ 646534 h 1134780"/>
                  <a:gd name="connsiteX6" fmla="*/ 2792576 w 2792576"/>
                  <a:gd name="connsiteY6" fmla="*/ 1134780 h 1134780"/>
                  <a:gd name="connsiteX0" fmla="*/ 0 w 2792576"/>
                  <a:gd name="connsiteY0" fmla="*/ 1106499 h 1134805"/>
                  <a:gd name="connsiteX1" fmla="*/ 704940 w 2792576"/>
                  <a:gd name="connsiteY1" fmla="*/ 727611 h 1134805"/>
                  <a:gd name="connsiteX2" fmla="*/ 927969 w 2792576"/>
                  <a:gd name="connsiteY2" fmla="*/ 260299 h 1134805"/>
                  <a:gd name="connsiteX3" fmla="*/ 1225803 w 2792576"/>
                  <a:gd name="connsiteY3" fmla="*/ 26 h 1134805"/>
                  <a:gd name="connsiteX4" fmla="*/ 1517082 w 2792576"/>
                  <a:gd name="connsiteY4" fmla="*/ 244847 h 1134805"/>
                  <a:gd name="connsiteX5" fmla="*/ 1778479 w 2792576"/>
                  <a:gd name="connsiteY5" fmla="*/ 646559 h 1134805"/>
                  <a:gd name="connsiteX6" fmla="*/ 2792576 w 2792576"/>
                  <a:gd name="connsiteY6" fmla="*/ 1134805 h 1134805"/>
                  <a:gd name="connsiteX0" fmla="*/ 0 w 2792576"/>
                  <a:gd name="connsiteY0" fmla="*/ 1106510 h 1134816"/>
                  <a:gd name="connsiteX1" fmla="*/ 704940 w 2792576"/>
                  <a:gd name="connsiteY1" fmla="*/ 727622 h 1134816"/>
                  <a:gd name="connsiteX2" fmla="*/ 927969 w 2792576"/>
                  <a:gd name="connsiteY2" fmla="*/ 260310 h 1134816"/>
                  <a:gd name="connsiteX3" fmla="*/ 1225803 w 2792576"/>
                  <a:gd name="connsiteY3" fmla="*/ 37 h 1134816"/>
                  <a:gd name="connsiteX4" fmla="*/ 1517082 w 2792576"/>
                  <a:gd name="connsiteY4" fmla="*/ 244858 h 1134816"/>
                  <a:gd name="connsiteX5" fmla="*/ 1802292 w 2792576"/>
                  <a:gd name="connsiteY5" fmla="*/ 696577 h 1134816"/>
                  <a:gd name="connsiteX6" fmla="*/ 2792576 w 2792576"/>
                  <a:gd name="connsiteY6" fmla="*/ 1134816 h 1134816"/>
                  <a:gd name="connsiteX0" fmla="*/ 0 w 2792576"/>
                  <a:gd name="connsiteY0" fmla="*/ 1106510 h 1134816"/>
                  <a:gd name="connsiteX1" fmla="*/ 704940 w 2792576"/>
                  <a:gd name="connsiteY1" fmla="*/ 727622 h 1134816"/>
                  <a:gd name="connsiteX2" fmla="*/ 927969 w 2792576"/>
                  <a:gd name="connsiteY2" fmla="*/ 260310 h 1134816"/>
                  <a:gd name="connsiteX3" fmla="*/ 1225803 w 2792576"/>
                  <a:gd name="connsiteY3" fmla="*/ 37 h 1134816"/>
                  <a:gd name="connsiteX4" fmla="*/ 1517082 w 2792576"/>
                  <a:gd name="connsiteY4" fmla="*/ 244858 h 1134816"/>
                  <a:gd name="connsiteX5" fmla="*/ 1802292 w 2792576"/>
                  <a:gd name="connsiteY5" fmla="*/ 696577 h 1134816"/>
                  <a:gd name="connsiteX6" fmla="*/ 2792576 w 2792576"/>
                  <a:gd name="connsiteY6" fmla="*/ 1134816 h 1134816"/>
                  <a:gd name="connsiteX0" fmla="*/ 0 w 2792576"/>
                  <a:gd name="connsiteY0" fmla="*/ 1106510 h 1134816"/>
                  <a:gd name="connsiteX1" fmla="*/ 704940 w 2792576"/>
                  <a:gd name="connsiteY1" fmla="*/ 727622 h 1134816"/>
                  <a:gd name="connsiteX2" fmla="*/ 927969 w 2792576"/>
                  <a:gd name="connsiteY2" fmla="*/ 260310 h 1134816"/>
                  <a:gd name="connsiteX3" fmla="*/ 1225803 w 2792576"/>
                  <a:gd name="connsiteY3" fmla="*/ 37 h 1134816"/>
                  <a:gd name="connsiteX4" fmla="*/ 1517082 w 2792576"/>
                  <a:gd name="connsiteY4" fmla="*/ 244858 h 1134816"/>
                  <a:gd name="connsiteX5" fmla="*/ 1802292 w 2792576"/>
                  <a:gd name="connsiteY5" fmla="*/ 696577 h 1134816"/>
                  <a:gd name="connsiteX6" fmla="*/ 2792576 w 2792576"/>
                  <a:gd name="connsiteY6" fmla="*/ 1134816 h 1134816"/>
                  <a:gd name="connsiteX0" fmla="*/ 0 w 2792576"/>
                  <a:gd name="connsiteY0" fmla="*/ 1106510 h 1134816"/>
                  <a:gd name="connsiteX1" fmla="*/ 704940 w 2792576"/>
                  <a:gd name="connsiteY1" fmla="*/ 727622 h 1134816"/>
                  <a:gd name="connsiteX2" fmla="*/ 927969 w 2792576"/>
                  <a:gd name="connsiteY2" fmla="*/ 260310 h 1134816"/>
                  <a:gd name="connsiteX3" fmla="*/ 1225803 w 2792576"/>
                  <a:gd name="connsiteY3" fmla="*/ 37 h 1134816"/>
                  <a:gd name="connsiteX4" fmla="*/ 1517082 w 2792576"/>
                  <a:gd name="connsiteY4" fmla="*/ 244858 h 1134816"/>
                  <a:gd name="connsiteX5" fmla="*/ 1802292 w 2792576"/>
                  <a:gd name="connsiteY5" fmla="*/ 696577 h 1134816"/>
                  <a:gd name="connsiteX6" fmla="*/ 2792576 w 2792576"/>
                  <a:gd name="connsiteY6" fmla="*/ 1134816 h 1134816"/>
                  <a:gd name="connsiteX0" fmla="*/ 0 w 2792576"/>
                  <a:gd name="connsiteY0" fmla="*/ 1106628 h 1134934"/>
                  <a:gd name="connsiteX1" fmla="*/ 704940 w 2792576"/>
                  <a:gd name="connsiteY1" fmla="*/ 727740 h 1134934"/>
                  <a:gd name="connsiteX2" fmla="*/ 949400 w 2792576"/>
                  <a:gd name="connsiteY2" fmla="*/ 277096 h 1134934"/>
                  <a:gd name="connsiteX3" fmla="*/ 1225803 w 2792576"/>
                  <a:gd name="connsiteY3" fmla="*/ 155 h 1134934"/>
                  <a:gd name="connsiteX4" fmla="*/ 1517082 w 2792576"/>
                  <a:gd name="connsiteY4" fmla="*/ 244976 h 1134934"/>
                  <a:gd name="connsiteX5" fmla="*/ 1802292 w 2792576"/>
                  <a:gd name="connsiteY5" fmla="*/ 696695 h 1134934"/>
                  <a:gd name="connsiteX6" fmla="*/ 2792576 w 2792576"/>
                  <a:gd name="connsiteY6" fmla="*/ 1134934 h 1134934"/>
                  <a:gd name="connsiteX0" fmla="*/ 0 w 2240126"/>
                  <a:gd name="connsiteY0" fmla="*/ 1416191 h 1416191"/>
                  <a:gd name="connsiteX1" fmla="*/ 152490 w 2240126"/>
                  <a:gd name="connsiteY1" fmla="*/ 727740 h 1416191"/>
                  <a:gd name="connsiteX2" fmla="*/ 396950 w 2240126"/>
                  <a:gd name="connsiteY2" fmla="*/ 277096 h 1416191"/>
                  <a:gd name="connsiteX3" fmla="*/ 673353 w 2240126"/>
                  <a:gd name="connsiteY3" fmla="*/ 155 h 1416191"/>
                  <a:gd name="connsiteX4" fmla="*/ 964632 w 2240126"/>
                  <a:gd name="connsiteY4" fmla="*/ 244976 h 1416191"/>
                  <a:gd name="connsiteX5" fmla="*/ 1249842 w 2240126"/>
                  <a:gd name="connsiteY5" fmla="*/ 696695 h 1416191"/>
                  <a:gd name="connsiteX6" fmla="*/ 2240126 w 2240126"/>
                  <a:gd name="connsiteY6" fmla="*/ 1134934 h 1416191"/>
                  <a:gd name="connsiteX0" fmla="*/ 0 w 2249651"/>
                  <a:gd name="connsiteY0" fmla="*/ 1413810 h 1413810"/>
                  <a:gd name="connsiteX1" fmla="*/ 162015 w 2249651"/>
                  <a:gd name="connsiteY1" fmla="*/ 727740 h 1413810"/>
                  <a:gd name="connsiteX2" fmla="*/ 406475 w 2249651"/>
                  <a:gd name="connsiteY2" fmla="*/ 277096 h 1413810"/>
                  <a:gd name="connsiteX3" fmla="*/ 682878 w 2249651"/>
                  <a:gd name="connsiteY3" fmla="*/ 155 h 1413810"/>
                  <a:gd name="connsiteX4" fmla="*/ 974157 w 2249651"/>
                  <a:gd name="connsiteY4" fmla="*/ 244976 h 1413810"/>
                  <a:gd name="connsiteX5" fmla="*/ 1259367 w 2249651"/>
                  <a:gd name="connsiteY5" fmla="*/ 696695 h 1413810"/>
                  <a:gd name="connsiteX6" fmla="*/ 2249651 w 2249651"/>
                  <a:gd name="connsiteY6" fmla="*/ 1134934 h 1413810"/>
                  <a:gd name="connsiteX0" fmla="*/ 0 w 2247270"/>
                  <a:gd name="connsiteY0" fmla="*/ 1418572 h 1418572"/>
                  <a:gd name="connsiteX1" fmla="*/ 159634 w 2247270"/>
                  <a:gd name="connsiteY1" fmla="*/ 727740 h 1418572"/>
                  <a:gd name="connsiteX2" fmla="*/ 404094 w 2247270"/>
                  <a:gd name="connsiteY2" fmla="*/ 277096 h 1418572"/>
                  <a:gd name="connsiteX3" fmla="*/ 680497 w 2247270"/>
                  <a:gd name="connsiteY3" fmla="*/ 155 h 1418572"/>
                  <a:gd name="connsiteX4" fmla="*/ 971776 w 2247270"/>
                  <a:gd name="connsiteY4" fmla="*/ 244976 h 1418572"/>
                  <a:gd name="connsiteX5" fmla="*/ 1256986 w 2247270"/>
                  <a:gd name="connsiteY5" fmla="*/ 696695 h 1418572"/>
                  <a:gd name="connsiteX6" fmla="*/ 2247270 w 2247270"/>
                  <a:gd name="connsiteY6" fmla="*/ 1134934 h 1418572"/>
                  <a:gd name="connsiteX0" fmla="*/ 0 w 2159163"/>
                  <a:gd name="connsiteY0" fmla="*/ 1418572 h 1418572"/>
                  <a:gd name="connsiteX1" fmla="*/ 159634 w 2159163"/>
                  <a:gd name="connsiteY1" fmla="*/ 727740 h 1418572"/>
                  <a:gd name="connsiteX2" fmla="*/ 404094 w 2159163"/>
                  <a:gd name="connsiteY2" fmla="*/ 277096 h 1418572"/>
                  <a:gd name="connsiteX3" fmla="*/ 680497 w 2159163"/>
                  <a:gd name="connsiteY3" fmla="*/ 155 h 1418572"/>
                  <a:gd name="connsiteX4" fmla="*/ 971776 w 2159163"/>
                  <a:gd name="connsiteY4" fmla="*/ 244976 h 1418572"/>
                  <a:gd name="connsiteX5" fmla="*/ 1256986 w 2159163"/>
                  <a:gd name="connsiteY5" fmla="*/ 696695 h 1418572"/>
                  <a:gd name="connsiteX6" fmla="*/ 2159163 w 2159163"/>
                  <a:gd name="connsiteY6" fmla="*/ 1413540 h 1418572"/>
                  <a:gd name="connsiteX0" fmla="*/ 0 w 2875919"/>
                  <a:gd name="connsiteY0" fmla="*/ 1413810 h 1413810"/>
                  <a:gd name="connsiteX1" fmla="*/ 876390 w 2875919"/>
                  <a:gd name="connsiteY1" fmla="*/ 727740 h 1413810"/>
                  <a:gd name="connsiteX2" fmla="*/ 1120850 w 2875919"/>
                  <a:gd name="connsiteY2" fmla="*/ 277096 h 1413810"/>
                  <a:gd name="connsiteX3" fmla="*/ 1397253 w 2875919"/>
                  <a:gd name="connsiteY3" fmla="*/ 155 h 1413810"/>
                  <a:gd name="connsiteX4" fmla="*/ 1688532 w 2875919"/>
                  <a:gd name="connsiteY4" fmla="*/ 244976 h 1413810"/>
                  <a:gd name="connsiteX5" fmla="*/ 1973742 w 2875919"/>
                  <a:gd name="connsiteY5" fmla="*/ 696695 h 1413810"/>
                  <a:gd name="connsiteX6" fmla="*/ 2875919 w 2875919"/>
                  <a:gd name="connsiteY6" fmla="*/ 1413540 h 1413810"/>
                  <a:gd name="connsiteX0" fmla="*/ 0 w 2875919"/>
                  <a:gd name="connsiteY0" fmla="*/ 1413810 h 1413810"/>
                  <a:gd name="connsiteX1" fmla="*/ 714465 w 2875919"/>
                  <a:gd name="connsiteY1" fmla="*/ 982534 h 1413810"/>
                  <a:gd name="connsiteX2" fmla="*/ 1120850 w 2875919"/>
                  <a:gd name="connsiteY2" fmla="*/ 277096 h 1413810"/>
                  <a:gd name="connsiteX3" fmla="*/ 1397253 w 2875919"/>
                  <a:gd name="connsiteY3" fmla="*/ 155 h 1413810"/>
                  <a:gd name="connsiteX4" fmla="*/ 1688532 w 2875919"/>
                  <a:gd name="connsiteY4" fmla="*/ 244976 h 1413810"/>
                  <a:gd name="connsiteX5" fmla="*/ 1973742 w 2875919"/>
                  <a:gd name="connsiteY5" fmla="*/ 696695 h 1413810"/>
                  <a:gd name="connsiteX6" fmla="*/ 2875919 w 2875919"/>
                  <a:gd name="connsiteY6" fmla="*/ 1413540 h 1413810"/>
                  <a:gd name="connsiteX0" fmla="*/ 0 w 2875919"/>
                  <a:gd name="connsiteY0" fmla="*/ 1446657 h 1446657"/>
                  <a:gd name="connsiteX1" fmla="*/ 714465 w 2875919"/>
                  <a:gd name="connsiteY1" fmla="*/ 1015381 h 1446657"/>
                  <a:gd name="connsiteX2" fmla="*/ 1397253 w 2875919"/>
                  <a:gd name="connsiteY2" fmla="*/ 33002 h 1446657"/>
                  <a:gd name="connsiteX3" fmla="*/ 1688532 w 2875919"/>
                  <a:gd name="connsiteY3" fmla="*/ 277823 h 1446657"/>
                  <a:gd name="connsiteX4" fmla="*/ 1973742 w 2875919"/>
                  <a:gd name="connsiteY4" fmla="*/ 729542 h 1446657"/>
                  <a:gd name="connsiteX5" fmla="*/ 2875919 w 2875919"/>
                  <a:gd name="connsiteY5" fmla="*/ 1446387 h 1446657"/>
                  <a:gd name="connsiteX0" fmla="*/ 0 w 2875919"/>
                  <a:gd name="connsiteY0" fmla="*/ 1416784 h 1416784"/>
                  <a:gd name="connsiteX1" fmla="*/ 714465 w 2875919"/>
                  <a:gd name="connsiteY1" fmla="*/ 985508 h 1416784"/>
                  <a:gd name="connsiteX2" fmla="*/ 1397253 w 2875919"/>
                  <a:gd name="connsiteY2" fmla="*/ 3129 h 1416784"/>
                  <a:gd name="connsiteX3" fmla="*/ 1973742 w 2875919"/>
                  <a:gd name="connsiteY3" fmla="*/ 699669 h 1416784"/>
                  <a:gd name="connsiteX4" fmla="*/ 2875919 w 2875919"/>
                  <a:gd name="connsiteY4" fmla="*/ 1416514 h 1416784"/>
                  <a:gd name="connsiteX0" fmla="*/ 0 w 2875919"/>
                  <a:gd name="connsiteY0" fmla="*/ 1413658 h 1413658"/>
                  <a:gd name="connsiteX1" fmla="*/ 714465 w 2875919"/>
                  <a:gd name="connsiteY1" fmla="*/ 982382 h 1413658"/>
                  <a:gd name="connsiteX2" fmla="*/ 1397253 w 2875919"/>
                  <a:gd name="connsiteY2" fmla="*/ 3 h 1413658"/>
                  <a:gd name="connsiteX3" fmla="*/ 2161860 w 2875919"/>
                  <a:gd name="connsiteY3" fmla="*/ 991818 h 1413658"/>
                  <a:gd name="connsiteX4" fmla="*/ 2875919 w 2875919"/>
                  <a:gd name="connsiteY4" fmla="*/ 1413388 h 1413658"/>
                  <a:gd name="connsiteX0" fmla="*/ 0 w 2875919"/>
                  <a:gd name="connsiteY0" fmla="*/ 1413658 h 1413658"/>
                  <a:gd name="connsiteX1" fmla="*/ 714465 w 2875919"/>
                  <a:gd name="connsiteY1" fmla="*/ 982382 h 1413658"/>
                  <a:gd name="connsiteX2" fmla="*/ 1397253 w 2875919"/>
                  <a:gd name="connsiteY2" fmla="*/ 3 h 1413658"/>
                  <a:gd name="connsiteX3" fmla="*/ 2161860 w 2875919"/>
                  <a:gd name="connsiteY3" fmla="*/ 991818 h 1413658"/>
                  <a:gd name="connsiteX4" fmla="*/ 2875919 w 2875919"/>
                  <a:gd name="connsiteY4" fmla="*/ 1413388 h 1413658"/>
                  <a:gd name="connsiteX0" fmla="*/ 0 w 2875919"/>
                  <a:gd name="connsiteY0" fmla="*/ 1444613 h 1444613"/>
                  <a:gd name="connsiteX1" fmla="*/ 714465 w 2875919"/>
                  <a:gd name="connsiteY1" fmla="*/ 1013337 h 1444613"/>
                  <a:gd name="connsiteX2" fmla="*/ 1437734 w 2875919"/>
                  <a:gd name="connsiteY2" fmla="*/ 2 h 1444613"/>
                  <a:gd name="connsiteX3" fmla="*/ 2161860 w 2875919"/>
                  <a:gd name="connsiteY3" fmla="*/ 1022773 h 1444613"/>
                  <a:gd name="connsiteX4" fmla="*/ 2875919 w 2875919"/>
                  <a:gd name="connsiteY4" fmla="*/ 1444343 h 1444613"/>
                  <a:gd name="connsiteX0" fmla="*/ 0 w 2875919"/>
                  <a:gd name="connsiteY0" fmla="*/ 1447267 h 1447267"/>
                  <a:gd name="connsiteX1" fmla="*/ 714465 w 2875919"/>
                  <a:gd name="connsiteY1" fmla="*/ 751673 h 1447267"/>
                  <a:gd name="connsiteX2" fmla="*/ 1437734 w 2875919"/>
                  <a:gd name="connsiteY2" fmla="*/ 2656 h 1447267"/>
                  <a:gd name="connsiteX3" fmla="*/ 2161860 w 2875919"/>
                  <a:gd name="connsiteY3" fmla="*/ 1025427 h 1447267"/>
                  <a:gd name="connsiteX4" fmla="*/ 2875919 w 2875919"/>
                  <a:gd name="connsiteY4" fmla="*/ 1446997 h 1447267"/>
                  <a:gd name="connsiteX0" fmla="*/ 0 w 2875919"/>
                  <a:gd name="connsiteY0" fmla="*/ 1447484 h 1447484"/>
                  <a:gd name="connsiteX1" fmla="*/ 714465 w 2875919"/>
                  <a:gd name="connsiteY1" fmla="*/ 751890 h 1447484"/>
                  <a:gd name="connsiteX2" fmla="*/ 1437734 w 2875919"/>
                  <a:gd name="connsiteY2" fmla="*/ 2873 h 1447484"/>
                  <a:gd name="connsiteX3" fmla="*/ 2161860 w 2875919"/>
                  <a:gd name="connsiteY3" fmla="*/ 1025644 h 1447484"/>
                  <a:gd name="connsiteX4" fmla="*/ 2875919 w 2875919"/>
                  <a:gd name="connsiteY4" fmla="*/ 1447214 h 1447484"/>
                  <a:gd name="connsiteX0" fmla="*/ 0 w 2875919"/>
                  <a:gd name="connsiteY0" fmla="*/ 1445606 h 1445606"/>
                  <a:gd name="connsiteX1" fmla="*/ 824003 w 2875919"/>
                  <a:gd name="connsiteY1" fmla="*/ 852406 h 1445606"/>
                  <a:gd name="connsiteX2" fmla="*/ 1437734 w 2875919"/>
                  <a:gd name="connsiteY2" fmla="*/ 995 h 1445606"/>
                  <a:gd name="connsiteX3" fmla="*/ 2161860 w 2875919"/>
                  <a:gd name="connsiteY3" fmla="*/ 1023766 h 1445606"/>
                  <a:gd name="connsiteX4" fmla="*/ 2875919 w 2875919"/>
                  <a:gd name="connsiteY4" fmla="*/ 1445336 h 1445606"/>
                  <a:gd name="connsiteX0" fmla="*/ 0 w 2875919"/>
                  <a:gd name="connsiteY0" fmla="*/ 1444622 h 1444622"/>
                  <a:gd name="connsiteX1" fmla="*/ 824003 w 2875919"/>
                  <a:gd name="connsiteY1" fmla="*/ 851422 h 1444622"/>
                  <a:gd name="connsiteX2" fmla="*/ 1437734 w 2875919"/>
                  <a:gd name="connsiteY2" fmla="*/ 11 h 1444622"/>
                  <a:gd name="connsiteX3" fmla="*/ 1857060 w 2875919"/>
                  <a:gd name="connsiteY3" fmla="*/ 868001 h 1444622"/>
                  <a:gd name="connsiteX4" fmla="*/ 2875919 w 2875919"/>
                  <a:gd name="connsiteY4" fmla="*/ 1444352 h 1444622"/>
                  <a:gd name="connsiteX0" fmla="*/ 0 w 2875919"/>
                  <a:gd name="connsiteY0" fmla="*/ 1444645 h 1444645"/>
                  <a:gd name="connsiteX1" fmla="*/ 824003 w 2875919"/>
                  <a:gd name="connsiteY1" fmla="*/ 851445 h 1444645"/>
                  <a:gd name="connsiteX2" fmla="*/ 1437734 w 2875919"/>
                  <a:gd name="connsiteY2" fmla="*/ 34 h 1444645"/>
                  <a:gd name="connsiteX3" fmla="*/ 2007078 w 2875919"/>
                  <a:gd name="connsiteY3" fmla="*/ 820399 h 1444645"/>
                  <a:gd name="connsiteX4" fmla="*/ 2875919 w 2875919"/>
                  <a:gd name="connsiteY4" fmla="*/ 1444375 h 1444645"/>
                  <a:gd name="connsiteX0" fmla="*/ 0 w 2875919"/>
                  <a:gd name="connsiteY0" fmla="*/ 1444644 h 1444644"/>
                  <a:gd name="connsiteX1" fmla="*/ 824003 w 2875919"/>
                  <a:gd name="connsiteY1" fmla="*/ 851444 h 1444644"/>
                  <a:gd name="connsiteX2" fmla="*/ 1437734 w 2875919"/>
                  <a:gd name="connsiteY2" fmla="*/ 33 h 1444644"/>
                  <a:gd name="connsiteX3" fmla="*/ 2007078 w 2875919"/>
                  <a:gd name="connsiteY3" fmla="*/ 820398 h 1444644"/>
                  <a:gd name="connsiteX4" fmla="*/ 2875919 w 2875919"/>
                  <a:gd name="connsiteY4" fmla="*/ 1444374 h 1444644"/>
                  <a:gd name="connsiteX0" fmla="*/ 0 w 2875919"/>
                  <a:gd name="connsiteY0" fmla="*/ 1444644 h 1444644"/>
                  <a:gd name="connsiteX1" fmla="*/ 824003 w 2875919"/>
                  <a:gd name="connsiteY1" fmla="*/ 851444 h 1444644"/>
                  <a:gd name="connsiteX2" fmla="*/ 1437734 w 2875919"/>
                  <a:gd name="connsiteY2" fmla="*/ 33 h 1444644"/>
                  <a:gd name="connsiteX3" fmla="*/ 2007078 w 2875919"/>
                  <a:gd name="connsiteY3" fmla="*/ 820398 h 1444644"/>
                  <a:gd name="connsiteX4" fmla="*/ 2875919 w 2875919"/>
                  <a:gd name="connsiteY4" fmla="*/ 1444374 h 1444644"/>
                  <a:gd name="connsiteX0" fmla="*/ 0 w 2875919"/>
                  <a:gd name="connsiteY0" fmla="*/ 1444645 h 1444645"/>
                  <a:gd name="connsiteX1" fmla="*/ 824003 w 2875919"/>
                  <a:gd name="connsiteY1" fmla="*/ 851445 h 1444645"/>
                  <a:gd name="connsiteX2" fmla="*/ 1437734 w 2875919"/>
                  <a:gd name="connsiteY2" fmla="*/ 34 h 1444645"/>
                  <a:gd name="connsiteX3" fmla="*/ 2007078 w 2875919"/>
                  <a:gd name="connsiteY3" fmla="*/ 820399 h 1444645"/>
                  <a:gd name="connsiteX4" fmla="*/ 2875919 w 2875919"/>
                  <a:gd name="connsiteY4" fmla="*/ 1444375 h 1444645"/>
                  <a:gd name="connsiteX0" fmla="*/ 0 w 2875919"/>
                  <a:gd name="connsiteY0" fmla="*/ 1444645 h 1444645"/>
                  <a:gd name="connsiteX1" fmla="*/ 824003 w 2875919"/>
                  <a:gd name="connsiteY1" fmla="*/ 851445 h 1444645"/>
                  <a:gd name="connsiteX2" fmla="*/ 1437734 w 2875919"/>
                  <a:gd name="connsiteY2" fmla="*/ 34 h 1444645"/>
                  <a:gd name="connsiteX3" fmla="*/ 2007078 w 2875919"/>
                  <a:gd name="connsiteY3" fmla="*/ 820399 h 1444645"/>
                  <a:gd name="connsiteX4" fmla="*/ 2875919 w 2875919"/>
                  <a:gd name="connsiteY4" fmla="*/ 1444375 h 1444645"/>
                  <a:gd name="connsiteX0" fmla="*/ 0 w 2875919"/>
                  <a:gd name="connsiteY0" fmla="*/ 1444645 h 1444645"/>
                  <a:gd name="connsiteX1" fmla="*/ 824003 w 2875919"/>
                  <a:gd name="connsiteY1" fmla="*/ 851445 h 1444645"/>
                  <a:gd name="connsiteX2" fmla="*/ 1437734 w 2875919"/>
                  <a:gd name="connsiteY2" fmla="*/ 34 h 1444645"/>
                  <a:gd name="connsiteX3" fmla="*/ 2007078 w 2875919"/>
                  <a:gd name="connsiteY3" fmla="*/ 820399 h 1444645"/>
                  <a:gd name="connsiteX4" fmla="*/ 2875919 w 2875919"/>
                  <a:gd name="connsiteY4" fmla="*/ 1444375 h 144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919" h="1444645">
                    <a:moveTo>
                      <a:pt x="0" y="1444645"/>
                    </a:moveTo>
                    <a:cubicBezTo>
                      <a:pt x="431210" y="1356824"/>
                      <a:pt x="634387" y="1132695"/>
                      <a:pt x="824003" y="851445"/>
                    </a:cubicBezTo>
                    <a:cubicBezTo>
                      <a:pt x="1013619" y="570195"/>
                      <a:pt x="1240555" y="5208"/>
                      <a:pt x="1437734" y="34"/>
                    </a:cubicBezTo>
                    <a:cubicBezTo>
                      <a:pt x="1634913" y="-5140"/>
                      <a:pt x="1848343" y="570151"/>
                      <a:pt x="2007078" y="820399"/>
                    </a:cubicBezTo>
                    <a:cubicBezTo>
                      <a:pt x="2165813" y="1070647"/>
                      <a:pt x="2543839" y="1368205"/>
                      <a:pt x="2875919" y="1444375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" name="직선 연결선 7"/>
              <p:cNvCxnSpPr>
                <a:endCxn id="13" idx="2"/>
              </p:cNvCxnSpPr>
              <p:nvPr/>
            </p:nvCxnSpPr>
            <p:spPr>
              <a:xfrm flipH="1">
                <a:off x="6380241" y="4111433"/>
                <a:ext cx="66591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49"/>
              <p:cNvCxnSpPr/>
              <p:nvPr/>
            </p:nvCxnSpPr>
            <p:spPr>
              <a:xfrm flipH="1">
                <a:off x="6515994" y="3902037"/>
                <a:ext cx="5317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50"/>
              <p:cNvCxnSpPr/>
              <p:nvPr/>
            </p:nvCxnSpPr>
            <p:spPr>
              <a:xfrm flipH="1">
                <a:off x="6515993" y="4297558"/>
                <a:ext cx="5317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4"/>
              <p:cNvCxnSpPr/>
              <p:nvPr/>
            </p:nvCxnSpPr>
            <p:spPr>
              <a:xfrm>
                <a:off x="7047774" y="3309002"/>
                <a:ext cx="0" cy="16128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 descr="NCAR_logo_lett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" y="100755"/>
            <a:ext cx="2646818" cy="774277"/>
          </a:xfrm>
          <a:prstGeom prst="rect">
            <a:avLst/>
          </a:prstGeom>
        </p:spPr>
      </p:pic>
      <p:pic>
        <p:nvPicPr>
          <p:cNvPr id="28" name="Picture 27" descr="globe_mpas_mesh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56" y="4013253"/>
            <a:ext cx="2527299" cy="2487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182" y="6192830"/>
            <a:ext cx="555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Contributions from </a:t>
            </a:r>
            <a:r>
              <a:rPr lang="en-US" dirty="0"/>
              <a:t>Jeff Anderson, Nancy Collins (</a:t>
            </a:r>
            <a:r>
              <a:rPr lang="en-US" dirty="0" err="1"/>
              <a:t>IMAGe</a:t>
            </a:r>
            <a:r>
              <a:rPr lang="en-US" dirty="0" smtClean="0"/>
              <a:t>),</a:t>
            </a:r>
            <a:r>
              <a:rPr lang="en-US" dirty="0" smtClean="0"/>
              <a:t> Joe </a:t>
            </a:r>
            <a:r>
              <a:rPr lang="en-US" dirty="0" err="1" smtClean="0"/>
              <a:t>Klemp</a:t>
            </a:r>
            <a:r>
              <a:rPr lang="en-US" dirty="0" smtClean="0"/>
              <a:t>, Michael </a:t>
            </a:r>
            <a:r>
              <a:rPr lang="en-US" dirty="0" err="1" smtClean="0"/>
              <a:t>Duda</a:t>
            </a:r>
            <a:r>
              <a:rPr lang="en-US" dirty="0" smtClean="0"/>
              <a:t>, </a:t>
            </a:r>
            <a:r>
              <a:rPr lang="en-US" dirty="0" smtClean="0"/>
              <a:t>and Laura </a:t>
            </a:r>
            <a:r>
              <a:rPr lang="en-US" dirty="0" smtClean="0"/>
              <a:t>Fowler (MMM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725" y="6519353"/>
            <a:ext cx="2972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18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Annual WRF Users’ workshop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533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5-day MPAS forecast from the </a:t>
            </a:r>
            <a:r>
              <a:rPr lang="en-US" dirty="0" err="1" smtClean="0"/>
              <a:t>EnKF</a:t>
            </a:r>
            <a:r>
              <a:rPr lang="en-US" dirty="0" smtClean="0"/>
              <a:t> mean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2083" y="1205730"/>
            <a:ext cx="353761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</a:t>
            </a:r>
            <a:r>
              <a:rPr lang="en-US" sz="2000" dirty="0" smtClean="0"/>
              <a:t>erification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NCEP FNL analysis: The </a:t>
            </a:r>
            <a:r>
              <a:rPr lang="en-US" sz="2000" dirty="0" err="1" smtClean="0"/>
              <a:t>rms</a:t>
            </a:r>
            <a:r>
              <a:rPr lang="en-US" sz="2000" dirty="0" smtClean="0"/>
              <a:t> error was computed from May 28 to June 25, 2012, twice daily, every other day.</a:t>
            </a:r>
          </a:p>
          <a:p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Benefits of high-resolution model forecasts are well shown in cold-start runs. (orange vs. green)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The use of variable-mesh in the </a:t>
            </a:r>
            <a:r>
              <a:rPr lang="en-US" sz="2000" dirty="0" err="1" smtClean="0"/>
              <a:t>EnKF</a:t>
            </a:r>
            <a:r>
              <a:rPr lang="en-US" sz="2000" dirty="0" smtClean="0"/>
              <a:t> analysis improves the benefit nearly as twice as large that in cold-start runs. (red vs. blue)</a:t>
            </a:r>
          </a:p>
          <a:p>
            <a:pPr marL="285750" indent="-285750">
              <a:buFont typeface="Symbol" charset="0"/>
              <a:buChar char="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0817" y="1060293"/>
            <a:ext cx="264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500 </a:t>
            </a:r>
            <a:r>
              <a:rPr lang="en-US" sz="2000" dirty="0" err="1" smtClean="0"/>
              <a:t>hPa</a:t>
            </a:r>
            <a:r>
              <a:rPr lang="en-US" sz="2000" dirty="0" smtClean="0"/>
              <a:t> Temperature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3" y="1524933"/>
            <a:ext cx="4550654" cy="452860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33999" y="2439362"/>
            <a:ext cx="400590" cy="580515"/>
            <a:chOff x="4733999" y="2439362"/>
            <a:chExt cx="400590" cy="58051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906619" y="2827816"/>
              <a:ext cx="0" cy="18783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/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909217" y="2439362"/>
              <a:ext cx="0" cy="32004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733999" y="2439362"/>
              <a:ext cx="3961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733999" y="2766885"/>
              <a:ext cx="3961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733999" y="2830490"/>
              <a:ext cx="39615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738439" y="3019877"/>
              <a:ext cx="39615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592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5-day MPAS forecast from the </a:t>
            </a:r>
            <a:r>
              <a:rPr lang="en-US" dirty="0" err="1"/>
              <a:t>EnKF</a:t>
            </a:r>
            <a:r>
              <a:rPr lang="en-US" dirty="0"/>
              <a:t> mean </a:t>
            </a:r>
            <a:r>
              <a:rPr lang="en-US" dirty="0" smtClean="0"/>
              <a:t>analysis (cont’d)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6" y="1583268"/>
            <a:ext cx="7323271" cy="34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7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</a:t>
            </a:r>
            <a:r>
              <a:rPr lang="en-US" dirty="0"/>
              <a:t>s</a:t>
            </a:r>
            <a:r>
              <a:rPr lang="en-US" dirty="0" smtClean="0"/>
              <a:t>pectra of ensemble analysis increments (CONUS)</a:t>
            </a:r>
            <a:endParaRPr lang="en-US" dirty="0"/>
          </a:p>
        </p:txBody>
      </p:sp>
      <p:pic>
        <p:nvPicPr>
          <p:cNvPr id="4" name="Picture 3" descr="Fig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3303" r="19043" b="9633"/>
          <a:stretch/>
        </p:blipFill>
        <p:spPr>
          <a:xfrm>
            <a:off x="2733588" y="1365482"/>
            <a:ext cx="3258216" cy="346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378" y="5132001"/>
            <a:ext cx="8283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Both meshes show almost the same power at synoptic scale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Variable mesh (x4) has much more power at </a:t>
            </a:r>
            <a:r>
              <a:rPr lang="en-US" sz="2000" dirty="0" err="1" smtClean="0"/>
              <a:t>mesoscale</a:t>
            </a:r>
            <a:r>
              <a:rPr lang="en-US" sz="2000" dirty="0" smtClean="0"/>
              <a:t> range (&lt; 1,000 km)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619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forecast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762" y="3332405"/>
            <a:ext cx="3330223" cy="33302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56" y="920662"/>
            <a:ext cx="874643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Fractions Skill Scores (FSS) over the MPAS unstructured mesh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FSS is computed to find the smallest scale over which the model is skillful.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Both model </a:t>
            </a:r>
            <a:r>
              <a:rPr lang="en-US" sz="2000" dirty="0"/>
              <a:t>and observations are projected onto the same verification </a:t>
            </a:r>
            <a:r>
              <a:rPr lang="en-US" sz="2000" dirty="0" smtClean="0"/>
              <a:t>cells.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fraction of </a:t>
            </a:r>
            <a:r>
              <a:rPr lang="en-US" sz="2000" dirty="0" smtClean="0"/>
              <a:t>occurrences of specified rainfall accumulations is computed over a range of spatial scales (</a:t>
            </a:r>
            <a:r>
              <a:rPr lang="en-US" sz="2000" i="1" dirty="0" err="1" smtClean="0"/>
              <a:t>n</a:t>
            </a:r>
            <a:r>
              <a:rPr lang="en-US" sz="2000" dirty="0" err="1" smtClean="0"/>
              <a:t>dx</a:t>
            </a:r>
            <a:r>
              <a:rPr lang="en-US" sz="2000" dirty="0" smtClean="0"/>
              <a:t>).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Verification area: CONUS (w/ dx = 30km in the variable-resolution mesh)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248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FSS: x1 vs. x4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7433" y="3348445"/>
            <a:ext cx="8560918" cy="2973333"/>
            <a:chOff x="207433" y="1796223"/>
            <a:chExt cx="8560918" cy="29733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433" y="1842911"/>
              <a:ext cx="2792539" cy="29266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8194" y="1842912"/>
              <a:ext cx="2823537" cy="29266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1731" y="1796223"/>
              <a:ext cx="2916620" cy="297333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57200" y="1143000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Observations: NCEP Stage IV data (in 4-km resolution) projected onto the x4 mesh over the CONUS domain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5-day forecasts from the coarse uniform (x1) mesh are also projected onto the x4 mesh.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FSS is compared within the radius of 600 km (</a:t>
            </a:r>
            <a:r>
              <a:rPr lang="en-US" sz="2000" dirty="0" smtClean="0"/>
              <a:t>e.g</a:t>
            </a:r>
            <a:r>
              <a:rPr lang="en-US" sz="2000" dirty="0"/>
              <a:t>.</a:t>
            </a:r>
            <a:r>
              <a:rPr lang="en-US" sz="2000" dirty="0" smtClean="0"/>
              <a:t> 5dx for “x1” mesh) </a:t>
            </a:r>
            <a:r>
              <a:rPr lang="en-US" sz="2000" dirty="0"/>
              <a:t>for three </a:t>
            </a:r>
            <a:r>
              <a:rPr lang="en-US" sz="2000" dirty="0" smtClean="0"/>
              <a:t>different percentile thresholds.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966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91614" y="1210517"/>
            <a:ext cx="8455033" cy="545753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Both analyses and forecasts are conducted using the </a:t>
            </a:r>
            <a:r>
              <a:rPr lang="en-US" i="1" dirty="0" smtClean="0"/>
              <a:t>native</a:t>
            </a:r>
            <a:r>
              <a:rPr lang="en-US" dirty="0" smtClean="0"/>
              <a:t> MPAS unstructured mesh</a:t>
            </a:r>
            <a:r>
              <a:rPr lang="en-US" dirty="0"/>
              <a:t> </a:t>
            </a:r>
            <a:r>
              <a:rPr lang="en-US" dirty="0" smtClean="0"/>
              <a:t>=&gt; applicable to variable-resolution meshes as well as quasi-uniform meshes.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Assimilating real </a:t>
            </a:r>
            <a:r>
              <a:rPr lang="en-US" dirty="0"/>
              <a:t>observations, </a:t>
            </a:r>
            <a:r>
              <a:rPr lang="en-US" dirty="0" smtClean="0"/>
              <a:t>the global ensemble analysis</a:t>
            </a:r>
            <a:r>
              <a:rPr lang="en-US" dirty="0"/>
              <a:t>/forecast </a:t>
            </a:r>
            <a:r>
              <a:rPr lang="en-US" dirty="0" smtClean="0"/>
              <a:t>system is reliable throughout a month-long cycling period regardless of the mesh configuration.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MPAS forecasts on the variable mesh is benefited from high-resolution simulations in the local refinement area.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EnKF</a:t>
            </a:r>
            <a:r>
              <a:rPr lang="en-US" dirty="0" smtClean="0">
                <a:solidFill>
                  <a:srgbClr val="0000FF"/>
                </a:solidFill>
              </a:rPr>
              <a:t> analysis on the variable mesh further improves MPAS forecasts, suppressing forecast error growth. </a:t>
            </a:r>
          </a:p>
        </p:txBody>
      </p:sp>
    </p:spTree>
    <p:extLst>
      <p:ext uri="{BB962C8B-B14F-4D97-AF65-F5344CB8AC3E}">
        <p14:creationId xmlns:p14="http://schemas.microsoft.com/office/powerpoint/2010/main" val="13502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im.msl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89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8758" y="367459"/>
            <a:ext cx="355454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+mj-lt"/>
                <a:cs typeface="Times New Roman"/>
              </a:rPr>
              <a:t>Future plan</a:t>
            </a:r>
          </a:p>
          <a:p>
            <a:pPr marL="342900" indent="-342900">
              <a:buFontTx/>
              <a:buChar char="-"/>
            </a:pPr>
            <a:endParaRPr lang="en-US" sz="2000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+mj-lt"/>
                <a:cs typeface="Times New Roman"/>
              </a:rPr>
              <a:t>Conduct cycled MPAS forecasts initialized with </a:t>
            </a:r>
            <a:r>
              <a:rPr lang="en-US" sz="2000" dirty="0" err="1" smtClean="0">
                <a:latin typeface="+mj-lt"/>
                <a:cs typeface="Times New Roman"/>
              </a:rPr>
              <a:t>EnKF</a:t>
            </a:r>
            <a:r>
              <a:rPr lang="en-US" sz="2000" dirty="0" smtClean="0">
                <a:latin typeface="+mj-lt"/>
                <a:cs typeface="Times New Roman"/>
              </a:rPr>
              <a:t> analyses using regional and global MPAS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+mj-lt"/>
              <a:cs typeface="Times New Roman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+mj-lt"/>
                <a:cs typeface="Times New Roman"/>
              </a:rPr>
              <a:t>Comparison between WRF and regional-MPAS forecasts using the same LBCs from global-MPAS forecasts in the ensemble cycling context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+mj-lt"/>
              <a:cs typeface="Times New Roman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+mj-lt"/>
                <a:cs typeface="Times New Roman"/>
              </a:rPr>
              <a:t>High-resolution (O(1km)) cycled forecasts using variable-resolution meshes in the regional MPAS</a:t>
            </a:r>
            <a:endParaRPr lang="en-US" sz="20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781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on Data Assimilation: </a:t>
            </a:r>
            <a:r>
              <a:rPr lang="en-US" dirty="0" err="1" smtClean="0"/>
              <a:t>Kalman</a:t>
            </a:r>
            <a:r>
              <a:rPr lang="en-US" dirty="0" smtClean="0"/>
              <a:t> Filter Algorithm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3176" indent="-263176"/>
            <a:r>
              <a:rPr lang="en-US" dirty="0">
                <a:solidFill>
                  <a:srgbClr val="0000FF"/>
                </a:solidFill>
              </a:rPr>
              <a:t>Analysis step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</a:t>
            </a:r>
            <a:r>
              <a:rPr lang="en-US" sz="2000" dirty="0" smtClean="0">
                <a:solidFill>
                  <a:schemeClr val="tx1"/>
                </a:solidFill>
              </a:rPr>
              <a:t>Assuming that observation and background errors are unbiased, normally distributed, and uncorrelated, the Best Linear Unbiased Estimate (BLUE) is </a:t>
            </a:r>
            <a:r>
              <a:rPr lang="en-US" sz="2000" dirty="0">
                <a:solidFill>
                  <a:schemeClr val="tx1"/>
                </a:solidFill>
              </a:rPr>
              <a:t>analytically defined as </a:t>
            </a:r>
            <a:endParaRPr lang="en-US" sz="2000" dirty="0"/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63176" indent="-263176"/>
            <a:endParaRPr lang="en-US" dirty="0" smtClean="0">
              <a:solidFill>
                <a:schemeClr val="tx1"/>
              </a:solidFill>
            </a:endParaRPr>
          </a:p>
          <a:p>
            <a:pPr marL="263176" indent="-263176"/>
            <a:endParaRPr lang="en-US" dirty="0">
              <a:solidFill>
                <a:schemeClr val="tx1"/>
              </a:solidFill>
            </a:endParaRPr>
          </a:p>
          <a:p>
            <a:pPr marL="263176" indent="-263176"/>
            <a:endParaRPr lang="en-US" dirty="0" smtClean="0">
              <a:solidFill>
                <a:schemeClr val="tx1"/>
              </a:solidFill>
            </a:endParaRPr>
          </a:p>
          <a:p>
            <a:pPr marL="263176" indent="-263176"/>
            <a:endParaRPr lang="en-US" sz="1800" dirty="0" smtClean="0">
              <a:solidFill>
                <a:srgbClr val="0000FF"/>
              </a:solidFill>
            </a:endParaRPr>
          </a:p>
          <a:p>
            <a:pPr marL="263176" indent="-263176">
              <a:lnSpc>
                <a:spcPct val="50000"/>
              </a:lnSpc>
            </a:pPr>
            <a:endParaRPr lang="en-US" dirty="0" smtClean="0">
              <a:solidFill>
                <a:srgbClr val="0000FF"/>
              </a:solidFill>
            </a:endParaRPr>
          </a:p>
          <a:p>
            <a:pPr marL="263176" indent="-263176"/>
            <a:r>
              <a:rPr lang="en-US" dirty="0" smtClean="0">
                <a:solidFill>
                  <a:srgbClr val="0000FF"/>
                </a:solidFill>
              </a:rPr>
              <a:t>Forecast </a:t>
            </a:r>
            <a:r>
              <a:rPr lang="en-US" dirty="0">
                <a:solidFill>
                  <a:srgbClr val="0000FF"/>
                </a:solidFill>
              </a:rPr>
              <a:t>step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011051"/>
              </p:ext>
            </p:extLst>
          </p:nvPr>
        </p:nvGraphicFramePr>
        <p:xfrm>
          <a:off x="468313" y="2979738"/>
          <a:ext cx="272097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5" name="Equation" r:id="rId4" imgW="1587500" imgH="469900" progId="Equation.3">
                  <p:embed/>
                </p:oleObj>
              </mc:Choice>
              <mc:Fallback>
                <p:oleObj name="Equation" r:id="rId4" imgW="1587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313" y="2979738"/>
                        <a:ext cx="2720975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364310"/>
              </p:ext>
            </p:extLst>
          </p:nvPr>
        </p:nvGraphicFramePr>
        <p:xfrm>
          <a:off x="457200" y="5215755"/>
          <a:ext cx="3887788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6" name="Equation" r:id="rId6" imgW="2362200" imgH="736600" progId="Equation.3">
                  <p:embed/>
                </p:oleObj>
              </mc:Choice>
              <mc:Fallback>
                <p:oleObj name="Equation" r:id="rId6" imgW="23622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" y="5215755"/>
                        <a:ext cx="3887788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35312" y="2354913"/>
            <a:ext cx="3337420" cy="2301030"/>
          </a:xfrm>
          <a:prstGeom prst="rect">
            <a:avLst/>
          </a:prstGeom>
          <a:noFill/>
        </p:spPr>
        <p:txBody>
          <a:bodyPr wrap="square" lIns="84216" tIns="42108" rIns="84216" bIns="42108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x</a:t>
            </a:r>
            <a:r>
              <a:rPr lang="en-US" i="1" dirty="0" smtClean="0">
                <a:latin typeface="Cambria"/>
                <a:cs typeface="Cambria"/>
              </a:rPr>
              <a:t>: a model state variable</a:t>
            </a:r>
          </a:p>
          <a:p>
            <a:r>
              <a:rPr lang="en-US" i="1" dirty="0" smtClean="0">
                <a:latin typeface="Cambria"/>
                <a:cs typeface="Cambria"/>
              </a:rPr>
              <a:t>a: analysis </a:t>
            </a:r>
          </a:p>
          <a:p>
            <a:r>
              <a:rPr lang="en-US" i="1" dirty="0" smtClean="0">
                <a:latin typeface="Cambria"/>
                <a:cs typeface="Cambria"/>
              </a:rPr>
              <a:t>b: background or forecast </a:t>
            </a:r>
          </a:p>
          <a:p>
            <a:r>
              <a:rPr lang="en-US" i="1" dirty="0" err="1">
                <a:latin typeface="Cambria"/>
                <a:cs typeface="Cambria"/>
              </a:rPr>
              <a:t>y</a:t>
            </a:r>
            <a:r>
              <a:rPr lang="en-US" i="1" baseline="30000" dirty="0" err="1" smtClean="0">
                <a:latin typeface="Cambria"/>
                <a:cs typeface="Cambria"/>
              </a:rPr>
              <a:t>o</a:t>
            </a:r>
            <a:r>
              <a:rPr lang="en-US" i="1" dirty="0" smtClean="0">
                <a:latin typeface="Cambria"/>
                <a:cs typeface="Cambria"/>
              </a:rPr>
              <a:t>: observation</a:t>
            </a:r>
          </a:p>
          <a:p>
            <a:r>
              <a:rPr lang="en-US" i="1" dirty="0" smtClean="0">
                <a:latin typeface="Cambria"/>
                <a:cs typeface="Cambria"/>
              </a:rPr>
              <a:t>t: true state</a:t>
            </a:r>
          </a:p>
          <a:p>
            <a:r>
              <a:rPr lang="en-US" i="1" dirty="0" smtClean="0">
                <a:latin typeface="Cambria"/>
                <a:cs typeface="Cambria"/>
              </a:rPr>
              <a:t>R: observation error variance</a:t>
            </a:r>
          </a:p>
          <a:p>
            <a:r>
              <a:rPr lang="en-US" i="1" dirty="0" err="1" smtClean="0">
                <a:latin typeface="Cambria"/>
                <a:cs typeface="Cambria"/>
              </a:rPr>
              <a:t>P</a:t>
            </a:r>
            <a:r>
              <a:rPr lang="en-US" i="1" baseline="30000" dirty="0" err="1" smtClean="0">
                <a:latin typeface="Cambria"/>
                <a:cs typeface="Cambria"/>
              </a:rPr>
              <a:t>b</a:t>
            </a:r>
            <a:r>
              <a:rPr lang="en-US" i="1" dirty="0" smtClean="0">
                <a:latin typeface="Cambria"/>
                <a:cs typeface="Cambria"/>
              </a:rPr>
              <a:t>: background error covariance</a:t>
            </a:r>
          </a:p>
          <a:p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H: observation operator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978112" y="2257227"/>
            <a:ext cx="4708688" cy="3293610"/>
            <a:chOff x="1637827" y="2752785"/>
            <a:chExt cx="4708688" cy="3293610"/>
          </a:xfrm>
        </p:grpSpPr>
        <p:sp>
          <p:nvSpPr>
            <p:cNvPr id="19" name="TextBox 18"/>
            <p:cNvSpPr txBox="1"/>
            <p:nvPr/>
          </p:nvSpPr>
          <p:spPr>
            <a:xfrm>
              <a:off x="1637827" y="2752785"/>
              <a:ext cx="4708688" cy="32936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lIns="84216" tIns="42108" rIns="84216" bIns="42108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But </a:t>
              </a:r>
              <a:r>
                <a:rPr lang="en-US" i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P</a:t>
              </a:r>
              <a:r>
                <a:rPr lang="en-US" i="1" baseline="30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b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 is too large and the true state is unknown. </a:t>
              </a:r>
            </a:p>
            <a:p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In an Ensemble </a:t>
              </a: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Kalman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 Filter, ensemble-based approximations are made as below.</a:t>
              </a:r>
            </a:p>
            <a:p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endParaRPr lang="en-US" dirty="0" smtClean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endParaRPr lang="en-US" dirty="0" smtClean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endParaRPr lang="en-US" dirty="0" smtClean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 marL="285750" indent="-285750">
                <a:buFont typeface="Symbol" charset="0"/>
                <a:buChar char=""/>
              </a:pPr>
              <a:endParaRPr lang="en-US" i="1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 marL="285750" indent="-285750">
                <a:buFont typeface="Symbol" charset="0"/>
                <a:buChar char=""/>
              </a:pPr>
              <a:endParaRPr lang="en-US" i="1" dirty="0" smtClean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 marL="285750" indent="-285750">
                <a:buFont typeface="Symbol" charset="0"/>
                <a:buChar char=""/>
              </a:pPr>
              <a:endParaRPr lang="en-US" i="1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 marL="285750" indent="-285750">
                <a:lnSpc>
                  <a:spcPct val="50000"/>
                </a:lnSpc>
                <a:buFont typeface="Symbol" charset="0"/>
                <a:buChar char=""/>
              </a:pPr>
              <a:endParaRPr lang="en-US" i="1" dirty="0" smtClean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5516675"/>
                </p:ext>
              </p:extLst>
            </p:nvPr>
          </p:nvGraphicFramePr>
          <p:xfrm>
            <a:off x="1661576" y="3636038"/>
            <a:ext cx="4652962" cy="223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37" name="Equation" r:id="rId8" imgW="2882900" imgH="1384300" progId="Equation.3">
                    <p:embed/>
                  </p:oleObj>
                </mc:Choice>
                <mc:Fallback>
                  <p:oleObj name="Equation" r:id="rId8" imgW="2882900" imgH="1384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661576" y="3636038"/>
                          <a:ext cx="4652962" cy="2233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1881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30698" y="1628585"/>
            <a:ext cx="3339220" cy="3730923"/>
            <a:chOff x="5577207" y="2197900"/>
            <a:chExt cx="3339220" cy="3730923"/>
          </a:xfrm>
        </p:grpSpPr>
        <p:grpSp>
          <p:nvGrpSpPr>
            <p:cNvPr id="5" name="Group 4"/>
            <p:cNvGrpSpPr/>
            <p:nvPr/>
          </p:nvGrpSpPr>
          <p:grpSpPr>
            <a:xfrm>
              <a:off x="5577207" y="2567232"/>
              <a:ext cx="3339220" cy="3361591"/>
              <a:chOff x="1039066" y="3123303"/>
              <a:chExt cx="3339220" cy="336159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54184" y="3123303"/>
                <a:ext cx="3055364" cy="2864403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039066" y="6023229"/>
                <a:ext cx="3339220" cy="4616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MPAS forecast from different analyses valid at 2012-06-11_12:00:00 UTC (120-km uniform mesh) </a:t>
                </a:r>
                <a:endParaRPr lang="en-US" sz="12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060318" y="2197900"/>
              <a:ext cx="1332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Globe (V4)</a:t>
              </a:r>
              <a:endParaRPr lang="en-US" dirty="0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0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/>
              <a:t>ensemble </a:t>
            </a:r>
            <a:r>
              <a:rPr lang="en-US" dirty="0" smtClean="0"/>
              <a:t>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022"/>
            <a:ext cx="8229600" cy="3365663"/>
          </a:xfrm>
        </p:spPr>
        <p:txBody>
          <a:bodyPr>
            <a:normAutofit fontScale="70000" lnSpcReduction="20000"/>
          </a:bodyPr>
          <a:lstStyle/>
          <a:p>
            <a:pPr>
              <a:buFont typeface="Courier New"/>
              <a:buChar char="o"/>
            </a:pPr>
            <a:r>
              <a:rPr lang="en-US" sz="2900" b="1" dirty="0"/>
              <a:t>Forecast model: Model for Prediction Across Scales (MPAS</a:t>
            </a:r>
            <a:r>
              <a:rPr lang="en-US" sz="2900" b="1" dirty="0" smtClean="0"/>
              <a:t>)-Atmosphere</a:t>
            </a:r>
            <a:endParaRPr lang="en-US" sz="2900" b="1" dirty="0"/>
          </a:p>
          <a:p>
            <a:pPr lvl="1"/>
            <a:r>
              <a:rPr lang="en-US" sz="2600" dirty="0"/>
              <a:t>Unstructured </a:t>
            </a:r>
            <a:r>
              <a:rPr lang="en-US" sz="2600" dirty="0" smtClean="0"/>
              <a:t>meshes </a:t>
            </a:r>
            <a:r>
              <a:rPr lang="en-US" sz="2600" dirty="0"/>
              <a:t>on C-staggering, a terrain-following height </a:t>
            </a:r>
            <a:r>
              <a:rPr lang="en-US" sz="2600" dirty="0" smtClean="0"/>
              <a:t>coordinate</a:t>
            </a:r>
          </a:p>
          <a:p>
            <a:pPr lvl="1"/>
            <a:r>
              <a:rPr lang="en-US" sz="2600" dirty="0" smtClean="0"/>
              <a:t>Global, </a:t>
            </a:r>
            <a:r>
              <a:rPr lang="en-US" sz="2600" dirty="0" err="1" smtClean="0"/>
              <a:t>nonhydrostatic</a:t>
            </a:r>
            <a:r>
              <a:rPr lang="en-US" sz="2600" dirty="0" smtClean="0"/>
              <a:t> simulations w/ horizontally variable resolution grids</a:t>
            </a:r>
            <a:endParaRPr lang="en-US" sz="2600" dirty="0"/>
          </a:p>
          <a:p>
            <a:pPr lvl="1"/>
            <a:r>
              <a:rPr lang="en-US" sz="2600" dirty="0" smtClean="0"/>
              <a:t>‘</a:t>
            </a:r>
            <a:r>
              <a:rPr lang="en-US" sz="2600" dirty="0" err="1"/>
              <a:t>mesoscale_reference</a:t>
            </a:r>
            <a:r>
              <a:rPr lang="en-US" sz="2600" dirty="0"/>
              <a:t>’ and ‘convection-permitting’ physics </a:t>
            </a:r>
            <a:r>
              <a:rPr lang="en-US" sz="2600" dirty="0" smtClean="0"/>
              <a:t>suites</a:t>
            </a:r>
            <a:endParaRPr lang="en-US" sz="2600" dirty="0"/>
          </a:p>
          <a:p>
            <a:pPr lvl="1"/>
            <a:r>
              <a:rPr lang="en-US" sz="2600" dirty="0" smtClean="0"/>
              <a:t>A</a:t>
            </a:r>
            <a:r>
              <a:rPr lang="en-US" sz="2600" dirty="0" smtClean="0">
                <a:solidFill>
                  <a:srgbClr val="FF0000"/>
                </a:solidFill>
              </a:rPr>
              <a:t> cycling </a:t>
            </a:r>
            <a:r>
              <a:rPr lang="en-US" sz="2600" dirty="0" smtClean="0"/>
              <a:t>capability</a:t>
            </a:r>
            <a:endParaRPr lang="en-US" sz="2600" dirty="0"/>
          </a:p>
          <a:p>
            <a:pPr marL="457200" lvl="1" indent="0">
              <a:buNone/>
            </a:pPr>
            <a:r>
              <a:rPr lang="en-US" dirty="0" smtClean="0"/>
              <a:t>      &amp;restart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config_do_DAcycling</a:t>
            </a:r>
            <a:r>
              <a:rPr lang="en-US" dirty="0" smtClean="0"/>
              <a:t> = true 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config_do_restart</a:t>
            </a:r>
            <a:r>
              <a:rPr lang="en-US" dirty="0" smtClean="0"/>
              <a:t> = true 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Incremental Analysis Updates (IAU) </a:t>
            </a:r>
            <a:r>
              <a:rPr lang="en-US" sz="2600" dirty="0" smtClean="0"/>
              <a:t>available from V5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&amp;IAU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</a:t>
            </a:r>
            <a:r>
              <a:rPr lang="en-US" sz="2000" dirty="0" err="1" smtClean="0"/>
              <a:t>config_IAU_option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‘on’</a:t>
            </a:r>
          </a:p>
          <a:p>
            <a:pPr marL="0" indent="0">
              <a:buNone/>
            </a:pPr>
            <a:r>
              <a:rPr lang="en-US" sz="2000" dirty="0" smtClean="0"/>
              <a:t>                  </a:t>
            </a:r>
            <a:r>
              <a:rPr lang="en-US" sz="2000" dirty="0" err="1" smtClean="0"/>
              <a:t>config_IAU_window_length_s</a:t>
            </a:r>
            <a:r>
              <a:rPr lang="en-US" sz="2000" dirty="0" smtClean="0"/>
              <a:t> = 21600.      </a:t>
            </a:r>
            <a:endParaRPr lang="en-US" sz="2600" dirty="0" smtClean="0"/>
          </a:p>
          <a:p>
            <a:pPr lvl="1"/>
            <a:r>
              <a:rPr lang="en-US" sz="2600" dirty="0"/>
              <a:t>Current release V5.1: </a:t>
            </a:r>
            <a:r>
              <a:rPr lang="en-US" sz="2600" dirty="0">
                <a:hlinkClick r:id="rId2"/>
              </a:rPr>
              <a:t>http://mpas-dev.github.io</a:t>
            </a:r>
            <a:r>
              <a:rPr lang="en-US" sz="2600" dirty="0" smtClean="0">
                <a:hlinkClick r:id="rId2"/>
              </a:rPr>
              <a:t>/</a:t>
            </a:r>
            <a:endParaRPr lang="en-US" sz="26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2" y="17762"/>
            <a:ext cx="2149178" cy="7698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52924" y="8881"/>
            <a:ext cx="8691076" cy="6474586"/>
            <a:chOff x="452924" y="8881"/>
            <a:chExt cx="8691076" cy="64745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101" y="8881"/>
              <a:ext cx="2473899" cy="7787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2924" y="4529086"/>
              <a:ext cx="8091779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7472" indent="-347472">
                <a:lnSpc>
                  <a:spcPct val="80000"/>
                </a:lnSpc>
                <a:spcBef>
                  <a:spcPct val="20000"/>
                </a:spcBef>
                <a:buFont typeface="Courier New"/>
                <a:buChar char="o"/>
              </a:pPr>
              <a:r>
                <a:rPr lang="en-US" sz="2000" b="1" dirty="0" smtClean="0"/>
                <a:t>Analysis </a:t>
              </a:r>
              <a:r>
                <a:rPr lang="en-US" sz="2000" b="1" dirty="0"/>
                <a:t>system: Data Assimilation Research </a:t>
              </a:r>
              <a:r>
                <a:rPr lang="en-US" sz="2000" b="1" dirty="0" err="1"/>
                <a:t>Testbed</a:t>
              </a:r>
              <a:r>
                <a:rPr lang="en-US" sz="2000" b="1" dirty="0"/>
                <a:t> (DART)</a:t>
              </a:r>
            </a:p>
            <a:p>
              <a:pPr marL="800100" lvl="1" indent="-342900">
                <a:lnSpc>
                  <a:spcPct val="80000"/>
                </a:lnSpc>
                <a:spcBef>
                  <a:spcPct val="20000"/>
                </a:spcBef>
                <a:buFontTx/>
                <a:buChar char="-"/>
              </a:pPr>
              <a:r>
                <a:rPr lang="en-US" dirty="0" smtClean="0"/>
                <a:t>Ensemble </a:t>
              </a:r>
              <a:r>
                <a:rPr lang="en-US" dirty="0" err="1" smtClean="0"/>
                <a:t>Kalman</a:t>
              </a:r>
              <a:r>
                <a:rPr lang="en-US" dirty="0" smtClean="0"/>
                <a:t> filter (</a:t>
              </a:r>
              <a:r>
                <a:rPr lang="en-US" dirty="0" err="1" smtClean="0"/>
                <a:t>EnKF</a:t>
              </a:r>
              <a:r>
                <a:rPr lang="en-US" dirty="0" smtClean="0"/>
                <a:t>) analysis</a:t>
              </a:r>
            </a:p>
            <a:p>
              <a:pPr marL="800100" lvl="1" indent="-342900">
                <a:lnSpc>
                  <a:spcPct val="80000"/>
                </a:lnSpc>
                <a:spcBef>
                  <a:spcPct val="20000"/>
                </a:spcBef>
                <a:buFontTx/>
                <a:buChar char="-"/>
              </a:pPr>
              <a:r>
                <a:rPr lang="en-US" dirty="0" smtClean="0"/>
                <a:t>Observation operators are built on </a:t>
              </a:r>
              <a:r>
                <a:rPr lang="en-US" dirty="0" smtClean="0">
                  <a:solidFill>
                    <a:srgbClr val="FF0000"/>
                  </a:solidFill>
                </a:rPr>
                <a:t>native</a:t>
              </a:r>
              <a:r>
                <a:rPr lang="en-US" dirty="0" smtClean="0"/>
                <a:t> MPAS </a:t>
              </a:r>
              <a:r>
                <a:rPr lang="en-US" dirty="0" smtClean="0"/>
                <a:t>meshes </a:t>
              </a:r>
              <a:endParaRPr lang="en-US" dirty="0" smtClean="0"/>
            </a:p>
            <a:p>
              <a:pPr lvl="1">
                <a:lnSpc>
                  <a:spcPct val="80000"/>
                </a:lnSpc>
                <a:spcBef>
                  <a:spcPct val="20000"/>
                </a:spcBef>
              </a:pPr>
              <a:r>
                <a:rPr lang="en-US" dirty="0"/>
                <a:t> </a:t>
              </a:r>
              <a:r>
                <a:rPr lang="en-US" dirty="0" smtClean="0"/>
                <a:t>      =&gt; Analysis on variable-resolution </a:t>
              </a:r>
              <a:r>
                <a:rPr lang="en-US" dirty="0" smtClean="0"/>
                <a:t>meshes</a:t>
              </a:r>
              <a:endParaRPr lang="en-US" dirty="0" smtClean="0"/>
            </a:p>
            <a:p>
              <a:pPr marL="800100" lvl="1" indent="-342900">
                <a:lnSpc>
                  <a:spcPct val="80000"/>
                </a:lnSpc>
                <a:spcBef>
                  <a:spcPct val="20000"/>
                </a:spcBef>
                <a:buFontTx/>
                <a:buChar char="-"/>
              </a:pPr>
              <a:r>
                <a:rPr lang="en-US" dirty="0" smtClean="0"/>
                <a:t>Analysis variables in DART ≈ prognostic variables in MPAS</a:t>
              </a:r>
            </a:p>
            <a:p>
              <a:pPr marL="800100" lvl="1" indent="-342900">
                <a:lnSpc>
                  <a:spcPct val="80000"/>
                </a:lnSpc>
                <a:spcBef>
                  <a:spcPct val="20000"/>
                </a:spcBef>
                <a:buFontTx/>
                <a:buChar char="-"/>
              </a:pPr>
              <a:r>
                <a:rPr lang="en-US" dirty="0"/>
                <a:t>The latest release named “</a:t>
              </a:r>
              <a:r>
                <a:rPr lang="en-US" dirty="0" smtClean="0"/>
                <a:t>Manhattan” </a:t>
              </a:r>
              <a:r>
                <a:rPr lang="en-US" u="sng" dirty="0">
                  <a:solidFill>
                    <a:srgbClr val="0000FF"/>
                  </a:solidFill>
                  <a:hlinkClick r:id="rId5"/>
                </a:rPr>
                <a:t>http://www.image.ucar.edu/DAReS/DART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20278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Challenges in MPAS data </a:t>
            </a:r>
            <a:r>
              <a:rPr lang="en" dirty="0" smtClean="0"/>
              <a:t>assimilation</a:t>
            </a:r>
            <a:endParaRPr lang="en-US" dirty="0"/>
          </a:p>
        </p:txBody>
      </p:sp>
      <p:sp>
        <p:nvSpPr>
          <p:cNvPr id="64" name="Shape 64"/>
          <p:cNvSpPr txBox="1">
            <a:spLocks noGrp="1"/>
          </p:cNvSpPr>
          <p:nvPr>
            <p:ph idx="1"/>
          </p:nvPr>
        </p:nvSpPr>
        <p:spPr>
          <a:xfrm>
            <a:off x="101889" y="910620"/>
            <a:ext cx="9013677" cy="3313864"/>
          </a:xfrm>
          <a:prstGeom prst="rect">
            <a:avLst/>
          </a:prstGeom>
        </p:spPr>
        <p:txBody>
          <a:bodyPr lIns="102390" tIns="102390" rIns="102390" bIns="102390" anchor="t" anchorCtr="0">
            <a:noAutofit/>
          </a:bodyPr>
          <a:lstStyle/>
          <a:p>
            <a:pPr marL="677098" indent="-421081">
              <a:buFont typeface="+mj-lt"/>
              <a:buAutoNum type="arabicPeriod"/>
            </a:pPr>
            <a:r>
              <a:rPr lang="en" dirty="0"/>
              <a:t>Unstructured </a:t>
            </a:r>
            <a:r>
              <a:rPr lang="en" dirty="0" smtClean="0"/>
              <a:t>mesh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</a:p>
          <a:p>
            <a:pPr marL="256017" indent="0">
              <a:buNone/>
            </a:pPr>
            <a:r>
              <a:rPr lang="en-US" dirty="0"/>
              <a:t> </a:t>
            </a:r>
            <a:r>
              <a:rPr lang="en-US" dirty="0" smtClean="0"/>
              <a:t>     =</a:t>
            </a:r>
            <a:r>
              <a:rPr lang="en-US" dirty="0"/>
              <a:t>&gt; </a:t>
            </a:r>
            <a:r>
              <a:rPr lang="en-US" dirty="0" smtClean="0">
                <a:solidFill>
                  <a:srgbClr val="000000"/>
                </a:solidFill>
              </a:rPr>
              <a:t>Develop a new observation operator </a:t>
            </a:r>
            <a:r>
              <a:rPr lang="en-US" b="1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</a:p>
          <a:p>
            <a:pPr marL="1031227" lvl="1" indent="-263176">
              <a:buFont typeface="Arial"/>
              <a:buChar char="•"/>
            </a:pPr>
            <a:r>
              <a:rPr lang="en" dirty="0" smtClean="0"/>
              <a:t>Barycentric </a:t>
            </a:r>
            <a:r>
              <a:rPr lang="en" dirty="0"/>
              <a:t>interpolation </a:t>
            </a:r>
            <a:r>
              <a:rPr lang="en-US" dirty="0" smtClean="0"/>
              <a:t>using</a:t>
            </a:r>
            <a:r>
              <a:rPr lang="en" dirty="0" smtClean="0"/>
              <a:t> </a:t>
            </a:r>
            <a:r>
              <a:rPr lang="en" dirty="0"/>
              <a:t>a </a:t>
            </a:r>
            <a:r>
              <a:rPr lang="en" dirty="0" smtClean="0"/>
              <a:t>triang</a:t>
            </a:r>
            <a:r>
              <a:rPr lang="en-US" dirty="0" err="1" smtClean="0"/>
              <a:t>ular</a:t>
            </a:r>
            <a:r>
              <a:rPr lang="en-US" dirty="0" smtClean="0"/>
              <a:t> mesh</a:t>
            </a:r>
          </a:p>
          <a:p>
            <a:pPr marL="1031227" lvl="1" indent="-263176">
              <a:lnSpc>
                <a:spcPct val="50000"/>
              </a:lnSpc>
              <a:buFont typeface="Arial"/>
              <a:buChar char="•"/>
            </a:pPr>
            <a:r>
              <a:rPr lang="en" dirty="0"/>
              <a:t>All locations are considered on the cartesian </a:t>
            </a:r>
            <a:r>
              <a:rPr lang="en" dirty="0" smtClean="0"/>
              <a:t>planes</a:t>
            </a:r>
            <a:r>
              <a:rPr lang="en-US" sz="2400" dirty="0"/>
              <a:t>	</a:t>
            </a:r>
            <a:r>
              <a:rPr lang="en-US" dirty="0" smtClean="0"/>
              <a:t> </a:t>
            </a:r>
          </a:p>
          <a:p>
            <a:pPr marL="368001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   </a:t>
            </a:r>
            <a:r>
              <a:rPr lang="en-US" dirty="0"/>
              <a:t>=&gt; </a:t>
            </a:r>
            <a:r>
              <a:rPr lang="en-US" dirty="0" smtClean="0"/>
              <a:t>Hard to estimate </a:t>
            </a:r>
            <a:r>
              <a:rPr lang="en-US" sz="2200" b="1" dirty="0" err="1">
                <a:latin typeface="Times"/>
                <a:cs typeface="Times"/>
              </a:rPr>
              <a:t>P</a:t>
            </a:r>
            <a:r>
              <a:rPr lang="en-US" sz="2200" b="1" baseline="30000" dirty="0" err="1">
                <a:latin typeface="Times"/>
                <a:cs typeface="Times"/>
              </a:rPr>
              <a:t>b</a:t>
            </a:r>
            <a:r>
              <a:rPr lang="en-US" dirty="0" smtClean="0"/>
              <a:t> (esp., on variable-resolution meshes);</a:t>
            </a:r>
          </a:p>
          <a:p>
            <a:pPr marL="368001" indent="0">
              <a:buNone/>
            </a:pPr>
            <a:r>
              <a:rPr lang="en-US" dirty="0" smtClean="0"/>
              <a:t>E</a:t>
            </a:r>
            <a:r>
              <a:rPr lang="en-US" dirty="0" smtClean="0"/>
              <a:t>stimate </a:t>
            </a:r>
            <a:r>
              <a:rPr lang="en-US" sz="2000" b="1" dirty="0" err="1" smtClean="0">
                <a:latin typeface="Times"/>
                <a:cs typeface="Times"/>
              </a:rPr>
              <a:t>P</a:t>
            </a:r>
            <a:r>
              <a:rPr lang="en-US" sz="2000" b="1" baseline="30000" dirty="0" err="1" smtClean="0">
                <a:latin typeface="Times"/>
                <a:cs typeface="Times"/>
              </a:rPr>
              <a:t>b</a:t>
            </a:r>
            <a:r>
              <a:rPr lang="en-US" sz="2000" b="1" dirty="0" err="1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sz="2000" b="1" baseline="30000" dirty="0" err="1" smtClean="0">
                <a:solidFill>
                  <a:srgbClr val="00000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and</a:t>
            </a:r>
            <a:r>
              <a:rPr lang="en-US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sz="2200" b="1" dirty="0" err="1" smtClean="0">
                <a:latin typeface="Times"/>
                <a:cs typeface="Times"/>
              </a:rPr>
              <a:t>P</a:t>
            </a:r>
            <a:r>
              <a:rPr lang="en-US" sz="2200" b="1" baseline="30000" dirty="0" err="1" smtClean="0">
                <a:latin typeface="Times"/>
                <a:cs typeface="Times"/>
              </a:rPr>
              <a:t>b</a:t>
            </a:r>
            <a:r>
              <a:rPr lang="en-US" sz="2200" b="1" dirty="0" err="1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sz="2200" b="1" baseline="30000" dirty="0" err="1" smtClean="0">
                <a:solidFill>
                  <a:srgbClr val="000000"/>
                </a:solidFill>
                <a:latin typeface="Times"/>
                <a:cs typeface="Times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from ensemble forecasts</a:t>
            </a: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on native meshes.</a:t>
            </a:r>
            <a:endParaRPr lang="en-US" b="1" dirty="0" smtClean="0">
              <a:latin typeface="Times"/>
              <a:cs typeface="Time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11363" y="3759592"/>
            <a:ext cx="3630662" cy="2907284"/>
            <a:chOff x="4679676" y="3868056"/>
            <a:chExt cx="4114800" cy="32498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3868056"/>
              <a:ext cx="2997200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9676" y="6724252"/>
              <a:ext cx="4114800" cy="3937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86450" y="3845083"/>
            <a:ext cx="4302965" cy="2862323"/>
            <a:chOff x="386450" y="3804553"/>
            <a:chExt cx="4302965" cy="2862323"/>
          </a:xfrm>
        </p:grpSpPr>
        <p:sp>
          <p:nvSpPr>
            <p:cNvPr id="6" name="TextBox 5"/>
            <p:cNvSpPr txBox="1"/>
            <p:nvPr/>
          </p:nvSpPr>
          <p:spPr>
            <a:xfrm>
              <a:off x="386450" y="3804553"/>
              <a:ext cx="4302965" cy="286232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tandard </a:t>
              </a:r>
              <a:r>
                <a:rPr lang="en-US" dirty="0" err="1"/>
                <a:t>Kalman</a:t>
              </a:r>
              <a:r>
                <a:rPr lang="en-US" dirty="0"/>
                <a:t> filter </a:t>
              </a:r>
              <a:r>
                <a:rPr lang="en-US" dirty="0" smtClean="0"/>
                <a:t>for a linear, unbiased analysis:</a:t>
              </a:r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err="1" smtClean="0"/>
                <a:t>x</a:t>
              </a:r>
              <a:r>
                <a:rPr lang="en-US" baseline="30000" dirty="0" err="1" smtClean="0"/>
                <a:t>a</a:t>
              </a:r>
              <a:r>
                <a:rPr lang="en-US" dirty="0" smtClean="0"/>
                <a:t>: analysis state;    </a:t>
              </a:r>
              <a:r>
                <a:rPr lang="en-US" dirty="0" err="1" smtClean="0"/>
                <a:t>x</a:t>
              </a:r>
              <a:r>
                <a:rPr lang="en-US" baseline="30000" dirty="0" err="1" smtClean="0"/>
                <a:t>b</a:t>
              </a:r>
              <a:r>
                <a:rPr lang="en-US" dirty="0" smtClean="0"/>
                <a:t>: background (or prior)</a:t>
              </a:r>
            </a:p>
            <a:p>
              <a:r>
                <a:rPr lang="en-US" dirty="0" err="1"/>
                <a:t>y</a:t>
              </a:r>
              <a:r>
                <a:rPr lang="en-US" baseline="30000" dirty="0" err="1" smtClean="0"/>
                <a:t>o</a:t>
              </a:r>
              <a:r>
                <a:rPr lang="en-US" dirty="0" smtClean="0"/>
                <a:t>: observations;    H(</a:t>
              </a:r>
              <a:r>
                <a:rPr lang="en-US" dirty="0" err="1" smtClean="0"/>
                <a:t>x</a:t>
              </a:r>
              <a:r>
                <a:rPr lang="en-US" baseline="30000" dirty="0" err="1" smtClean="0"/>
                <a:t>b</a:t>
              </a:r>
              <a:r>
                <a:rPr lang="en-US" dirty="0" smtClean="0"/>
                <a:t>)=</a:t>
              </a:r>
              <a:r>
                <a:rPr lang="en-US" dirty="0" err="1" smtClean="0"/>
                <a:t>y</a:t>
              </a:r>
              <a:r>
                <a:rPr lang="en-US" baseline="30000" dirty="0" err="1" smtClean="0"/>
                <a:t>b</a:t>
              </a:r>
              <a:r>
                <a:rPr lang="en-US" dirty="0" smtClean="0"/>
                <a:t>: prior </a:t>
              </a:r>
              <a:r>
                <a:rPr lang="en-US" dirty="0" err="1" smtClean="0"/>
                <a:t>obs</a:t>
              </a:r>
              <a:endParaRPr lang="en-US" dirty="0" smtClean="0"/>
            </a:p>
            <a:p>
              <a:r>
                <a:rPr lang="en-US" dirty="0" err="1" smtClean="0"/>
                <a:t>P</a:t>
              </a:r>
              <a:r>
                <a:rPr lang="en-US" baseline="30000" dirty="0" err="1" smtClean="0"/>
                <a:t>b</a:t>
              </a:r>
              <a:r>
                <a:rPr lang="en-US" dirty="0" smtClean="0"/>
                <a:t>: background error covariance</a:t>
              </a:r>
            </a:p>
            <a:p>
              <a:r>
                <a:rPr lang="en-US" dirty="0" smtClean="0"/>
                <a:t>R: observation error covariance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7803566"/>
                </p:ext>
              </p:extLst>
            </p:nvPr>
          </p:nvGraphicFramePr>
          <p:xfrm>
            <a:off x="930120" y="4473003"/>
            <a:ext cx="2720975" cy="830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4" name="Equation" r:id="rId6" imgW="1587500" imgH="469900" progId="Equation.3">
                    <p:embed/>
                  </p:oleObj>
                </mc:Choice>
                <mc:Fallback>
                  <p:oleObj name="Equation" r:id="rId6" imgW="15875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30120" y="4473003"/>
                          <a:ext cx="2720975" cy="830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0158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102390" tIns="102390" rIns="102390" bIns="102390" anchor="t" anchorCtr="0">
            <a:noAutofit/>
          </a:bodyPr>
          <a:lstStyle/>
          <a:p>
            <a:pPr>
              <a:buSzPct val="39285"/>
            </a:pPr>
            <a:r>
              <a:rPr lang="en" dirty="0"/>
              <a:t>Challenges in MPAS data </a:t>
            </a:r>
            <a:r>
              <a:rPr lang="en" dirty="0" smtClean="0"/>
              <a:t>assimilation</a:t>
            </a:r>
            <a:endParaRPr lang="en" dirty="0"/>
          </a:p>
        </p:txBody>
      </p:sp>
      <p:sp>
        <p:nvSpPr>
          <p:cNvPr id="71" name="Shape 71"/>
          <p:cNvSpPr txBox="1">
            <a:spLocks noGrp="1"/>
          </p:cNvSpPr>
          <p:nvPr>
            <p:ph idx="1"/>
          </p:nvPr>
        </p:nvSpPr>
        <p:spPr>
          <a:xfrm>
            <a:off x="457200" y="914759"/>
            <a:ext cx="8229600" cy="834708"/>
          </a:xfrm>
          <a:prstGeom prst="rect">
            <a:avLst/>
          </a:prstGeom>
        </p:spPr>
        <p:txBody>
          <a:bodyPr lIns="102390" tIns="102390" rIns="102390" bIns="102390" anchor="t" anchorCtr="0">
            <a:noAutofit/>
          </a:bodyPr>
          <a:lstStyle/>
          <a:p>
            <a:pPr marL="677098" indent="-421081">
              <a:buFont typeface="+mj-lt"/>
              <a:buAutoNum type="arabicPeriod" startAt="2"/>
            </a:pPr>
            <a:r>
              <a:rPr lang="en" dirty="0"/>
              <a:t>Treatment of horizontal wind</a:t>
            </a:r>
            <a:r>
              <a:rPr lang="en-US" dirty="0"/>
              <a:t> =&gt; </a:t>
            </a:r>
            <a:r>
              <a:rPr lang="en-US" dirty="0">
                <a:solidFill>
                  <a:srgbClr val="FF0000"/>
                </a:solidFill>
              </a:rPr>
              <a:t>new</a:t>
            </a:r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H </a:t>
            </a:r>
            <a:r>
              <a:rPr lang="en-US" dirty="0">
                <a:solidFill>
                  <a:srgbClr val="FF0000"/>
                </a:solidFill>
              </a:rPr>
              <a:t>for winds</a:t>
            </a:r>
            <a:endParaRPr lang="en" dirty="0"/>
          </a:p>
          <a:p>
            <a:pPr marL="1031227" lvl="1" indent="-263176">
              <a:buFont typeface="Arial"/>
              <a:buChar char="•"/>
            </a:pPr>
            <a:r>
              <a:rPr lang="en" dirty="0"/>
              <a:t>A prognostic wind variable is </a:t>
            </a:r>
            <a:r>
              <a:rPr lang="en" u="sng" dirty="0">
                <a:solidFill>
                  <a:srgbClr val="FF0000"/>
                </a:solidFill>
              </a:rPr>
              <a:t>normal </a:t>
            </a:r>
            <a:r>
              <a:rPr lang="en-US" u="sng" dirty="0" smtClean="0">
                <a:solidFill>
                  <a:srgbClr val="FF0000"/>
                </a:solidFill>
              </a:rPr>
              <a:t>velocity</a:t>
            </a:r>
            <a:r>
              <a:rPr lang="en" dirty="0" smtClean="0"/>
              <a:t> 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) at cell</a:t>
            </a:r>
            <a:r>
              <a:rPr lang="en" dirty="0" smtClean="0"/>
              <a:t> edges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771" y="2766646"/>
            <a:ext cx="3438464" cy="328100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163792"/>
              </p:ext>
            </p:extLst>
          </p:nvPr>
        </p:nvGraphicFramePr>
        <p:xfrm>
          <a:off x="3346345" y="3373048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Equation" r:id="rId5" imgW="177800" imgH="254000" progId="Equation.3">
                  <p:embed/>
                </p:oleObj>
              </mc:Choice>
              <mc:Fallback>
                <p:oleObj name="Equation" r:id="rId5" imgW="177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6345" y="3373048"/>
                        <a:ext cx="1778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880057"/>
              </p:ext>
            </p:extLst>
          </p:nvPr>
        </p:nvGraphicFramePr>
        <p:xfrm>
          <a:off x="3996075" y="5098731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name="Equation" r:id="rId7" imgW="177800" imgH="254000" progId="Equation.3">
                  <p:embed/>
                </p:oleObj>
              </mc:Choice>
              <mc:Fallback>
                <p:oleObj name="Equation" r:id="rId7" imgW="177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6075" y="5098731"/>
                        <a:ext cx="1778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370993"/>
              </p:ext>
            </p:extLst>
          </p:nvPr>
        </p:nvGraphicFramePr>
        <p:xfrm>
          <a:off x="2532151" y="5098731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Equation" r:id="rId8" imgW="177800" imgH="254000" progId="Equation.3">
                  <p:embed/>
                </p:oleObj>
              </mc:Choice>
              <mc:Fallback>
                <p:oleObj name="Equation" r:id="rId8" imgW="177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2151" y="5098731"/>
                        <a:ext cx="1778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588128" y="2766646"/>
            <a:ext cx="3527123" cy="3209960"/>
            <a:chOff x="1588128" y="2766646"/>
            <a:chExt cx="3527123" cy="3209960"/>
          </a:xfrm>
        </p:grpSpPr>
        <p:sp>
          <p:nvSpPr>
            <p:cNvPr id="12" name="Oval 11"/>
            <p:cNvSpPr/>
            <p:nvPr/>
          </p:nvSpPr>
          <p:spPr>
            <a:xfrm>
              <a:off x="3889836" y="2957221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976527" y="2766646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54607" y="3427991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273329" y="3653691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712036" y="4095362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16745" y="4077600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981867" y="3980047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588128" y="4734759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20530" y="4271775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31212" y="4930895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427997" y="4983513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738208" y="5701974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937462" y="5595741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273329" y="5710855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382125" y="5667882"/>
              <a:ext cx="284039" cy="26575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31115" y="1763782"/>
            <a:ext cx="7464566" cy="3600700"/>
            <a:chOff x="1231115" y="1763782"/>
            <a:chExt cx="7464566" cy="3600700"/>
          </a:xfrm>
        </p:grpSpPr>
        <p:grpSp>
          <p:nvGrpSpPr>
            <p:cNvPr id="36" name="Group 35"/>
            <p:cNvGrpSpPr/>
            <p:nvPr/>
          </p:nvGrpSpPr>
          <p:grpSpPr>
            <a:xfrm>
              <a:off x="2496626" y="3373048"/>
              <a:ext cx="1724020" cy="1991434"/>
              <a:chOff x="2496626" y="3373048"/>
              <a:chExt cx="1724020" cy="1991434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496626" y="5098731"/>
                <a:ext cx="284039" cy="265751"/>
              </a:xfrm>
              <a:prstGeom prst="ellipse">
                <a:avLst/>
              </a:prstGeom>
              <a:noFill/>
              <a:ln w="317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936607" y="5098731"/>
                <a:ext cx="284039" cy="265751"/>
              </a:xfrm>
              <a:prstGeom prst="ellipse">
                <a:avLst/>
              </a:prstGeom>
              <a:noFill/>
              <a:ln w="317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285977" y="3373048"/>
                <a:ext cx="284039" cy="265751"/>
              </a:xfrm>
              <a:prstGeom prst="ellipse">
                <a:avLst/>
              </a:prstGeom>
              <a:noFill/>
              <a:ln w="317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231115" y="1763782"/>
              <a:ext cx="7464566" cy="707886"/>
              <a:chOff x="1231115" y="1763782"/>
              <a:chExt cx="7464566" cy="707886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231115" y="1763782"/>
                <a:ext cx="74645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5176" lvl="1" indent="-265176">
                  <a:buFont typeface="Arial"/>
                  <a:buChar char="•"/>
                </a:pPr>
                <a:r>
                  <a:rPr lang="en" sz="2000" u="sng" dirty="0">
                    <a:solidFill>
                      <a:srgbClr val="0000FF"/>
                    </a:solidFill>
                  </a:rPr>
                  <a:t>Zonal and meridional </a:t>
                </a:r>
                <a:r>
                  <a:rPr lang="en" sz="2000" u="sng" dirty="0" smtClean="0">
                    <a:solidFill>
                      <a:srgbClr val="0000FF"/>
                    </a:solidFill>
                  </a:rPr>
                  <a:t>winds </a:t>
                </a:r>
                <a:r>
                  <a:rPr lang="en-US" sz="2000" dirty="0" smtClean="0"/>
                  <a:t>(    ) </a:t>
                </a:r>
                <a:r>
                  <a:rPr lang="en-US" sz="2000" dirty="0"/>
                  <a:t>a</a:t>
                </a:r>
                <a:r>
                  <a:rPr lang="en" sz="2000" dirty="0"/>
                  <a:t>re reconstructed at cell centers using Radial Basis Functions (RBFs</a:t>
                </a:r>
                <a:r>
                  <a:rPr lang="en" sz="2000" dirty="0" smtClean="0"/>
                  <a:t>)</a:t>
                </a:r>
                <a:r>
                  <a:rPr lang="en-US" sz="2000" dirty="0" smtClean="0"/>
                  <a:t>; used for physics</a:t>
                </a:r>
                <a:endParaRPr lang="en" sz="2000" dirty="0"/>
              </a:p>
            </p:txBody>
          </p:sp>
          <p:graphicFrame>
            <p:nvGraphicFramePr>
              <p:cNvPr id="38" name="Objec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1201717"/>
                  </p:ext>
                </p:extLst>
              </p:nvPr>
            </p:nvGraphicFramePr>
            <p:xfrm>
              <a:off x="4557368" y="1820687"/>
              <a:ext cx="256082" cy="3414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7" name="Equation" r:id="rId9" imgW="190500" imgH="254000" progId="Equation.3">
                      <p:embed/>
                    </p:oleObj>
                  </mc:Choice>
                  <mc:Fallback>
                    <p:oleObj name="Equation" r:id="rId9" imgW="190500" imgH="2540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57368" y="1820687"/>
                            <a:ext cx="256082" cy="34144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1" name="Group 40"/>
          <p:cNvGrpSpPr/>
          <p:nvPr/>
        </p:nvGrpSpPr>
        <p:grpSpPr>
          <a:xfrm>
            <a:off x="5458969" y="2619063"/>
            <a:ext cx="3094617" cy="4092001"/>
            <a:chOff x="5458969" y="2619063"/>
            <a:chExt cx="3094617" cy="4092001"/>
          </a:xfrm>
        </p:grpSpPr>
        <p:sp>
          <p:nvSpPr>
            <p:cNvPr id="3" name="TextBox 2"/>
            <p:cNvSpPr txBox="1"/>
            <p:nvPr/>
          </p:nvSpPr>
          <p:spPr>
            <a:xfrm>
              <a:off x="5540725" y="2619063"/>
              <a:ext cx="30128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6-h </a:t>
              </a:r>
              <a:r>
                <a:rPr lang="en-US" sz="1100" dirty="0" smtClean="0"/>
                <a:t>forecast, global RMS error (m/s) against RADIOSONDE_U_WIND, June 2012</a:t>
              </a:r>
              <a:endParaRPr lang="en-US" sz="1100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58969" y="3094842"/>
              <a:ext cx="2640416" cy="3616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50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Challenges in MPAS data </a:t>
            </a:r>
            <a:r>
              <a:rPr lang="en" dirty="0" smtClean="0"/>
              <a:t>assimilation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199" y="914759"/>
            <a:ext cx="8229601" cy="5499314"/>
          </a:xfrm>
        </p:spPr>
        <p:txBody>
          <a:bodyPr/>
          <a:lstStyle/>
          <a:p>
            <a:pPr marL="421081" indent="-421081"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</a:rPr>
              <a:t>Noise </a:t>
            </a:r>
            <a:r>
              <a:rPr lang="en-US" dirty="0" smtClean="0">
                <a:solidFill>
                  <a:srgbClr val="000000"/>
                </a:solidFill>
              </a:rPr>
              <a:t>Control</a:t>
            </a:r>
          </a:p>
          <a:p>
            <a:pPr marL="526352" lvl="1" indent="-31581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global analysis, it is critical to effectively suppress high-frequency oscillations for the numerical stability and the quality of subsequent forecasts.</a:t>
            </a:r>
          </a:p>
          <a:p>
            <a:pPr marL="526352" lvl="1" indent="-31581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MPAS V5.1 introduces a new, scale-aware 3-D divergence damping for acoustic waves.</a:t>
            </a:r>
            <a:endParaRPr lang="en-US" dirty="0">
              <a:solidFill>
                <a:srgbClr val="000000"/>
              </a:solidFill>
            </a:endParaRPr>
          </a:p>
          <a:p>
            <a:pPr marL="526352" lvl="1" indent="-315811">
              <a:buFont typeface="Arial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210541"/>
            <a:endParaRPr lang="en-US" dirty="0"/>
          </a:p>
          <a:p>
            <a:pPr marL="526352" indent="-315811"/>
            <a:endParaRPr lang="en-US" dirty="0"/>
          </a:p>
          <a:p>
            <a:pPr marL="315811" lvl="4" indent="-315811">
              <a:buFont typeface="Arial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23890" y="3152594"/>
            <a:ext cx="7047248" cy="3498935"/>
            <a:chOff x="1123890" y="3152594"/>
            <a:chExt cx="7047248" cy="3498935"/>
          </a:xfrm>
        </p:grpSpPr>
        <p:sp>
          <p:nvSpPr>
            <p:cNvPr id="5" name="TextBox 4"/>
            <p:cNvSpPr txBox="1"/>
            <p:nvPr/>
          </p:nvSpPr>
          <p:spPr>
            <a:xfrm>
              <a:off x="4875295" y="3333660"/>
              <a:ext cx="3295843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lang="en-US" dirty="0" smtClean="0"/>
                <a:t>MPAS forecasts initialized from the NCEP FNL analysis at 2012-06-11_12:00:00 UTC</a:t>
              </a:r>
            </a:p>
            <a:p>
              <a:pPr marL="285750" indent="-285750">
                <a:buFont typeface="Wingdings" charset="2"/>
                <a:buChar char="Ø"/>
              </a:pPr>
              <a:r>
                <a:rPr lang="en-US" dirty="0" smtClean="0"/>
                <a:t>Area-weighted global mean surface pressure tendencies at each time step to measure high-frequency noise</a:t>
              </a:r>
            </a:p>
            <a:p>
              <a:pPr marL="285750" lvl="1" indent="-285750">
                <a:buFont typeface="Wingdings" charset="2"/>
                <a:buChar char="Ø"/>
              </a:pPr>
              <a:r>
                <a:rPr lang="en-US" dirty="0" smtClean="0">
                  <a:solidFill>
                    <a:srgbClr val="000000"/>
                  </a:solidFill>
                </a:rPr>
                <a:t>Version 5 reduces the noise from Version 4 in all different meshes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90" y="3152594"/>
              <a:ext cx="3458779" cy="3498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7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Challenges in MPAS data </a:t>
            </a:r>
            <a:r>
              <a:rPr lang="en" dirty="0" smtClean="0"/>
              <a:t>assimilation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71" y="911879"/>
            <a:ext cx="8254309" cy="3083073"/>
          </a:xfrm>
        </p:spPr>
        <p:txBody>
          <a:bodyPr>
            <a:normAutofit/>
          </a:bodyPr>
          <a:lstStyle/>
          <a:p>
            <a:pPr marL="421081" indent="-421081"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</a:rPr>
              <a:t>Noise Control </a:t>
            </a:r>
            <a:r>
              <a:rPr lang="en-US" dirty="0" smtClean="0">
                <a:solidFill>
                  <a:srgbClr val="000000"/>
                </a:solidFill>
              </a:rPr>
              <a:t>- IAU</a:t>
            </a:r>
            <a:endParaRPr lang="en-US" dirty="0">
              <a:solidFill>
                <a:srgbClr val="000000"/>
              </a:solidFill>
            </a:endParaRPr>
          </a:p>
          <a:p>
            <a:pPr marL="0" lvl="1" indent="0">
              <a:lnSpc>
                <a:spcPct val="50000"/>
              </a:lnSpc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526352" lvl="1" indent="-31581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The analysis quality is often degraded by spurious waves generated from dynamical imbalances arising from analysis increments.</a:t>
            </a:r>
          </a:p>
          <a:p>
            <a:pPr marL="526352" lvl="1" indent="-31581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During cycling, the analysis is usually used as an initial condition for the following forecast. =&gt; Sudden localized changes can shock the model.</a:t>
            </a:r>
          </a:p>
          <a:p>
            <a:pPr marL="526352" lvl="1" indent="-31581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IAU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incorporates analysis increments (rather than full fields) into the model tendency in a gradual fashion. (Bloom et al. 1996)</a:t>
            </a:r>
            <a:endParaRPr lang="en-US" dirty="0">
              <a:solidFill>
                <a:srgbClr val="000000"/>
              </a:solidFill>
            </a:endParaRPr>
          </a:p>
          <a:p>
            <a:pPr marL="210541"/>
            <a:endParaRPr lang="en-US" dirty="0"/>
          </a:p>
          <a:p>
            <a:pPr marL="526352" indent="-315811"/>
            <a:endParaRPr lang="en-US" dirty="0"/>
          </a:p>
          <a:p>
            <a:pPr marL="315811" lvl="4" indent="-315811">
              <a:buFont typeface="Arial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41459" y="3782792"/>
            <a:ext cx="5213657" cy="2928462"/>
            <a:chOff x="516754" y="775561"/>
            <a:chExt cx="5731646" cy="3360051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54525" y="3644096"/>
              <a:ext cx="51328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516754" y="775561"/>
              <a:ext cx="5731646" cy="3360051"/>
              <a:chOff x="516754" y="775561"/>
              <a:chExt cx="5731646" cy="3360051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>
                <a:off x="2037988" y="1088136"/>
                <a:ext cx="0" cy="2559017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3319272" y="1088136"/>
                <a:ext cx="0" cy="2559017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54" idx="2"/>
              </p:cNvCxnSpPr>
              <p:nvPr/>
            </p:nvCxnSpPr>
            <p:spPr>
              <a:xfrm flipH="1">
                <a:off x="5887396" y="1085079"/>
                <a:ext cx="0" cy="2559017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4607531" y="1088136"/>
                <a:ext cx="0" cy="2559017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3318977" y="1752600"/>
                <a:ext cx="0" cy="533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403005" y="3505200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037988" y="3508784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678897" y="3508970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3318977" y="3508970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959057" y="3517513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599137" y="3508970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917960" y="3816844"/>
                <a:ext cx="533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34830" y="3809853"/>
                <a:ext cx="641571" cy="321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Cambria"/>
                    <a:cs typeface="Cambria"/>
                  </a:rPr>
                  <a:t>-</a:t>
                </a:r>
                <a:r>
                  <a:rPr lang="en-US" sz="1400" dirty="0" err="1" smtClean="0">
                    <a:latin typeface="Cambria"/>
                    <a:cs typeface="Cambria"/>
                  </a:rPr>
                  <a:t>τ</a:t>
                </a:r>
                <a:r>
                  <a:rPr lang="en-US" sz="1400" dirty="0" smtClean="0">
                    <a:latin typeface="Cambria"/>
                    <a:cs typeface="Cambria"/>
                  </a:rPr>
                  <a:t>/2</a:t>
                </a:r>
                <a:endParaRPr lang="en-US" sz="1400" dirty="0">
                  <a:latin typeface="Cambria"/>
                  <a:cs typeface="Cambria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419606" y="3749438"/>
                <a:ext cx="689353" cy="386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"/>
                    <a:cs typeface="Cambria"/>
                  </a:rPr>
                  <a:t> </a:t>
                </a:r>
                <a:r>
                  <a:rPr lang="en-US" sz="1400" dirty="0" err="1" smtClean="0">
                    <a:latin typeface="Cambria"/>
                    <a:cs typeface="Cambria"/>
                  </a:rPr>
                  <a:t>τ</a:t>
                </a:r>
                <a:r>
                  <a:rPr lang="en-US" sz="1400" dirty="0" smtClean="0">
                    <a:latin typeface="Cambria"/>
                    <a:cs typeface="Cambria"/>
                  </a:rPr>
                  <a:t>/2</a:t>
                </a:r>
                <a:endParaRPr lang="en-US" sz="1400" dirty="0">
                  <a:latin typeface="Cambria"/>
                  <a:cs typeface="Cambria"/>
                </a:endParaRP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754525" y="1447714"/>
                <a:ext cx="1284587" cy="1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54525" y="1088136"/>
                <a:ext cx="0" cy="25603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2039112" y="1219200"/>
                <a:ext cx="0" cy="533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1399032" y="3197423"/>
                <a:ext cx="1277112" cy="307777"/>
                <a:chOff x="1399032" y="3048000"/>
                <a:chExt cx="1277112" cy="307777"/>
              </a:xfrm>
            </p:grpSpPr>
            <p:sp>
              <p:nvSpPr>
                <p:cNvPr id="103" name="TextBox 102"/>
                <p:cNvSpPr txBox="1"/>
                <p:nvPr/>
              </p:nvSpPr>
              <p:spPr>
                <a:xfrm>
                  <a:off x="1850216" y="3048000"/>
                  <a:ext cx="4312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Cambria"/>
                      <a:cs typeface="Cambria"/>
                    </a:rPr>
                    <a:t>Δτ</a:t>
                  </a:r>
                  <a:endParaRPr lang="en-US" dirty="0">
                    <a:latin typeface="Cambria"/>
                    <a:cs typeface="Cambria"/>
                  </a:endParaRPr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1399032" y="3355777"/>
                  <a:ext cx="12771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/>
              <p:cNvSpPr txBox="1"/>
              <p:nvPr/>
            </p:nvSpPr>
            <p:spPr>
              <a:xfrm>
                <a:off x="2057400" y="1368623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alibri"/>
                    <a:cs typeface="Calibri"/>
                  </a:rPr>
                  <a:t>analysis</a:t>
                </a:r>
                <a:endParaRPr lang="en-US" sz="1600" dirty="0">
                  <a:latin typeface="Calibri"/>
                  <a:cs typeface="Calibri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35816" y="1084827"/>
                <a:ext cx="982144" cy="353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alibri"/>
                    <a:cs typeface="Calibri"/>
                  </a:rPr>
                  <a:t>forecast</a:t>
                </a:r>
                <a:endParaRPr lang="en-US" sz="1600" dirty="0">
                  <a:latin typeface="Calibri"/>
                  <a:cs typeface="Calibri"/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399032" y="1764268"/>
                <a:ext cx="1919945" cy="597932"/>
                <a:chOff x="1399032" y="1752600"/>
                <a:chExt cx="1919945" cy="597932"/>
              </a:xfrm>
            </p:grpSpPr>
            <p:grpSp>
              <p:nvGrpSpPr>
                <p:cNvPr id="88" name="Group 87"/>
                <p:cNvGrpSpPr/>
                <p:nvPr/>
              </p:nvGrpSpPr>
              <p:grpSpPr>
                <a:xfrm>
                  <a:off x="1399032" y="1752600"/>
                  <a:ext cx="1919945" cy="383272"/>
                  <a:chOff x="1399032" y="1751517"/>
                  <a:chExt cx="1919945" cy="383272"/>
                </a:xfrm>
              </p:grpSpPr>
              <p:cxnSp>
                <p:nvCxnSpPr>
                  <p:cNvPr id="90" name="Straight Arrow Connector 89"/>
                  <p:cNvCxnSpPr/>
                  <p:nvPr/>
                </p:nvCxnSpPr>
                <p:spPr>
                  <a:xfrm>
                    <a:off x="2678897" y="1981028"/>
                    <a:ext cx="64008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90"/>
                  <p:cNvCxnSpPr/>
                  <p:nvPr/>
                </p:nvCxnSpPr>
                <p:spPr>
                  <a:xfrm>
                    <a:off x="1403005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>
                    <a:off x="156362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Arrow Connector 92"/>
                  <p:cNvCxnSpPr/>
                  <p:nvPr/>
                </p:nvCxnSpPr>
                <p:spPr>
                  <a:xfrm>
                    <a:off x="1719072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Arrow Connector 93"/>
                  <p:cNvCxnSpPr/>
                  <p:nvPr/>
                </p:nvCxnSpPr>
                <p:spPr>
                  <a:xfrm>
                    <a:off x="188366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Arrow Connector 94"/>
                  <p:cNvCxnSpPr/>
                  <p:nvPr/>
                </p:nvCxnSpPr>
                <p:spPr>
                  <a:xfrm>
                    <a:off x="2039112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95"/>
                  <p:cNvCxnSpPr/>
                  <p:nvPr/>
                </p:nvCxnSpPr>
                <p:spPr>
                  <a:xfrm>
                    <a:off x="2359152" y="1751517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Arrow Connector 96"/>
                  <p:cNvCxnSpPr/>
                  <p:nvPr/>
                </p:nvCxnSpPr>
                <p:spPr>
                  <a:xfrm>
                    <a:off x="252374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Arrow Connector 97"/>
                  <p:cNvCxnSpPr/>
                  <p:nvPr/>
                </p:nvCxnSpPr>
                <p:spPr>
                  <a:xfrm>
                    <a:off x="2688469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Arrow Connector 98"/>
                  <p:cNvCxnSpPr/>
                  <p:nvPr/>
                </p:nvCxnSpPr>
                <p:spPr>
                  <a:xfrm>
                    <a:off x="2203704" y="1752600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1403005" y="1981286"/>
                    <a:ext cx="1275892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2688336" y="1847075"/>
                    <a:ext cx="0" cy="28771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1399032" y="1822698"/>
                    <a:ext cx="0" cy="28771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9" name="TextBox 88"/>
                <p:cNvSpPr txBox="1"/>
                <p:nvPr/>
              </p:nvSpPr>
              <p:spPr>
                <a:xfrm>
                  <a:off x="1828800" y="1981200"/>
                  <a:ext cx="5942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IAU</a:t>
                  </a:r>
                  <a:endParaRPr lang="en-US" sz="1800" dirty="0">
                    <a:solidFill>
                      <a:srgbClr val="FF0000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1812745" y="777050"/>
                <a:ext cx="643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00Z</a:t>
                </a:r>
                <a:endParaRPr lang="en-US" dirty="0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2679192" y="2299940"/>
                <a:ext cx="1919945" cy="597932"/>
                <a:chOff x="1399032" y="1752600"/>
                <a:chExt cx="1919945" cy="597932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1399032" y="1752600"/>
                  <a:ext cx="1919945" cy="383272"/>
                  <a:chOff x="1399032" y="1751517"/>
                  <a:chExt cx="1919945" cy="383272"/>
                </a:xfrm>
              </p:grpSpPr>
              <p:cxnSp>
                <p:nvCxnSpPr>
                  <p:cNvPr id="75" name="Straight Arrow Connector 74"/>
                  <p:cNvCxnSpPr/>
                  <p:nvPr/>
                </p:nvCxnSpPr>
                <p:spPr>
                  <a:xfrm>
                    <a:off x="2678897" y="1981028"/>
                    <a:ext cx="64008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Arrow Connector 75"/>
                  <p:cNvCxnSpPr/>
                  <p:nvPr/>
                </p:nvCxnSpPr>
                <p:spPr>
                  <a:xfrm>
                    <a:off x="1403005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Arrow Connector 76"/>
                  <p:cNvCxnSpPr/>
                  <p:nvPr/>
                </p:nvCxnSpPr>
                <p:spPr>
                  <a:xfrm>
                    <a:off x="156362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Arrow Connector 77"/>
                  <p:cNvCxnSpPr/>
                  <p:nvPr/>
                </p:nvCxnSpPr>
                <p:spPr>
                  <a:xfrm>
                    <a:off x="1719072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>
                    <a:off x="188366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79"/>
                  <p:cNvCxnSpPr/>
                  <p:nvPr/>
                </p:nvCxnSpPr>
                <p:spPr>
                  <a:xfrm>
                    <a:off x="2039112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/>
                  <p:cNvCxnSpPr/>
                  <p:nvPr/>
                </p:nvCxnSpPr>
                <p:spPr>
                  <a:xfrm>
                    <a:off x="2359152" y="1751517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Arrow Connector 81"/>
                  <p:cNvCxnSpPr/>
                  <p:nvPr/>
                </p:nvCxnSpPr>
                <p:spPr>
                  <a:xfrm>
                    <a:off x="252374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>
                  <a:xfrm>
                    <a:off x="2688469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Arrow Connector 83"/>
                  <p:cNvCxnSpPr/>
                  <p:nvPr/>
                </p:nvCxnSpPr>
                <p:spPr>
                  <a:xfrm>
                    <a:off x="2203704" y="1752600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1403005" y="1981286"/>
                    <a:ext cx="1275892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2688336" y="1847075"/>
                    <a:ext cx="0" cy="28771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1399032" y="1822698"/>
                    <a:ext cx="0" cy="28771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TextBox 73"/>
                <p:cNvSpPr txBox="1"/>
                <p:nvPr/>
              </p:nvSpPr>
              <p:spPr>
                <a:xfrm>
                  <a:off x="1828800" y="1981200"/>
                  <a:ext cx="5942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IAU</a:t>
                  </a:r>
                  <a:endParaRPr lang="en-US" sz="1800" dirty="0">
                    <a:solidFill>
                      <a:srgbClr val="FF0000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3334512" y="1883558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alibri"/>
                    <a:cs typeface="Calibri"/>
                  </a:rPr>
                  <a:t>analysis</a:t>
                </a:r>
                <a:endParaRPr lang="en-US" sz="1600" dirty="0">
                  <a:latin typeface="Calibri"/>
                  <a:cs typeface="Calibri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090655" y="775561"/>
                <a:ext cx="643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06Z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407435" y="777050"/>
                <a:ext cx="643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12Z</a:t>
                </a:r>
                <a:endParaRPr lang="en-US" dirty="0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4599432" y="2286086"/>
                <a:ext cx="0" cy="533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4599137" y="2432235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alibri"/>
                    <a:cs typeface="Calibri"/>
                  </a:rPr>
                  <a:t>analysis</a:t>
                </a:r>
                <a:endParaRPr lang="en-US" sz="1600" dirty="0">
                  <a:latin typeface="Calibri"/>
                  <a:cs typeface="Calibri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5239512" y="3505200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/>
              <p:cNvGrpSpPr/>
              <p:nvPr/>
            </p:nvGrpSpPr>
            <p:grpSpPr>
              <a:xfrm>
                <a:off x="3967451" y="2864832"/>
                <a:ext cx="1919945" cy="597932"/>
                <a:chOff x="1399032" y="1752600"/>
                <a:chExt cx="1919945" cy="597932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1399032" y="1752600"/>
                  <a:ext cx="1919945" cy="383272"/>
                  <a:chOff x="1399032" y="1751517"/>
                  <a:chExt cx="1919945" cy="383272"/>
                </a:xfrm>
              </p:grpSpPr>
              <p:cxnSp>
                <p:nvCxnSpPr>
                  <p:cNvPr id="60" name="Straight Arrow Connector 59"/>
                  <p:cNvCxnSpPr/>
                  <p:nvPr/>
                </p:nvCxnSpPr>
                <p:spPr>
                  <a:xfrm>
                    <a:off x="2678897" y="1981028"/>
                    <a:ext cx="64008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Arrow Connector 60"/>
                  <p:cNvCxnSpPr/>
                  <p:nvPr/>
                </p:nvCxnSpPr>
                <p:spPr>
                  <a:xfrm>
                    <a:off x="1403005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/>
                  <p:cNvCxnSpPr/>
                  <p:nvPr/>
                </p:nvCxnSpPr>
                <p:spPr>
                  <a:xfrm>
                    <a:off x="156362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1719072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>
                    <a:off x="188366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/>
                  <p:cNvCxnSpPr/>
                  <p:nvPr/>
                </p:nvCxnSpPr>
                <p:spPr>
                  <a:xfrm>
                    <a:off x="2039112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/>
                  <p:cNvCxnSpPr/>
                  <p:nvPr/>
                </p:nvCxnSpPr>
                <p:spPr>
                  <a:xfrm>
                    <a:off x="2359152" y="1751517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Arrow Connector 66"/>
                  <p:cNvCxnSpPr/>
                  <p:nvPr/>
                </p:nvCxnSpPr>
                <p:spPr>
                  <a:xfrm>
                    <a:off x="2523744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Arrow Connector 67"/>
                  <p:cNvCxnSpPr/>
                  <p:nvPr/>
                </p:nvCxnSpPr>
                <p:spPr>
                  <a:xfrm>
                    <a:off x="2688469" y="1752514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Arrow Connector 68"/>
                  <p:cNvCxnSpPr/>
                  <p:nvPr/>
                </p:nvCxnSpPr>
                <p:spPr>
                  <a:xfrm>
                    <a:off x="2203704" y="1752600"/>
                    <a:ext cx="0" cy="22868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1403005" y="1981286"/>
                    <a:ext cx="1275892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2688336" y="1847075"/>
                    <a:ext cx="0" cy="28771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1399032" y="1822698"/>
                    <a:ext cx="0" cy="28771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1828800" y="1981200"/>
                  <a:ext cx="5942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IAU</a:t>
                  </a:r>
                  <a:endParaRPr lang="en-US" sz="1800" dirty="0">
                    <a:solidFill>
                      <a:srgbClr val="FF0000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Connector 52"/>
              <p:cNvCxnSpPr/>
              <p:nvPr/>
            </p:nvCxnSpPr>
            <p:spPr>
              <a:xfrm>
                <a:off x="5887396" y="3500239"/>
                <a:ext cx="0" cy="2877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5605255" y="777302"/>
                <a:ext cx="643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18Z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16754" y="777302"/>
                <a:ext cx="643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18Z</a:t>
                </a:r>
                <a:endParaRPr lang="en-US" dirty="0"/>
              </a:p>
            </p:txBody>
          </p:sp>
          <p:sp>
            <p:nvSpPr>
              <p:cNvPr id="56" name="Right Bracket 55"/>
              <p:cNvSpPr/>
              <p:nvPr/>
            </p:nvSpPr>
            <p:spPr>
              <a:xfrm rot="5400000">
                <a:off x="2724912" y="2549651"/>
                <a:ext cx="73152" cy="155448"/>
              </a:xfrm>
              <a:prstGeom prst="righ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590800" y="2667000"/>
                <a:ext cx="4312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latin typeface="Cambria"/>
                    <a:cs typeface="Cambria"/>
                  </a:rPr>
                  <a:t>Δt</a:t>
                </a:r>
                <a:endParaRPr lang="en-US" dirty="0">
                  <a:latin typeface="Cambria"/>
                  <a:cs typeface="Cambri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291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Challenges in MPAS data assimilation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03271" y="911879"/>
            <a:ext cx="8254309" cy="30830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1081" indent="-421081">
              <a:buFont typeface="+mj-lt"/>
              <a:buAutoNum type="arabicPeriod" startAt="3"/>
            </a:pPr>
            <a:r>
              <a:rPr lang="en-US" sz="2200" dirty="0" smtClean="0">
                <a:solidFill>
                  <a:srgbClr val="000000"/>
                </a:solidFill>
              </a:rPr>
              <a:t>Noise Control (cont’d)</a:t>
            </a:r>
          </a:p>
          <a:p>
            <a:pPr marL="526352" lvl="1" indent="-31581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Cycling w/ a 96-member ensemble (“e96”)</a:t>
            </a:r>
          </a:p>
          <a:p>
            <a:pPr marL="526352" lvl="1" indent="-31581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Cycling w/ a 96-member ensemble and IAU (“</a:t>
            </a:r>
            <a:r>
              <a:rPr lang="en-US" dirty="0" smtClean="0">
                <a:solidFill>
                  <a:srgbClr val="0000FF"/>
                </a:solidFill>
              </a:rPr>
              <a:t>e96_IAU</a:t>
            </a:r>
            <a:r>
              <a:rPr lang="en-US" dirty="0" smtClean="0">
                <a:solidFill>
                  <a:srgbClr val="000000"/>
                </a:solidFill>
              </a:rPr>
              <a:t>”)</a:t>
            </a:r>
          </a:p>
          <a:p>
            <a:pPr marL="526352" lvl="1" indent="-31581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Cycling w/ </a:t>
            </a:r>
            <a:r>
              <a:rPr lang="en-US" dirty="0" smtClean="0">
                <a:solidFill>
                  <a:srgbClr val="000000"/>
                </a:solidFill>
              </a:rPr>
              <a:t>a 192-member ensemble (</a:t>
            </a:r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e192</a:t>
            </a:r>
            <a:r>
              <a:rPr lang="en-US" dirty="0">
                <a:solidFill>
                  <a:srgbClr val="000000"/>
                </a:solidFill>
              </a:rPr>
              <a:t>”) 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526352" lvl="1" indent="-315811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210541"/>
            <a:endParaRPr lang="en-US" dirty="0" smtClean="0"/>
          </a:p>
          <a:p>
            <a:pPr marL="526352" indent="-315811"/>
            <a:endParaRPr lang="en-US" dirty="0" smtClean="0"/>
          </a:p>
          <a:p>
            <a:pPr marL="315811" lvl="4" indent="-315811">
              <a:buFont typeface="Arial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0709" y="3002041"/>
            <a:ext cx="3650050" cy="2855027"/>
          </a:xfrm>
          <a:prstGeom prst="rect">
            <a:avLst/>
          </a:prstGeom>
          <a:noFill/>
        </p:spPr>
        <p:txBody>
          <a:bodyPr wrap="square" lIns="84216" tIns="42108" rIns="84216" bIns="42108" rtlCol="0">
            <a:spAutoFit/>
          </a:bodyPr>
          <a:lstStyle/>
          <a:p>
            <a:pPr marL="263176" indent="-263176">
              <a:buFont typeface="Wingdings" charset="2"/>
              <a:buChar char="Ø"/>
            </a:pPr>
            <a:r>
              <a:rPr lang="en-US" sz="2000" dirty="0" smtClean="0">
                <a:solidFill>
                  <a:schemeClr val="dk1"/>
                </a:solidFill>
                <a:cs typeface="Cambria"/>
              </a:rPr>
              <a:t>6-h ensemble mean forecast </a:t>
            </a:r>
            <a:r>
              <a:rPr lang="en-US" sz="2000" dirty="0" err="1" smtClean="0">
                <a:solidFill>
                  <a:schemeClr val="dk1"/>
                </a:solidFill>
                <a:cs typeface="Cambria"/>
              </a:rPr>
              <a:t>rms</a:t>
            </a:r>
            <a:r>
              <a:rPr lang="en-US" sz="2000" dirty="0" smtClean="0">
                <a:solidFill>
                  <a:schemeClr val="dk1"/>
                </a:solidFill>
                <a:cs typeface="Cambria"/>
              </a:rPr>
              <a:t> fit to surface altimeter observations during the cycles</a:t>
            </a:r>
          </a:p>
          <a:p>
            <a:pPr marL="263176" indent="-263176">
              <a:buFont typeface="Wingdings" charset="2"/>
              <a:buChar char="Ø"/>
            </a:pPr>
            <a:r>
              <a:rPr lang="en-US" sz="2000" dirty="0" smtClean="0">
                <a:solidFill>
                  <a:schemeClr val="dk1"/>
                </a:solidFill>
                <a:cs typeface="Cambria"/>
              </a:rPr>
              <a:t>The IAU improved the </a:t>
            </a:r>
            <a:r>
              <a:rPr lang="en-US" sz="2000" dirty="0" err="1" smtClean="0">
                <a:solidFill>
                  <a:schemeClr val="dk1"/>
                </a:solidFill>
                <a:cs typeface="Cambria"/>
              </a:rPr>
              <a:t>EnKF</a:t>
            </a:r>
            <a:r>
              <a:rPr lang="en-US" sz="2000" dirty="0" smtClean="0">
                <a:solidFill>
                  <a:schemeClr val="dk1"/>
                </a:solidFill>
                <a:cs typeface="Cambria"/>
              </a:rPr>
              <a:t> analysis, especially over the tropics. </a:t>
            </a:r>
          </a:p>
          <a:p>
            <a:pPr marL="263176" indent="-263176">
              <a:buFont typeface="Wingdings" charset="2"/>
              <a:buChar char="Ø"/>
            </a:pPr>
            <a:r>
              <a:rPr lang="en-US" sz="2000" dirty="0" smtClean="0">
                <a:solidFill>
                  <a:schemeClr val="dk1"/>
                </a:solidFill>
                <a:cs typeface="Cambria"/>
              </a:rPr>
              <a:t>The use of IAU was more effective than double the ensemble size.</a:t>
            </a:r>
            <a:endParaRPr lang="en-US" sz="2000" dirty="0">
              <a:solidFill>
                <a:schemeClr val="dk1"/>
              </a:solidFill>
              <a:cs typeface="Cambri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7460" y="2752969"/>
            <a:ext cx="4453521" cy="3419391"/>
            <a:chOff x="787460" y="2752969"/>
            <a:chExt cx="4453521" cy="34193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460" y="2752969"/>
              <a:ext cx="4453521" cy="32052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83605" y="5803028"/>
              <a:ext cx="824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030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Variable-resolution DA with MPAS/DART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25910" y="1040509"/>
            <a:ext cx="3400270" cy="5063530"/>
            <a:chOff x="457200" y="1358900"/>
            <a:chExt cx="3400270" cy="50635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358900"/>
              <a:ext cx="3289300" cy="4140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8170" y="5499100"/>
              <a:ext cx="328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Grid resolution in 120-30 km mesh (named “x4”), contouring every 30 km.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45621" y="6284754"/>
            <a:ext cx="403334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Ha et al. (Submitted to </a:t>
            </a:r>
            <a:r>
              <a:rPr lang="en-US" i="1" dirty="0" smtClean="0"/>
              <a:t>Mon. </a:t>
            </a:r>
            <a:r>
              <a:rPr lang="en-US" i="1" dirty="0" err="1" smtClean="0"/>
              <a:t>Wea</a:t>
            </a:r>
            <a:r>
              <a:rPr lang="en-US" i="1" dirty="0" smtClean="0"/>
              <a:t>. Rev.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60444" y="3857270"/>
            <a:ext cx="4660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A 96-member global ensemble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 variable-resolution mesh (120-30 km) is used in </a:t>
            </a:r>
            <a:r>
              <a:rPr lang="en-US" sz="2000" i="1" dirty="0" smtClean="0"/>
              <a:t>both</a:t>
            </a:r>
            <a:r>
              <a:rPr lang="en-US" sz="2000" dirty="0" smtClean="0"/>
              <a:t> analysis and forecast </a:t>
            </a:r>
            <a:r>
              <a:rPr lang="en-US" sz="2000" dirty="0" smtClean="0"/>
              <a:t>in </a:t>
            </a:r>
            <a:r>
              <a:rPr lang="en-US" sz="2000" dirty="0" smtClean="0"/>
              <a:t>the </a:t>
            </a:r>
            <a:r>
              <a:rPr lang="en-US" sz="2000" dirty="0" smtClean="0"/>
              <a:t>cycling experiment.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Compare the variable-resolution (x4) to a coarse uniform (x1) mesh w/ 120-km resolution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71" y="1129314"/>
            <a:ext cx="4053300" cy="26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9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553" y="966540"/>
            <a:ext cx="5447335" cy="4584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6-h ensemble mean forecast error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7886" y="5822798"/>
            <a:ext cx="707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Both meshes are reliable throughout the cycling period.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They are mostly comparable to each other in 6-h prior forecast.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324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14044</TotalTime>
  <Words>1808</Words>
  <Application>Microsoft Macintosh PowerPoint</Application>
  <PresentationFormat>On-screen Show (4:3)</PresentationFormat>
  <Paragraphs>196</Paragraphs>
  <Slides>18</Slides>
  <Notes>10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The global Ensemble Kalman filter (EnKF) analysis for the Model for Prediction Across Scales (MPAS) on the variable-resolution meshes</vt:lpstr>
      <vt:lpstr>Global ensemble analyses</vt:lpstr>
      <vt:lpstr>Challenges in MPAS data assimilation</vt:lpstr>
      <vt:lpstr>Challenges in MPAS data assimilation</vt:lpstr>
      <vt:lpstr>Challenges in MPAS data assimilation</vt:lpstr>
      <vt:lpstr>Challenges in MPAS data assimilation</vt:lpstr>
      <vt:lpstr>Challenges in MPAS data assimilation</vt:lpstr>
      <vt:lpstr>Variable-resolution DA with MPAS/DART</vt:lpstr>
      <vt:lpstr>6-h ensemble mean forecast error</vt:lpstr>
      <vt:lpstr>5-day MPAS forecast from the EnKF mean analysis</vt:lpstr>
      <vt:lpstr>5-day MPAS forecast from the EnKF mean analysis (cont’d)</vt:lpstr>
      <vt:lpstr>Power spectra of ensemble analysis increments (CONUS)</vt:lpstr>
      <vt:lpstr>Precipitation forecast</vt:lpstr>
      <vt:lpstr>FSS: x1 vs. x4</vt:lpstr>
      <vt:lpstr>Summary</vt:lpstr>
      <vt:lpstr>PowerPoint Presentation</vt:lpstr>
      <vt:lpstr>Recap on Data Assimilation: Kalman Filter Algorithm</vt:lpstr>
      <vt:lpstr>IAU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ensemble data assimilation across scales</dc:title>
  <dc:creator>Soyoung Ha</dc:creator>
  <cp:lastModifiedBy>Soyoung Ha</cp:lastModifiedBy>
  <cp:revision>382</cp:revision>
  <cp:lastPrinted>2017-06-15T16:34:23Z</cp:lastPrinted>
  <dcterms:created xsi:type="dcterms:W3CDTF">2014-06-05T19:30:14Z</dcterms:created>
  <dcterms:modified xsi:type="dcterms:W3CDTF">2017-06-15T18:04:36Z</dcterms:modified>
</cp:coreProperties>
</file>