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5" r:id="rId2"/>
    <p:sldId id="295" r:id="rId3"/>
    <p:sldId id="353" r:id="rId4"/>
    <p:sldId id="382" r:id="rId5"/>
    <p:sldId id="383" r:id="rId6"/>
    <p:sldId id="359" r:id="rId7"/>
    <p:sldId id="384" r:id="rId8"/>
    <p:sldId id="343" r:id="rId9"/>
    <p:sldId id="362" r:id="rId10"/>
    <p:sldId id="370" r:id="rId11"/>
    <p:sldId id="396" r:id="rId12"/>
    <p:sldId id="399" r:id="rId13"/>
    <p:sldId id="398" r:id="rId14"/>
    <p:sldId id="364" r:id="rId15"/>
    <p:sldId id="365" r:id="rId16"/>
    <p:sldId id="401" r:id="rId17"/>
    <p:sldId id="375" r:id="rId18"/>
    <p:sldId id="402" r:id="rId19"/>
    <p:sldId id="319" r:id="rId20"/>
    <p:sldId id="373" r:id="rId21"/>
    <p:sldId id="393" r:id="rId22"/>
    <p:sldId id="372" r:id="rId23"/>
    <p:sldId id="395" r:id="rId24"/>
    <p:sldId id="331" r:id="rId25"/>
  </p:sldIdLst>
  <p:sldSz cx="9144000" cy="6858000" type="screen4x3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A7FD27"/>
    <a:srgbClr val="9CFD5A"/>
    <a:srgbClr val="88D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88166" autoAdjust="0"/>
  </p:normalViewPr>
  <p:slideViewPr>
    <p:cSldViewPr snapToGrid="0" snapToObjects="1">
      <p:cViewPr varScale="1">
        <p:scale>
          <a:sx n="132" d="100"/>
          <a:sy n="132" d="100"/>
        </p:scale>
        <p:origin x="-5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0E8F7-A864-2F43-A6A6-56BD6C4030D1}" type="datetime1">
              <a:rPr lang="en-US" smtClean="0"/>
              <a:t>6/16/17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EC74D-5951-5F4F-99B7-D2803D542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86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55947B-9338-A54A-BA0A-E60BE214BA01}" type="datetime1">
              <a:rPr lang="en-US" smtClean="0"/>
              <a:t>6/16/17</a:t>
            </a:fld>
            <a:endParaRPr lang="en-US"/>
          </a:p>
        </p:txBody>
      </p:sp>
      <p:sp>
        <p:nvSpPr>
          <p:cNvPr id="13316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02188ED-DDB9-4705-B383-8B735D0F7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8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ＭＳ Ｐゴシック" pitchFamily="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84" charset="0"/>
        <a:ea typeface="ＭＳ Ｐゴシック" pitchFamily="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Acknowledge Michael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Stars: mean;</a:t>
            </a:r>
            <a:r>
              <a:rPr lang="en-US" baseline="0" dirty="0" smtClean="0"/>
              <a:t> </a:t>
            </a:r>
            <a:r>
              <a:rPr lang="en-US" dirty="0" smtClean="0"/>
              <a:t>Yellow boxes and lines: box</a:t>
            </a:r>
            <a:r>
              <a:rPr lang="en-US" baseline="0" dirty="0" smtClean="0"/>
              <a:t> – 25-75 percentile, </a:t>
            </a:r>
            <a:r>
              <a:rPr lang="en-US" baseline="0" dirty="0" err="1" smtClean="0"/>
              <a:t>asteriks</a:t>
            </a:r>
            <a:r>
              <a:rPr lang="en-US" baseline="0" dirty="0" smtClean="0"/>
              <a:t> are the mean, line the median</a:t>
            </a:r>
            <a:endParaRPr lang="en-US" dirty="0" smtClean="0"/>
          </a:p>
          <a:p>
            <a:r>
              <a:rPr lang="en-US" dirty="0" smtClean="0"/>
              <a:t>Outer</a:t>
            </a:r>
            <a:r>
              <a:rPr lang="en-US" baseline="0" dirty="0" smtClean="0"/>
              <a:t> bars or whiskers: outliers – 1.5 inter quartile ranges (25</a:t>
            </a:r>
            <a:r>
              <a:rPr lang="en-US" baseline="30000" dirty="0" smtClean="0"/>
              <a:t>th</a:t>
            </a:r>
            <a:r>
              <a:rPr lang="en-US" baseline="0" dirty="0" smtClean="0"/>
              <a:t>-75) above and below the box edges.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Top numbers: #</a:t>
            </a:r>
            <a:r>
              <a:rPr lang="en-US" baseline="0" dirty="0" smtClean="0"/>
              <a:t> of pairs, lower no.: distinct storms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84" charset="0"/>
                <a:ea typeface="ＭＳ Ｐゴシック" pitchFamily="84" charset="-128"/>
                <a:cs typeface="ＭＳ Ｐゴシック" pitchFamily="84" charset="-128"/>
              </a:rPr>
              <a:t>Intensity distributions of matched storm pairs conditioned on observed intensity binned in 10-kt increments (64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Calibri" pitchFamily="84" charset="0"/>
                <a:ea typeface="ＭＳ Ｐゴシック" pitchFamily="84" charset="-128"/>
                <a:cs typeface="ＭＳ Ｐゴシック" pitchFamily="84" charset="-128"/>
              </a:rPr>
              <a:t>kts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84" charset="0"/>
                <a:ea typeface="ＭＳ Ｐゴシック" pitchFamily="84" charset="-128"/>
                <a:cs typeface="ＭＳ Ｐゴシック" pitchFamily="84" charset="-128"/>
              </a:rPr>
              <a:t>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Calibri" pitchFamily="84" charset="0"/>
                <a:ea typeface="ＭＳ Ｐゴシック" pitchFamily="84" charset="-128"/>
                <a:cs typeface="ＭＳ Ｐゴシック" pitchFamily="84" charset="-128"/>
              </a:rPr>
              <a:t>is cat 1)</a:t>
            </a:r>
            <a:endParaRPr lang="en-US" sz="1200" kern="1200" dirty="0" smtClean="0">
              <a:solidFill>
                <a:schemeClr val="tx1"/>
              </a:solidFill>
              <a:effectLst/>
              <a:latin typeface="Calibri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1AED-1B4E-C145-867C-48B9ECA244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76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for WP</a:t>
            </a:r>
            <a:r>
              <a:rPr lang="en-US" baseline="0" dirty="0" smtClean="0"/>
              <a:t> basin. Note also the increase in GFS’s FAs</a:t>
            </a:r>
          </a:p>
          <a:p>
            <a:r>
              <a:rPr lang="en-US" baseline="0" dirty="0" smtClean="0"/>
              <a:t>The misses and FAs mean that there are storms in reality but somehow not detected by the tracker program, and vise versa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2188ED-DDB9-4705-B383-8B735D0F73A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42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Blue: uniform</a:t>
            </a:r>
          </a:p>
          <a:p>
            <a:r>
              <a:rPr lang="en-US" dirty="0" smtClean="0"/>
              <a:t>Red: 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2188ED-DDB9-4705-B383-8B735D0F73A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05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an area mean plot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2188ED-DDB9-4705-B383-8B735D0F73A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51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Southeast</a:t>
            </a:r>
            <a:r>
              <a:rPr lang="en-US" baseline="0" dirty="0" smtClean="0"/>
              <a:t> pacific and east pacific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2188ED-DDB9-4705-B383-8B735D0F73A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71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r>
              <a:rPr lang="en-US" baseline="0" dirty="0" smtClean="0"/>
              <a:t> used to compute ACC are on MPAS grid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Region: 10S-50N, 100-210E, basically WP basin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2188ED-DDB9-4705-B383-8B735D0F73A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82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Declared a TS</a:t>
            </a:r>
            <a:r>
              <a:rPr lang="en-US" baseline="0" dirty="0" smtClean="0"/>
              <a:t> on July 3</a:t>
            </a:r>
          </a:p>
          <a:p>
            <a:r>
              <a:rPr lang="en-US" baseline="0" dirty="0" smtClean="0"/>
              <a:t>(warm-core version)</a:t>
            </a:r>
          </a:p>
          <a:p>
            <a:r>
              <a:rPr lang="en-US" baseline="0" dirty="0" smtClean="0"/>
              <a:t>Landfall 21:50 July 7 in Taiwan</a:t>
            </a:r>
          </a:p>
          <a:p>
            <a:r>
              <a:rPr lang="en-US" baseline="0" dirty="0" smtClean="0"/>
              <a:t>GFS turning right too soon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2188ED-DDB9-4705-B383-8B735D0F73A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22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#12</a:t>
            </a:r>
          </a:p>
          <a:p>
            <a:r>
              <a:rPr lang="en-US" dirty="0" smtClean="0"/>
              <a:t>GFS did</a:t>
            </a:r>
            <a:r>
              <a:rPr lang="en-US" baseline="0" dirty="0" smtClean="0"/>
              <a:t> ok except the run from 8/27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2188ED-DDB9-4705-B383-8B735D0F73A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82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#18: strongest storm to</a:t>
            </a:r>
            <a:r>
              <a:rPr lang="en-US" baseline="0" dirty="0" smtClean="0"/>
              <a:t> hit SK since 2012,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2188ED-DDB9-4705-B383-8B735D0F73A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70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#25 in WP</a:t>
            </a:r>
          </a:p>
          <a:p>
            <a:r>
              <a:rPr lang="en-US" dirty="0" smtClean="0"/>
              <a:t>GFS did well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2188ED-DDB9-4705-B383-8B735D0F73A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82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2188ED-DDB9-4705-B383-8B735D0F73A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5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 forecast intensity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2188ED-DDB9-4705-B383-8B735D0F73A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17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GFS: right-of-track</a:t>
            </a:r>
            <a:r>
              <a:rPr lang="en-US" baseline="0" dirty="0" smtClean="0"/>
              <a:t> error. 2015: from XQ: right of track, and faster</a:t>
            </a:r>
          </a:p>
          <a:p>
            <a:r>
              <a:rPr lang="en-US" baseline="0" dirty="0" smtClean="0"/>
              <a:t>MPAS: left-of-track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2188ED-DDB9-4705-B383-8B735D0F73A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8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Finding problems</a:t>
            </a:r>
            <a:r>
              <a:rPr lang="en-US" baseline="0" dirty="0" smtClean="0"/>
              <a:t> and deficiencies, which is followed by making improvement in the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2188ED-DDB9-4705-B383-8B735D0F73A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16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main</a:t>
            </a:r>
            <a:r>
              <a:rPr lang="en-US" baseline="0" dirty="0" smtClean="0"/>
              <a:t> results coming of the paper was that performance of the variable and uniform mesh were comparable up to 5- 7 days.</a:t>
            </a:r>
          </a:p>
          <a:p>
            <a:r>
              <a:rPr lang="en-US" baseline="0" dirty="0" smtClean="0"/>
              <a:t>This led the use the variable grid only in the next two seasons.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2188ED-DDB9-4705-B383-8B735D0F73A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69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535,554 cells,</a:t>
            </a:r>
            <a:r>
              <a:rPr lang="en-US" baseline="0" dirty="0" smtClean="0"/>
              <a:t> compared with 2.6 m cells uniform 15 km grid: 1/5 </a:t>
            </a:r>
            <a:r>
              <a:rPr lang="en-US" baseline="0" dirty="0" err="1" smtClean="0"/>
              <a:t>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2188ED-DDB9-4705-B383-8B735D0F73A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99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h 15 min on 1008 cores on Cheyenne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2188ED-DDB9-4705-B383-8B735D0F73A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04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2188ED-DDB9-4705-B383-8B735D0F73A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02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Storm appearing</a:t>
            </a:r>
            <a:r>
              <a:rPr lang="en-US" baseline="0" dirty="0" smtClean="0"/>
              <a:t> at 0 h only</a:t>
            </a:r>
            <a:r>
              <a:rPr lang="en-US" dirty="0" smtClean="0"/>
              <a:t>, GFS 0.25 </a:t>
            </a:r>
            <a:r>
              <a:rPr lang="en-US" dirty="0" err="1" smtClean="0"/>
              <a:t>deg</a:t>
            </a:r>
            <a:r>
              <a:rPr lang="en-US" dirty="0" smtClean="0"/>
              <a:t> data</a:t>
            </a:r>
          </a:p>
          <a:p>
            <a:r>
              <a:rPr lang="en-US" dirty="0" smtClean="0"/>
              <a:t>Vertical lines: 95% confidence</a:t>
            </a:r>
            <a:r>
              <a:rPr lang="en-US" baseline="0" dirty="0" smtClean="0"/>
              <a:t> intervals for the mean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2188ED-DDB9-4705-B383-8B735D0F73A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45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genesis, GFS 0.25 </a:t>
            </a:r>
            <a:r>
              <a:rPr lang="en-US" dirty="0" err="1" smtClean="0"/>
              <a:t>deg</a:t>
            </a:r>
            <a:r>
              <a:rPr lang="en-US" dirty="0" smtClean="0"/>
              <a:t> data</a:t>
            </a:r>
          </a:p>
          <a:p>
            <a:r>
              <a:rPr lang="en-US" dirty="0" smtClean="0"/>
              <a:t>All storms in the 4 months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2188ED-DDB9-4705-B383-8B735D0F73A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4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18th WRF Users' Workshop, June 12- 16, 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139BD-9575-4719-9A37-20412191E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18th WRF Users' Workshop, June 12- 16, 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56D21-F943-431F-80DA-7A9F6D6EF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18th WRF Users' Workshop, June 12- 16, 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D5622-6047-4612-BFE1-8A7308A83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18th WRF Users' Workshop, June 12- 16, 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33E03-6AA3-41D5-B0CA-AFB51A5BA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18th WRF Users' Workshop, June 12- 16, 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B3D86-226E-4253-9DDB-8D880C36D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18th WRF Users' Workshop, June 12- 16, 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23400-5A00-41B8-A8BD-D86598DF3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18th WRF Users' Workshop, June 12- 16,  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B2129-920A-453D-B22D-0F1E18E58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18th WRF Users' Workshop, June 12- 16,  2017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F22A0-3155-4355-BE0C-4B254CB22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18th WRF Users' Workshop, June 12- 16,  2017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5890B-A154-4AEC-9727-22BD09AAF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18th WRF Users' Workshop, June 12- 16, 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64716-97E3-41FE-B495-E2EFC4ADD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18th WRF Users' Workshop, June 12- 16, 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12DC6-8AA9-4C41-9316-58EC72444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894" y="6424086"/>
            <a:ext cx="3435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18th WRF Users' Workshop, June 12- 16, 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0276" y="64240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DC63E06-41EB-4988-BB69-2A7F3141C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03200" y="274638"/>
            <a:ext cx="8775700" cy="6193895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84" charset="-128"/>
          <a:cs typeface="ＭＳ Ｐゴシック" pitchFamily="8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•"/>
        <a:defRPr sz="3200" kern="1200">
          <a:solidFill>
            <a:schemeClr val="tx1"/>
          </a:solidFill>
          <a:latin typeface="+mn-lt"/>
          <a:ea typeface="ＭＳ Ｐゴシック" pitchFamily="84" charset="-128"/>
          <a:cs typeface="ＭＳ Ｐゴシック" pitchFamily="8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–"/>
        <a:defRPr sz="28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•"/>
        <a:defRPr sz="24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–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»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491067" y="1564216"/>
            <a:ext cx="81306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 smtClean="0"/>
              <a:t>Evaluating Tropical Cyclone Prediction in MPAS</a:t>
            </a:r>
            <a:endParaRPr lang="en-US" sz="3600" dirty="0" smtClean="0">
              <a:latin typeface="+mj-lt"/>
            </a:endParaRPr>
          </a:p>
        </p:txBody>
      </p:sp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1105648" y="3207757"/>
            <a:ext cx="722640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+mn-lt"/>
              </a:rPr>
              <a:t>Wei </a:t>
            </a:r>
            <a:r>
              <a:rPr lang="en-US" dirty="0" smtClean="0">
                <a:latin typeface="+mn-lt"/>
              </a:rPr>
              <a:t>Wang</a:t>
            </a:r>
            <a:endParaRPr lang="en-US" dirty="0">
              <a:latin typeface="+mn-lt"/>
            </a:endParaRPr>
          </a:p>
          <a:p>
            <a:pPr algn="ctr"/>
            <a:r>
              <a:rPr lang="en-US" dirty="0" smtClean="0">
                <a:latin typeface="+mn-lt"/>
              </a:rPr>
              <a:t>D. </a:t>
            </a:r>
            <a:r>
              <a:rPr lang="en-US" dirty="0" err="1" smtClean="0"/>
              <a:t>Ahijevych</a:t>
            </a:r>
            <a:r>
              <a:rPr lang="en-US" dirty="0" smtClean="0"/>
              <a:t>, C. Davis, B. </a:t>
            </a:r>
            <a:r>
              <a:rPr lang="en-US" smtClean="0"/>
              <a:t>Skamarock and J</a:t>
            </a:r>
            <a:r>
              <a:rPr lang="en-US" dirty="0" smtClean="0"/>
              <a:t>. </a:t>
            </a:r>
            <a:r>
              <a:rPr lang="en-US" dirty="0" err="1" smtClean="0"/>
              <a:t>Klemp</a:t>
            </a:r>
            <a:endParaRPr lang="en-US" dirty="0" smtClean="0">
              <a:latin typeface="+mn-lt"/>
            </a:endParaRPr>
          </a:p>
          <a:p>
            <a:pPr algn="ctr"/>
            <a:r>
              <a:rPr lang="en-US" dirty="0" smtClean="0">
                <a:latin typeface="+mn-lt"/>
              </a:rPr>
              <a:t>MMM/NCAR</a:t>
            </a:r>
          </a:p>
          <a:p>
            <a:pPr algn="ctr"/>
            <a:endParaRPr lang="en-US" dirty="0">
              <a:latin typeface="+mn-lt"/>
            </a:endParaRPr>
          </a:p>
          <a:p>
            <a:pPr algn="ctr"/>
            <a:r>
              <a:rPr lang="en-US" dirty="0" smtClean="0">
                <a:latin typeface="+mn-lt"/>
              </a:rPr>
              <a:t>Acknowledgment: Michael </a:t>
            </a:r>
            <a:r>
              <a:rPr lang="en-US" dirty="0" err="1" smtClean="0">
                <a:latin typeface="+mn-lt"/>
              </a:rPr>
              <a:t>Duda</a:t>
            </a:r>
            <a:endParaRPr lang="en-US" dirty="0" smtClean="0"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600" y="5833131"/>
            <a:ext cx="2672199" cy="612775"/>
            <a:chOff x="228600" y="6002471"/>
            <a:chExt cx="2672199" cy="612775"/>
          </a:xfrm>
        </p:grpSpPr>
        <p:pic>
          <p:nvPicPr>
            <p:cNvPr id="4" name="Picture 4" descr="nsf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6002471"/>
              <a:ext cx="609600" cy="612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6087140"/>
              <a:ext cx="1542611" cy="48453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6261" y="6087140"/>
              <a:ext cx="484538" cy="484538"/>
            </a:xfrm>
            <a:prstGeom prst="rect">
              <a:avLst/>
            </a:prstGeom>
          </p:spPr>
        </p:pic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8787" y="6449742"/>
            <a:ext cx="3402069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18th WRF Users' Workshop, June 12- 16,  2017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5890B-A154-4AEC-9727-22BD09AAF0A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4133" y="5145311"/>
            <a:ext cx="832273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The 18</a:t>
            </a:r>
            <a:r>
              <a:rPr lang="en-US" sz="1800" baseline="30000" dirty="0" smtClean="0">
                <a:latin typeface="+mn-lt"/>
              </a:rPr>
              <a:t>th</a:t>
            </a:r>
            <a:r>
              <a:rPr lang="en-US" sz="1800" dirty="0" smtClean="0">
                <a:latin typeface="+mn-lt"/>
              </a:rPr>
              <a:t> WRF Users’ Workshop, Boulder, CO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4443"/>
            <a:ext cx="8229600" cy="1143000"/>
          </a:xfrm>
        </p:spPr>
        <p:txBody>
          <a:bodyPr/>
          <a:lstStyle/>
          <a:p>
            <a:r>
              <a:rPr lang="en-US" sz="3600" dirty="0"/>
              <a:t>MPAS TC Forecasts for 2016 over </a:t>
            </a:r>
            <a:r>
              <a:rPr lang="en-US" sz="3600" dirty="0" smtClean="0"/>
              <a:t>WP: Intensity Error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18th WRF Users' Workshop, June 12- 16, 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33E03-6AA3-41D5-B0CA-AFB51A5BA94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922861" y="4356359"/>
            <a:ext cx="5649908" cy="35610"/>
          </a:xfrm>
          <a:prstGeom prst="line">
            <a:avLst/>
          </a:prstGeom>
          <a:ln w="12700" cap="flat" cmpd="sng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MEAN_AMAX_WIND-BMAX_WIND_WP_ge0kt_2016_vmax_thresh_kt.ge.00.tracke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3" t="13711" r="-1"/>
          <a:stretch/>
        </p:blipFill>
        <p:spPr>
          <a:xfrm>
            <a:off x="1136953" y="1886857"/>
            <a:ext cx="6898730" cy="453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9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819" y="1233190"/>
            <a:ext cx="7071154" cy="542146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9100" y="314478"/>
            <a:ext cx="8610222" cy="1049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 </a:t>
            </a:r>
            <a:r>
              <a:rPr lang="en-US" sz="3600" dirty="0" smtClean="0"/>
              <a:t>MPAS TC Forecasts for 2016 over WP</a:t>
            </a:r>
          </a:p>
          <a:p>
            <a:r>
              <a:rPr lang="en-US" sz="3500" dirty="0" smtClean="0"/>
              <a:t>Intensity Distributions</a:t>
            </a:r>
            <a:r>
              <a:rPr lang="en-US" sz="3900" dirty="0" smtClean="0"/>
              <a:t> </a:t>
            </a:r>
            <a:endParaRPr lang="en-US" sz="43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273906" y="5890379"/>
            <a:ext cx="1608666" cy="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337352" y="5890381"/>
            <a:ext cx="305283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816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TC Counts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9100" y="17997"/>
            <a:ext cx="8610222" cy="1399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 MPAS TC Forecasts for 2016 over WP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9993"/>
            <a:ext cx="9144000" cy="459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2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TC Counts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9100" y="17997"/>
            <a:ext cx="8610222" cy="1399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 MPAS TC Forecasts for 2014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4906"/>
            <a:ext cx="9144000" cy="4599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986" y="5349391"/>
            <a:ext cx="6368894" cy="657203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5866190" y="1753810"/>
            <a:ext cx="1274690" cy="19352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165070" y="1451433"/>
            <a:ext cx="1349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5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933" y="308377"/>
            <a:ext cx="8752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CMORPH (top) and MPAS Day 5 (bottom) Surface Rainfall, August 2016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705541" y="6045792"/>
            <a:ext cx="1340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WP Domain</a:t>
            </a:r>
            <a:endParaRPr lang="en-US" sz="1600" dirty="0"/>
          </a:p>
        </p:txBody>
      </p:sp>
      <p:pic>
        <p:nvPicPr>
          <p:cNvPr id="4" name="Picture 3" descr="cmorph_201608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1" t="38188" r="12199" b="35011"/>
          <a:stretch/>
        </p:blipFill>
        <p:spPr>
          <a:xfrm>
            <a:off x="1135852" y="741998"/>
            <a:ext cx="6569689" cy="2943939"/>
          </a:xfrm>
          <a:prstGeom prst="rect">
            <a:avLst/>
          </a:prstGeom>
        </p:spPr>
      </p:pic>
      <p:pic>
        <p:nvPicPr>
          <p:cNvPr id="5" name="Picture 4" descr="day5_08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1" t="38533" r="11752" b="35241"/>
          <a:stretch/>
        </p:blipFill>
        <p:spPr>
          <a:xfrm>
            <a:off x="1135852" y="3685937"/>
            <a:ext cx="6633689" cy="289214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18th WRF Users' Workshop, June 12- 16,  2017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139BD-9575-4719-9A37-20412191EA1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66917" y="4759575"/>
            <a:ext cx="1420916" cy="741915"/>
          </a:xfrm>
          <a:prstGeom prst="ellipse">
            <a:avLst/>
          </a:prstGeom>
          <a:noFill/>
          <a:ln w="28575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36391" y="4088324"/>
            <a:ext cx="897569" cy="589515"/>
          </a:xfrm>
          <a:prstGeom prst="ellipse">
            <a:avLst/>
          </a:prstGeom>
          <a:noFill/>
          <a:ln w="28575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16982" y="4470353"/>
            <a:ext cx="897569" cy="421257"/>
          </a:xfrm>
          <a:prstGeom prst="ellipse">
            <a:avLst/>
          </a:prstGeom>
          <a:noFill/>
          <a:ln w="28575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884854" y="4155983"/>
            <a:ext cx="1884688" cy="238922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442842" y="4470353"/>
            <a:ext cx="1326699" cy="502995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910661" y="3879336"/>
            <a:ext cx="301788" cy="51556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12449" y="3674593"/>
            <a:ext cx="822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Too wet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7832390" y="4087128"/>
            <a:ext cx="96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Too much light rain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2150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4577" y="296282"/>
            <a:ext cx="8626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CMORPH (top) and MPAS Day 5 (bottom) Surface Rainfall, Sept 2016</a:t>
            </a:r>
            <a:endParaRPr lang="en-US" sz="2000" dirty="0"/>
          </a:p>
        </p:txBody>
      </p:sp>
      <p:pic>
        <p:nvPicPr>
          <p:cNvPr id="2" name="Picture 1" descr="cmorph_20160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1" t="38188" r="12646" b="35011"/>
          <a:stretch/>
        </p:blipFill>
        <p:spPr>
          <a:xfrm>
            <a:off x="1167404" y="750181"/>
            <a:ext cx="6452267" cy="2908098"/>
          </a:xfrm>
          <a:prstGeom prst="rect">
            <a:avLst/>
          </a:prstGeom>
        </p:spPr>
      </p:pic>
      <p:pic>
        <p:nvPicPr>
          <p:cNvPr id="3" name="Picture 2" descr="day5_09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0" t="38304" r="12051" b="35125"/>
          <a:stretch/>
        </p:blipFill>
        <p:spPr>
          <a:xfrm>
            <a:off x="1175292" y="3658279"/>
            <a:ext cx="6499596" cy="288198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18th WRF Users' Workshop, June 12- 16, 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139BD-9575-4719-9A37-20412191EA1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66917" y="4759575"/>
            <a:ext cx="1420916" cy="741915"/>
          </a:xfrm>
          <a:prstGeom prst="ellipse">
            <a:avLst/>
          </a:prstGeom>
          <a:noFill/>
          <a:ln w="28575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79808" y="4163768"/>
            <a:ext cx="897569" cy="589515"/>
          </a:xfrm>
          <a:prstGeom prst="ellipse">
            <a:avLst/>
          </a:prstGeom>
          <a:noFill/>
          <a:ln w="28575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884854" y="4155983"/>
            <a:ext cx="1884688" cy="238922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442842" y="4470353"/>
            <a:ext cx="1326699" cy="502995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832390" y="4087128"/>
            <a:ext cx="96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Too much light rain</a:t>
            </a:r>
            <a:endParaRPr lang="en-US" sz="1400" dirty="0"/>
          </a:p>
        </p:txBody>
      </p:sp>
      <p:sp>
        <p:nvSpPr>
          <p:cNvPr id="13" name="Oval 12"/>
          <p:cNvSpPr/>
          <p:nvPr/>
        </p:nvSpPr>
        <p:spPr>
          <a:xfrm>
            <a:off x="3368602" y="4458258"/>
            <a:ext cx="897569" cy="421257"/>
          </a:xfrm>
          <a:prstGeom prst="ellipse">
            <a:avLst/>
          </a:prstGeom>
          <a:noFill/>
          <a:ln w="28575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862281" y="3867241"/>
            <a:ext cx="301788" cy="51556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67309" y="3626213"/>
            <a:ext cx="822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Too wet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2001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3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8899" y="282881"/>
            <a:ext cx="8591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CMORPH (top) and MPAS Day 5 (bottom) Surface Rainfall, Sept 2014</a:t>
            </a:r>
            <a:endParaRPr lang="en-US" dirty="0"/>
          </a:p>
        </p:txBody>
      </p:sp>
      <p:pic>
        <p:nvPicPr>
          <p:cNvPr id="2" name="Picture 1" descr="cmorph_201409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t="38304" r="12348" b="35240"/>
          <a:stretch/>
        </p:blipFill>
        <p:spPr>
          <a:xfrm>
            <a:off x="1192064" y="805986"/>
            <a:ext cx="6546922" cy="2895963"/>
          </a:xfrm>
          <a:prstGeom prst="rect">
            <a:avLst/>
          </a:prstGeom>
        </p:spPr>
      </p:pic>
      <p:pic>
        <p:nvPicPr>
          <p:cNvPr id="3" name="Picture 2" descr="day5_0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7" t="38304" r="12795" b="35355"/>
          <a:stretch/>
        </p:blipFill>
        <p:spPr>
          <a:xfrm>
            <a:off x="1135852" y="3654618"/>
            <a:ext cx="6531148" cy="28654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3048" y="6471640"/>
            <a:ext cx="39067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The 18th WRF Users' Workshop, June 12- 16,  2017</a:t>
            </a:r>
          </a:p>
        </p:txBody>
      </p:sp>
      <p:sp>
        <p:nvSpPr>
          <p:cNvPr id="6" name="Oval 5"/>
          <p:cNvSpPr/>
          <p:nvPr/>
        </p:nvSpPr>
        <p:spPr>
          <a:xfrm>
            <a:off x="2515810" y="4602390"/>
            <a:ext cx="3618023" cy="356658"/>
          </a:xfrm>
          <a:prstGeom prst="ellipse">
            <a:avLst/>
          </a:prstGeom>
          <a:noFill/>
          <a:ln w="28575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188843" y="4159870"/>
            <a:ext cx="1478157" cy="502995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38986" y="3898260"/>
            <a:ext cx="96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Too much rain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29669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8692"/>
            <a:ext cx="8229600" cy="900510"/>
          </a:xfrm>
        </p:spPr>
        <p:txBody>
          <a:bodyPr/>
          <a:lstStyle/>
          <a:p>
            <a:r>
              <a:rPr lang="en-US" sz="3600" dirty="0" smtClean="0"/>
              <a:t>Anomaly Correlation Coefficient for Western Pacific Basin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18th WRF Users' Workshop, June 12- 16, 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33E03-6AA3-41D5-B0CA-AFB51A5BA94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" name="Picture 3" descr="ACC.WP.height_500hPa.120hfcst.00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1930785"/>
            <a:ext cx="6949440" cy="3657600"/>
          </a:xfrm>
          <a:prstGeom prst="rect">
            <a:avLst/>
          </a:prstGeom>
        </p:spPr>
      </p:pic>
      <p:pic>
        <p:nvPicPr>
          <p:cNvPr id="8" name="Picture 7" descr="TC_60-15_meshe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18" b="1884"/>
          <a:stretch/>
        </p:blipFill>
        <p:spPr>
          <a:xfrm>
            <a:off x="7450776" y="5018096"/>
            <a:ext cx="1411480" cy="132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11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6638"/>
            <a:ext cx="8229600" cy="1143000"/>
          </a:xfrm>
        </p:spPr>
        <p:txBody>
          <a:bodyPr/>
          <a:lstStyle/>
          <a:p>
            <a:r>
              <a:rPr lang="en-US" dirty="0" smtClean="0"/>
              <a:t>Some Forecast Examples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18th WRF Users' Workshop, June 12- 16, 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33E03-6AA3-41D5-B0CA-AFB51A5BA94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1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WP - </a:t>
            </a:r>
            <a:r>
              <a:rPr lang="en-US" sz="3600" dirty="0" err="1" smtClean="0"/>
              <a:t>Nepartak</a:t>
            </a:r>
            <a:r>
              <a:rPr lang="en-US" sz="3600" dirty="0" smtClean="0"/>
              <a:t>: 7/</a:t>
            </a:r>
            <a:r>
              <a:rPr lang="en-US" sz="3600" dirty="0"/>
              <a:t>3</a:t>
            </a:r>
            <a:r>
              <a:rPr lang="en-US" sz="3600" dirty="0" smtClean="0"/>
              <a:t> – 7/9 (cat 5)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18th WRF Users' Workshop, June 12- 16, 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33E03-6AA3-41D5-B0CA-AFB51A5BA94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8" name="Picture 7" descr="awp022016_0.500deg_025km_gfdl_origmeshTrue_1.0d_minimum_GFDL_warmcore_only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9"/>
          <a:stretch/>
        </p:blipFill>
        <p:spPr>
          <a:xfrm>
            <a:off x="1154341" y="1248475"/>
            <a:ext cx="6865709" cy="509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13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1171" y="1899230"/>
            <a:ext cx="7155629" cy="42269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Objective</a:t>
            </a:r>
          </a:p>
          <a:p>
            <a:r>
              <a:rPr lang="en-US" sz="2800" dirty="0" smtClean="0"/>
              <a:t>Real-time experiment design</a:t>
            </a:r>
          </a:p>
          <a:p>
            <a:r>
              <a:rPr lang="en-US" sz="2800" dirty="0" smtClean="0"/>
              <a:t>Real-Time forecast results</a:t>
            </a:r>
          </a:p>
          <a:p>
            <a:pPr lvl="1"/>
            <a:r>
              <a:rPr lang="en-US" sz="2400" dirty="0" smtClean="0"/>
              <a:t>Improvements in the last season</a:t>
            </a:r>
          </a:p>
          <a:p>
            <a:r>
              <a:rPr lang="en-US" sz="2800" dirty="0" smtClean="0"/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959" y="6436914"/>
            <a:ext cx="353036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18th WRF Users' Workshop, June 12- 16, 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33E03-6AA3-41D5-B0CA-AFB51A5BA94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656319" y="1200041"/>
            <a:ext cx="1808525" cy="11651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WP - </a:t>
            </a:r>
            <a:r>
              <a:rPr lang="en-US" sz="3600" dirty="0" err="1" smtClean="0"/>
              <a:t>Lionrock</a:t>
            </a:r>
            <a:r>
              <a:rPr lang="en-US" sz="3600" dirty="0" smtClean="0"/>
              <a:t>: 8/18 – 8/30 (cat 4)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18th WRF Users' Workshop, June 12- 16, 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33E03-6AA3-41D5-B0CA-AFB51A5BA94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" name="Picture 3" descr="awp122016_0.500deg_025km_gfdl_origmeshTrue_1.0d_minimum_GFDL_warmcore_only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5"/>
          <a:stretch/>
        </p:blipFill>
        <p:spPr>
          <a:xfrm>
            <a:off x="1177113" y="1323307"/>
            <a:ext cx="6876528" cy="508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10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9100" y="267477"/>
            <a:ext cx="8610222" cy="1399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 WP - </a:t>
            </a:r>
            <a:r>
              <a:rPr lang="en-US" sz="4000" dirty="0" err="1" smtClean="0"/>
              <a:t>Chaba</a:t>
            </a:r>
            <a:r>
              <a:rPr lang="en-US" sz="4000" dirty="0" smtClean="0"/>
              <a:t>: 9/28 – 10/5 (cat 5)</a:t>
            </a:r>
            <a:endParaRPr lang="en-US" sz="4000" dirty="0"/>
          </a:p>
        </p:txBody>
      </p:sp>
      <p:pic>
        <p:nvPicPr>
          <p:cNvPr id="2" name="Picture 1" descr="awp212016_0.500deg_025km_gfdl_origmeshTrue_1.0d_minimum_GFDL_warmcore_only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" t="7277" r="-1"/>
          <a:stretch/>
        </p:blipFill>
        <p:spPr>
          <a:xfrm>
            <a:off x="1300076" y="1467311"/>
            <a:ext cx="6485023" cy="48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09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WP - </a:t>
            </a:r>
            <a:r>
              <a:rPr lang="en-US" sz="3600" dirty="0" err="1" smtClean="0"/>
              <a:t>Haima</a:t>
            </a:r>
            <a:r>
              <a:rPr lang="en-US" sz="3600" dirty="0" smtClean="0"/>
              <a:t>: 10/15 – 10/21 (cat 5)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18th WRF Users' Workshop, June 12- 16, 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33E03-6AA3-41D5-B0CA-AFB51A5BA94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4" name="Picture 3" descr="awp252016_0.500deg_025km_gfdl_origmeshTrue_1.0d_minimum_GFDL_warmcore_only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1"/>
          <a:stretch/>
        </p:blipFill>
        <p:spPr>
          <a:xfrm>
            <a:off x="1162050" y="1346235"/>
            <a:ext cx="6711950" cy="499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2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9100" y="175172"/>
            <a:ext cx="8610222" cy="1399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 </a:t>
            </a:r>
            <a:r>
              <a:rPr lang="en-US" sz="3600" dirty="0" smtClean="0"/>
              <a:t>AL - Matthew: 9/28 – 10/10 (Cat 5)</a:t>
            </a:r>
            <a:endParaRPr lang="en-US" sz="3600" dirty="0"/>
          </a:p>
        </p:txBody>
      </p:sp>
      <p:pic>
        <p:nvPicPr>
          <p:cNvPr id="2" name="Picture 1" descr="aal142016_0.500deg_025km_gfdl_origmeshTrue_1.0d_minimum_GFDL_warmcore_only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7"/>
          <a:stretch/>
        </p:blipFill>
        <p:spPr>
          <a:xfrm>
            <a:off x="1258742" y="1505710"/>
            <a:ext cx="6558107" cy="486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31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5100"/>
            <a:ext cx="8229600" cy="4525963"/>
          </a:xfrm>
        </p:spPr>
        <p:txBody>
          <a:bodyPr/>
          <a:lstStyle/>
          <a:p>
            <a:r>
              <a:rPr lang="en-US" sz="2400" dirty="0" smtClean="0"/>
              <a:t>MPAS has been run for a few tropical storm seasons over multiple basins, and model performance has been improved in the last two seasons:</a:t>
            </a:r>
          </a:p>
          <a:p>
            <a:pPr lvl="1"/>
            <a:r>
              <a:rPr lang="en-US" sz="2000" dirty="0" smtClean="0"/>
              <a:t>Variable resolution grid is an economical way to forecast for a basin</a:t>
            </a:r>
          </a:p>
          <a:p>
            <a:pPr lvl="1"/>
            <a:r>
              <a:rPr lang="en-US" sz="2000" dirty="0" smtClean="0"/>
              <a:t>Challenges remain for forecasts beyond 5-7 days</a:t>
            </a:r>
          </a:p>
          <a:p>
            <a:r>
              <a:rPr lang="en-US" sz="2400" dirty="0" smtClean="0"/>
              <a:t>The model’s performance to predict tropical storm’s track and intensity is competitive with other global models;</a:t>
            </a:r>
          </a:p>
          <a:p>
            <a:pPr lvl="1"/>
            <a:r>
              <a:rPr lang="en-US" sz="2000" dirty="0" smtClean="0"/>
              <a:t> This set of physics is designated as ‘tropical’ suite in WRF 3.9.</a:t>
            </a:r>
          </a:p>
          <a:p>
            <a:r>
              <a:rPr lang="en-US" sz="2400" dirty="0" smtClean="0"/>
              <a:t>Model improvements to be tested in 2017:</a:t>
            </a:r>
            <a:endParaRPr lang="is-IS" sz="2400" dirty="0" smtClean="0"/>
          </a:p>
          <a:p>
            <a:pPr lvl="1"/>
            <a:r>
              <a:rPr lang="en-US" sz="2000" dirty="0" smtClean="0"/>
              <a:t>I</a:t>
            </a:r>
            <a:r>
              <a:rPr lang="is-IS" sz="2000" dirty="0" smtClean="0"/>
              <a:t>mproved gravity wave drag input fields, flow blocking</a:t>
            </a:r>
          </a:p>
          <a:p>
            <a:pPr lvl="1"/>
            <a:r>
              <a:rPr lang="en-US" sz="2000" dirty="0" smtClean="0"/>
              <a:t>I</a:t>
            </a:r>
            <a:r>
              <a:rPr lang="is-IS" sz="2000" dirty="0" smtClean="0"/>
              <a:t>mporved filtering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18th WRF Users' Workshop, June 12- 16, 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33E03-6AA3-41D5-B0CA-AFB51A5BA94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476842" y="1199106"/>
            <a:ext cx="2175384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470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961"/>
            <a:ext cx="8229600" cy="1143000"/>
          </a:xfrm>
        </p:spPr>
        <p:txBody>
          <a:bodyPr/>
          <a:lstStyle/>
          <a:p>
            <a:r>
              <a:rPr lang="en-US" sz="4000" dirty="0" smtClean="0"/>
              <a:t>Objective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258" y="1934840"/>
            <a:ext cx="7299771" cy="419132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Evaluating MPAS’s NWP capability</a:t>
            </a:r>
            <a:r>
              <a:rPr lang="en-US" sz="2800" dirty="0"/>
              <a:t> and its </a:t>
            </a:r>
            <a:r>
              <a:rPr lang="en-US" sz="2800" dirty="0" smtClean="0"/>
              <a:t>performance in forecasting tropical cyclones:</a:t>
            </a:r>
          </a:p>
          <a:p>
            <a:pPr lvl="1"/>
            <a:r>
              <a:rPr lang="en-US" sz="2400" dirty="0" smtClean="0"/>
              <a:t>Comparing MPAS performance against operational forecasts</a:t>
            </a:r>
          </a:p>
          <a:p>
            <a:pPr lvl="1"/>
            <a:r>
              <a:rPr lang="en-US" sz="2400" dirty="0" smtClean="0"/>
              <a:t>Identifying deficiencies in the model</a:t>
            </a:r>
          </a:p>
          <a:p>
            <a:pPr lvl="1"/>
            <a:r>
              <a:rPr lang="en-US" sz="2400" dirty="0" smtClean="0"/>
              <a:t>Exploring model’s capability to forecast tropical cyclone beyond 5-7 days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18th WRF Users' Workshop, June 12- 16, 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33E03-6AA3-41D5-B0CA-AFB51A5BA94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540862" y="1375154"/>
            <a:ext cx="2096920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385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 Short History of MPAS RT Testing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626" y="1479633"/>
            <a:ext cx="7299771" cy="4677655"/>
          </a:xfrm>
        </p:spPr>
        <p:txBody>
          <a:bodyPr/>
          <a:lstStyle/>
          <a:p>
            <a:r>
              <a:rPr lang="en-US" sz="2800" dirty="0" smtClean="0"/>
              <a:t>Real-time testing of MPAS started in 2013;</a:t>
            </a:r>
          </a:p>
          <a:p>
            <a:r>
              <a:rPr lang="en-US" sz="2800" dirty="0" smtClean="0"/>
              <a:t>In 2014, two configurations were tested:</a:t>
            </a:r>
          </a:p>
          <a:p>
            <a:pPr lvl="1"/>
            <a:r>
              <a:rPr lang="en-US" sz="2400" dirty="0"/>
              <a:t>Q</a:t>
            </a:r>
            <a:r>
              <a:rPr lang="en-US" sz="2400" dirty="0" smtClean="0"/>
              <a:t>uasi-uniform 15 km global grid, </a:t>
            </a:r>
            <a:endParaRPr lang="en-US" sz="2400" dirty="0"/>
          </a:p>
          <a:p>
            <a:pPr lvl="1"/>
            <a:r>
              <a:rPr lang="en-US" sz="2400" dirty="0" smtClean="0"/>
              <a:t>Three 60-15 km variable grids over Atlantic, Eastern Pacific and Western Pacific basins;</a:t>
            </a:r>
            <a:endParaRPr lang="en-US" dirty="0"/>
          </a:p>
          <a:p>
            <a:r>
              <a:rPr lang="en-US" sz="2800" dirty="0" smtClean="0"/>
              <a:t>2014 season results were summarized in Davis et al. 2016</a:t>
            </a:r>
          </a:p>
          <a:p>
            <a:pPr lvl="1"/>
            <a:r>
              <a:rPr lang="en-US" sz="2400" dirty="0" smtClean="0"/>
              <a:t>Variable and uniform grids performed similarly up to 7 days</a:t>
            </a:r>
            <a:endParaRPr lang="en-US" sz="2400" dirty="0"/>
          </a:p>
          <a:p>
            <a:r>
              <a:rPr lang="en-US" sz="2800" dirty="0" smtClean="0"/>
              <a:t>2015, 2016 seasons: variable grids only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18th WRF Users' Workshop, June 12- 16, 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33E03-6AA3-41D5-B0CA-AFB51A5BA94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27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/>
          <a:lstStyle/>
          <a:p>
            <a:r>
              <a:rPr lang="en-US" dirty="0" smtClean="0"/>
              <a:t>Variable </a:t>
            </a:r>
            <a:r>
              <a:rPr lang="en-US" dirty="0"/>
              <a:t>G</a:t>
            </a:r>
            <a:r>
              <a:rPr lang="en-US" dirty="0" smtClean="0"/>
              <a:t>rid Meshes: 60/15 km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CWB November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33E03-6AA3-41D5-B0CA-AFB51A5BA94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7" descr="TC_60-15_mesh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2146300"/>
            <a:ext cx="8022336" cy="25481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12333" y="4944533"/>
            <a:ext cx="674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65600" y="4893728"/>
            <a:ext cx="589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42682" y="4893728"/>
            <a:ext cx="56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678268" y="5443310"/>
            <a:ext cx="0" cy="521650"/>
          </a:xfrm>
          <a:prstGeom prst="straightConnector1">
            <a:avLst/>
          </a:prstGeom>
          <a:ln w="762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924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MPAS Setup in 2016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Testing period: July – Oct 31, 2016</a:t>
            </a:r>
          </a:p>
          <a:p>
            <a:r>
              <a:rPr lang="en-US" sz="2400" dirty="0" smtClean="0"/>
              <a:t>Variable resolution 60/15 km grid</a:t>
            </a:r>
          </a:p>
          <a:p>
            <a:r>
              <a:rPr lang="en-US" sz="2400" dirty="0" smtClean="0"/>
              <a:t>WP: full 4 months; EP and AL: part of the period</a:t>
            </a:r>
          </a:p>
          <a:p>
            <a:r>
              <a:rPr lang="en-US" sz="2400" dirty="0" smtClean="0"/>
              <a:t>Once per day from 0000 UTC, </a:t>
            </a:r>
            <a:r>
              <a:rPr lang="en-US" sz="2400" u="sng" dirty="0" smtClean="0"/>
              <a:t>10 day </a:t>
            </a:r>
            <a:r>
              <a:rPr lang="en-US" sz="2400" dirty="0" smtClean="0"/>
              <a:t>forecast from GFS (model-level) analysis</a:t>
            </a:r>
          </a:p>
          <a:p>
            <a:r>
              <a:rPr lang="en-US" sz="2400" dirty="0" smtClean="0"/>
              <a:t>MPAS 4.0+: 55 model levels, </a:t>
            </a:r>
            <a:r>
              <a:rPr lang="en-US" sz="2400" dirty="0"/>
              <a:t>30 km model </a:t>
            </a:r>
            <a:r>
              <a:rPr lang="en-US" sz="2400" dirty="0" smtClean="0"/>
              <a:t>top</a:t>
            </a:r>
          </a:p>
          <a:p>
            <a:r>
              <a:rPr lang="en-US" sz="2400" dirty="0" smtClean="0"/>
              <a:t>Physics: new </a:t>
            </a:r>
            <a:r>
              <a:rPr lang="en-US" sz="2400" dirty="0" err="1" smtClean="0"/>
              <a:t>Tiedtke</a:t>
            </a:r>
            <a:r>
              <a:rPr lang="en-US" sz="2400" dirty="0" smtClean="0"/>
              <a:t> cu, WSM6 </a:t>
            </a:r>
            <a:r>
              <a:rPr lang="en-US" sz="2400" dirty="0" err="1" smtClean="0"/>
              <a:t>mp</a:t>
            </a:r>
            <a:r>
              <a:rPr lang="en-US" sz="2400" dirty="0" smtClean="0"/>
              <a:t>, YSU PBL, Noah LSM</a:t>
            </a:r>
            <a:r>
              <a:rPr lang="en-US" sz="2400" dirty="0"/>
              <a:t>, RRTMG radiation, mixed</a:t>
            </a:r>
            <a:r>
              <a:rPr lang="en-US" sz="2400" dirty="0" smtClean="0"/>
              <a:t>-layer ocean model, gravity-wave </a:t>
            </a:r>
            <a:r>
              <a:rPr lang="en-US" sz="2400" dirty="0"/>
              <a:t>drag, </a:t>
            </a:r>
            <a:r>
              <a:rPr lang="en-US" sz="2400" dirty="0" smtClean="0"/>
              <a:t>and COARE </a:t>
            </a:r>
            <a:r>
              <a:rPr lang="en-US" sz="2400" dirty="0"/>
              <a:t>3.0 surface physics with limiting C</a:t>
            </a:r>
            <a:r>
              <a:rPr lang="en-US" sz="2400" baseline="-25000" dirty="0"/>
              <a:t>d</a:t>
            </a:r>
            <a:endParaRPr lang="en-US" sz="2400" dirty="0" smtClean="0"/>
          </a:p>
          <a:p>
            <a:r>
              <a:rPr lang="en-US" sz="2400" dirty="0" smtClean="0"/>
              <a:t>Runtime: 85 min using 1024 cores on Yellowstone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18th WRF Users' Workshop, June 12- 16, 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33E03-6AA3-41D5-B0CA-AFB51A5BA94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496033" y="1199106"/>
            <a:ext cx="4130715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6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683"/>
            <a:ext cx="8229600" cy="1143000"/>
          </a:xfrm>
        </p:spPr>
        <p:txBody>
          <a:bodyPr/>
          <a:lstStyle/>
          <a:p>
            <a:r>
              <a:rPr lang="en-US" sz="4000" dirty="0" smtClean="0"/>
              <a:t>Storm Verification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993" y="2142223"/>
            <a:ext cx="7389610" cy="3983940"/>
          </a:xfrm>
        </p:spPr>
        <p:txBody>
          <a:bodyPr/>
          <a:lstStyle/>
          <a:p>
            <a:r>
              <a:rPr lang="en-US" sz="2800" dirty="0" smtClean="0"/>
              <a:t>Use GFDL </a:t>
            </a:r>
            <a:r>
              <a:rPr lang="en-US" sz="2800" dirty="0"/>
              <a:t>tracker </a:t>
            </a:r>
            <a:r>
              <a:rPr lang="en-US" sz="2800" dirty="0" smtClean="0"/>
              <a:t>program</a:t>
            </a:r>
          </a:p>
          <a:p>
            <a:r>
              <a:rPr lang="en-US" sz="2800" dirty="0" smtClean="0"/>
              <a:t>MPAS data interpolated to 0.5 degree </a:t>
            </a:r>
            <a:r>
              <a:rPr lang="en-US" sz="2800" dirty="0" err="1" smtClean="0"/>
              <a:t>lat</a:t>
            </a:r>
            <a:r>
              <a:rPr lang="en-US" sz="2800" dirty="0" smtClean="0"/>
              <a:t>/</a:t>
            </a:r>
            <a:r>
              <a:rPr lang="en-US" sz="2800" dirty="0" err="1" smtClean="0"/>
              <a:t>lon</a:t>
            </a:r>
            <a:endParaRPr lang="en-US" sz="2800" dirty="0" smtClean="0"/>
          </a:p>
          <a:p>
            <a:r>
              <a:rPr lang="en-US" sz="2800" dirty="0" smtClean="0"/>
              <a:t>Wind speed data from MPAS is from native grid</a:t>
            </a:r>
          </a:p>
          <a:p>
            <a:endParaRPr lang="en-US" sz="2800" dirty="0"/>
          </a:p>
          <a:p>
            <a:r>
              <a:rPr lang="en-US" sz="2800" dirty="0" smtClean="0"/>
              <a:t>GFS data is at 0.25 degree, including wind speed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18th WRF Users' Workshop, June 12- 16, 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33E03-6AA3-41D5-B0CA-AFB51A5BA94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7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6638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18th WRF Users' Workshop, June 12- 16, 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33E03-6AA3-41D5-B0CA-AFB51A5BA94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4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EAN_TK_ERR_ge0kt_2016_vmax_thresh_kt.ge.00.tracke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2"/>
          <a:stretch/>
        </p:blipFill>
        <p:spPr>
          <a:xfrm>
            <a:off x="1242461" y="1778002"/>
            <a:ext cx="6769484" cy="4524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538"/>
            <a:ext cx="8229600" cy="1143000"/>
          </a:xfrm>
        </p:spPr>
        <p:txBody>
          <a:bodyPr/>
          <a:lstStyle/>
          <a:p>
            <a:r>
              <a:rPr lang="en-US" sz="3600" dirty="0" smtClean="0"/>
              <a:t>MPAS TC Forecasts for 2016 over WP:</a:t>
            </a:r>
            <a:br>
              <a:rPr lang="en-US" sz="3600" dirty="0" smtClean="0"/>
            </a:br>
            <a:r>
              <a:rPr lang="en-US" sz="3600" dirty="0" smtClean="0"/>
              <a:t> Track Error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18th WRF Users' Workshop, June 12- 16, 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33E03-6AA3-41D5-B0CA-AFB51A5BA94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982211" y="4683136"/>
            <a:ext cx="5649908" cy="35610"/>
          </a:xfrm>
          <a:prstGeom prst="line">
            <a:avLst/>
          </a:prstGeom>
          <a:ln w="12700" cap="flat" cmpd="sng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923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26722</TotalTime>
  <Words>1263</Words>
  <Application>Microsoft Macintosh PowerPoint</Application>
  <PresentationFormat>On-screen Show (4:3)</PresentationFormat>
  <Paragraphs>170</Paragraphs>
  <Slides>24</Slides>
  <Notes>21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Outline</vt:lpstr>
      <vt:lpstr>Objective</vt:lpstr>
      <vt:lpstr>A Short History of MPAS RT Testing</vt:lpstr>
      <vt:lpstr>Variable Grid Meshes: 60/15 km</vt:lpstr>
      <vt:lpstr>MPAS Setup in 2016</vt:lpstr>
      <vt:lpstr>Storm Verification</vt:lpstr>
      <vt:lpstr>Results</vt:lpstr>
      <vt:lpstr>MPAS TC Forecasts for 2016 over WP:  Track Error</vt:lpstr>
      <vt:lpstr>MPAS TC Forecasts for 2016 over WP: Intensity Error</vt:lpstr>
      <vt:lpstr>PowerPoint Presentation</vt:lpstr>
      <vt:lpstr>TC Counts</vt:lpstr>
      <vt:lpstr>TC Counts</vt:lpstr>
      <vt:lpstr>PowerPoint Presentation</vt:lpstr>
      <vt:lpstr>PowerPoint Presentation</vt:lpstr>
      <vt:lpstr>PowerPoint Presentation</vt:lpstr>
      <vt:lpstr>Anomaly Correlation Coefficient for Western Pacific Basin</vt:lpstr>
      <vt:lpstr>Some Forecast Examples</vt:lpstr>
      <vt:lpstr>WP - Nepartak: 7/3 – 7/9 (cat 5)</vt:lpstr>
      <vt:lpstr>WP - Lionrock: 8/18 – 8/30 (cat 4)</vt:lpstr>
      <vt:lpstr>PowerPoint Presentation</vt:lpstr>
      <vt:lpstr>WP - Haima: 10/15 – 10/21 (cat 5)</vt:lpstr>
      <vt:lpstr>PowerPoint Presentation</vt:lpstr>
      <vt:lpstr>Summary</vt:lpstr>
    </vt:vector>
  </TitlesOfParts>
  <Company>NCAR/MMM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Wei Wang</dc:creator>
  <cp:lastModifiedBy>Kelfly Keene</cp:lastModifiedBy>
  <cp:revision>309</cp:revision>
  <cp:lastPrinted>2017-06-13T00:21:12Z</cp:lastPrinted>
  <dcterms:created xsi:type="dcterms:W3CDTF">2011-11-23T02:49:18Z</dcterms:created>
  <dcterms:modified xsi:type="dcterms:W3CDTF">2017-06-16T17:57:55Z</dcterms:modified>
</cp:coreProperties>
</file>