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9"/>
  </p:sldMasterIdLst>
  <p:notesMasterIdLst>
    <p:notesMasterId r:id="rId55"/>
  </p:notesMasterIdLst>
  <p:sldIdLst>
    <p:sldId id="257" r:id="rId20"/>
    <p:sldId id="285" r:id="rId21"/>
    <p:sldId id="414" r:id="rId22"/>
    <p:sldId id="451" r:id="rId23"/>
    <p:sldId id="443" r:id="rId24"/>
    <p:sldId id="444" r:id="rId25"/>
    <p:sldId id="445" r:id="rId26"/>
    <p:sldId id="442" r:id="rId27"/>
    <p:sldId id="450" r:id="rId28"/>
    <p:sldId id="458" r:id="rId29"/>
    <p:sldId id="471" r:id="rId30"/>
    <p:sldId id="472" r:id="rId31"/>
    <p:sldId id="462" r:id="rId32"/>
    <p:sldId id="401" r:id="rId33"/>
    <p:sldId id="413" r:id="rId34"/>
    <p:sldId id="452" r:id="rId35"/>
    <p:sldId id="464" r:id="rId36"/>
    <p:sldId id="465" r:id="rId37"/>
    <p:sldId id="466" r:id="rId38"/>
    <p:sldId id="467" r:id="rId39"/>
    <p:sldId id="454" r:id="rId40"/>
    <p:sldId id="441" r:id="rId41"/>
    <p:sldId id="404" r:id="rId42"/>
    <p:sldId id="405" r:id="rId43"/>
    <p:sldId id="417" r:id="rId44"/>
    <p:sldId id="420" r:id="rId45"/>
    <p:sldId id="455" r:id="rId46"/>
    <p:sldId id="456" r:id="rId47"/>
    <p:sldId id="402" r:id="rId48"/>
    <p:sldId id="457" r:id="rId49"/>
    <p:sldId id="469" r:id="rId50"/>
    <p:sldId id="470" r:id="rId51"/>
    <p:sldId id="461" r:id="rId52"/>
    <p:sldId id="390" r:id="rId53"/>
    <p:sldId id="46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llock, Russell" initials="BR" lastIdx="1" clrIdx="0">
    <p:extLst>
      <p:ext uri="{19B8F6BF-5375-455C-9EA6-DF929625EA0E}">
        <p15:presenceInfo xmlns:p15="http://schemas.microsoft.com/office/powerpoint/2012/main" userId="S-1-5-21-1339303556-449845944-1601390327-33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BC0000"/>
    <a:srgbClr val="A00000"/>
    <a:srgbClr val="E1E1F0"/>
    <a:srgbClr val="8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5" autoAdjust="0"/>
    <p:restoredTop sz="90107" autoAdjust="0"/>
  </p:normalViewPr>
  <p:slideViewPr>
    <p:cSldViewPr>
      <p:cViewPr varScale="1">
        <p:scale>
          <a:sx n="86" d="100"/>
          <a:sy n="86"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3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7E3C5-2E2B-4F24-9584-FE6854F54678}" type="datetimeFigureOut">
              <a:rPr lang="en-US" smtClean="0"/>
              <a:pPr/>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E830F-9689-48E0-A46C-089CA162B974}" type="slidenum">
              <a:rPr lang="en-US" smtClean="0"/>
              <a:pPr/>
              <a:t>‹#›</a:t>
            </a:fld>
            <a:endParaRPr lang="en-US"/>
          </a:p>
        </p:txBody>
      </p:sp>
    </p:spTree>
    <p:extLst>
      <p:ext uri="{BB962C8B-B14F-4D97-AF65-F5344CB8AC3E}">
        <p14:creationId xmlns:p14="http://schemas.microsoft.com/office/powerpoint/2010/main" val="397931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Title slide. </a:t>
            </a:r>
          </a:p>
        </p:txBody>
      </p:sp>
      <p:sp>
        <p:nvSpPr>
          <p:cNvPr id="4" name="Slide Number Placeholder 3"/>
          <p:cNvSpPr>
            <a:spLocks noGrp="1"/>
          </p:cNvSpPr>
          <p:nvPr>
            <p:ph type="sldNum" sz="quarter" idx="10"/>
          </p:nvPr>
        </p:nvSpPr>
        <p:spPr/>
        <p:txBody>
          <a:bodyPr/>
          <a:lstStyle/>
          <a:p>
            <a:fld id="{A33E830F-9689-48E0-A46C-089CA162B974}" type="slidenum">
              <a:rPr lang="en-US" smtClean="0"/>
              <a:pPr/>
              <a:t>1</a:t>
            </a:fld>
            <a:endParaRPr lang="en-US"/>
          </a:p>
        </p:txBody>
      </p:sp>
    </p:spTree>
    <p:extLst>
      <p:ext uri="{BB962C8B-B14F-4D97-AF65-F5344CB8AC3E}">
        <p14:creationId xmlns:p14="http://schemas.microsoft.com/office/powerpoint/2010/main" val="17409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a:t>
            </a:r>
            <a:r>
              <a:rPr lang="en-US" baseline="0" dirty="0"/>
              <a:t> improvement with AMET change</a:t>
            </a:r>
            <a:r>
              <a:rPr lang="en-US" dirty="0"/>
              <a:t>.</a:t>
            </a:r>
          </a:p>
        </p:txBody>
      </p:sp>
      <p:sp>
        <p:nvSpPr>
          <p:cNvPr id="4" name="Slide Number Placeholder 3"/>
          <p:cNvSpPr>
            <a:spLocks noGrp="1"/>
          </p:cNvSpPr>
          <p:nvPr>
            <p:ph type="sldNum" sz="quarter" idx="10"/>
          </p:nvPr>
        </p:nvSpPr>
        <p:spPr/>
        <p:txBody>
          <a:bodyPr/>
          <a:lstStyle/>
          <a:p>
            <a:fld id="{A33E830F-9689-48E0-A46C-089CA162B974}" type="slidenum">
              <a:rPr lang="en-US" smtClean="0"/>
              <a:pPr/>
              <a:t>10</a:t>
            </a:fld>
            <a:endParaRPr lang="en-US"/>
          </a:p>
        </p:txBody>
      </p:sp>
    </p:spTree>
    <p:extLst>
      <p:ext uri="{BB962C8B-B14F-4D97-AF65-F5344CB8AC3E}">
        <p14:creationId xmlns:p14="http://schemas.microsoft.com/office/powerpoint/2010/main" val="257848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a:t>
            </a:r>
            <a:r>
              <a:rPr lang="en-US" baseline="0" dirty="0"/>
              <a:t> improvement with AMET change</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11</a:t>
            </a:fld>
            <a:endParaRPr lang="en-US"/>
          </a:p>
        </p:txBody>
      </p:sp>
    </p:spTree>
    <p:extLst>
      <p:ext uri="{BB962C8B-B14F-4D97-AF65-F5344CB8AC3E}">
        <p14:creationId xmlns:p14="http://schemas.microsoft.com/office/powerpoint/2010/main" val="77244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12</a:t>
            </a:fld>
            <a:endParaRPr lang="en-US"/>
          </a:p>
        </p:txBody>
      </p:sp>
    </p:spTree>
    <p:extLst>
      <p:ext uri="{BB962C8B-B14F-4D97-AF65-F5344CB8AC3E}">
        <p14:creationId xmlns:p14="http://schemas.microsoft.com/office/powerpoint/2010/main" val="817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13</a:t>
            </a:fld>
            <a:endParaRPr lang="en-US"/>
          </a:p>
        </p:txBody>
      </p:sp>
    </p:spTree>
    <p:extLst>
      <p:ext uri="{BB962C8B-B14F-4D97-AF65-F5344CB8AC3E}">
        <p14:creationId xmlns:p14="http://schemas.microsoft.com/office/powerpoint/2010/main" val="132880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configuration</a:t>
            </a:r>
            <a:r>
              <a:rPr lang="en-US" baseline="0" dirty="0"/>
              <a:t> for the new round of testing.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14</a:t>
            </a:fld>
            <a:endParaRPr lang="en-US"/>
          </a:p>
        </p:txBody>
      </p:sp>
    </p:spTree>
    <p:extLst>
      <p:ext uri="{BB962C8B-B14F-4D97-AF65-F5344CB8AC3E}">
        <p14:creationId xmlns:p14="http://schemas.microsoft.com/office/powerpoint/2010/main" val="319079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FDDA options used in this testing. </a:t>
            </a:r>
          </a:p>
        </p:txBody>
      </p:sp>
      <p:sp>
        <p:nvSpPr>
          <p:cNvPr id="4" name="Slide Number Placeholder 3"/>
          <p:cNvSpPr>
            <a:spLocks noGrp="1"/>
          </p:cNvSpPr>
          <p:nvPr>
            <p:ph type="sldNum" sz="quarter" idx="10"/>
          </p:nvPr>
        </p:nvSpPr>
        <p:spPr/>
        <p:txBody>
          <a:bodyPr/>
          <a:lstStyle/>
          <a:p>
            <a:fld id="{A33E830F-9689-48E0-A46C-089CA162B974}" type="slidenum">
              <a:rPr lang="en-US" smtClean="0"/>
              <a:pPr/>
              <a:t>15</a:t>
            </a:fld>
            <a:endParaRPr lang="en-US"/>
          </a:p>
        </p:txBody>
      </p:sp>
    </p:spTree>
    <p:extLst>
      <p:ext uri="{BB962C8B-B14F-4D97-AF65-F5344CB8AC3E}">
        <p14:creationId xmlns:p14="http://schemas.microsoft.com/office/powerpoint/2010/main" val="97848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Flip through quickly to support Slide 18</a:t>
            </a:r>
          </a:p>
        </p:txBody>
      </p:sp>
      <p:sp>
        <p:nvSpPr>
          <p:cNvPr id="4" name="Slide Number Placeholder 3"/>
          <p:cNvSpPr>
            <a:spLocks noGrp="1"/>
          </p:cNvSpPr>
          <p:nvPr>
            <p:ph type="sldNum" sz="quarter" idx="10"/>
          </p:nvPr>
        </p:nvSpPr>
        <p:spPr/>
        <p:txBody>
          <a:bodyPr/>
          <a:lstStyle/>
          <a:p>
            <a:fld id="{A33E830F-9689-48E0-A46C-089CA162B974}" type="slidenum">
              <a:rPr lang="en-US" smtClean="0"/>
              <a:pPr/>
              <a:t>17</a:t>
            </a:fld>
            <a:endParaRPr lang="en-US"/>
          </a:p>
        </p:txBody>
      </p:sp>
    </p:spTree>
    <p:extLst>
      <p:ext uri="{BB962C8B-B14F-4D97-AF65-F5344CB8AC3E}">
        <p14:creationId xmlns:p14="http://schemas.microsoft.com/office/powerpoint/2010/main" val="376539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Flip through quickly to support Slide 18</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18</a:t>
            </a:fld>
            <a:endParaRPr lang="en-US"/>
          </a:p>
        </p:txBody>
      </p:sp>
    </p:spTree>
    <p:extLst>
      <p:ext uri="{BB962C8B-B14F-4D97-AF65-F5344CB8AC3E}">
        <p14:creationId xmlns:p14="http://schemas.microsoft.com/office/powerpoint/2010/main" val="273493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Flip through quickly to support Slide 18</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19</a:t>
            </a:fld>
            <a:endParaRPr lang="en-US"/>
          </a:p>
        </p:txBody>
      </p:sp>
    </p:spTree>
    <p:extLst>
      <p:ext uri="{BB962C8B-B14F-4D97-AF65-F5344CB8AC3E}">
        <p14:creationId xmlns:p14="http://schemas.microsoft.com/office/powerpoint/2010/main" val="1720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Flip through quickly to support Slide 18</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20</a:t>
            </a:fld>
            <a:endParaRPr lang="en-US"/>
          </a:p>
        </p:txBody>
      </p:sp>
    </p:spTree>
    <p:extLst>
      <p:ext uri="{BB962C8B-B14F-4D97-AF65-F5344CB8AC3E}">
        <p14:creationId xmlns:p14="http://schemas.microsoft.com/office/powerpoint/2010/main" val="74953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p>
        </p:txBody>
      </p:sp>
      <p:sp>
        <p:nvSpPr>
          <p:cNvPr id="4" name="Slide Number Placeholder 3"/>
          <p:cNvSpPr>
            <a:spLocks noGrp="1"/>
          </p:cNvSpPr>
          <p:nvPr>
            <p:ph type="sldNum" sz="quarter" idx="10"/>
          </p:nvPr>
        </p:nvSpPr>
        <p:spPr/>
        <p:txBody>
          <a:bodyPr/>
          <a:lstStyle/>
          <a:p>
            <a:fld id="{A33E830F-9689-48E0-A46C-089CA162B974}" type="slidenum">
              <a:rPr lang="en-US" smtClean="0"/>
              <a:pPr/>
              <a:t>2</a:t>
            </a:fld>
            <a:endParaRPr lang="en-US"/>
          </a:p>
        </p:txBody>
      </p:sp>
    </p:spTree>
    <p:extLst>
      <p:ext uri="{BB962C8B-B14F-4D97-AF65-F5344CB8AC3E}">
        <p14:creationId xmlns:p14="http://schemas.microsoft.com/office/powerpoint/2010/main" val="14264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21</a:t>
            </a:fld>
            <a:endParaRPr lang="en-US"/>
          </a:p>
        </p:txBody>
      </p:sp>
    </p:spTree>
    <p:extLst>
      <p:ext uri="{BB962C8B-B14F-4D97-AF65-F5344CB8AC3E}">
        <p14:creationId xmlns:p14="http://schemas.microsoft.com/office/powerpoint/2010/main" val="393181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 temp error Global and CONUS </a:t>
            </a:r>
          </a:p>
        </p:txBody>
      </p:sp>
      <p:sp>
        <p:nvSpPr>
          <p:cNvPr id="4" name="Slide Number Placeholder 3"/>
          <p:cNvSpPr>
            <a:spLocks noGrp="1"/>
          </p:cNvSpPr>
          <p:nvPr>
            <p:ph type="sldNum" sz="quarter" idx="10"/>
          </p:nvPr>
        </p:nvSpPr>
        <p:spPr/>
        <p:txBody>
          <a:bodyPr/>
          <a:lstStyle/>
          <a:p>
            <a:fld id="{A33E830F-9689-48E0-A46C-089CA162B974}" type="slidenum">
              <a:rPr lang="en-US" smtClean="0"/>
              <a:pPr/>
              <a:t>23</a:t>
            </a:fld>
            <a:endParaRPr lang="en-US"/>
          </a:p>
        </p:txBody>
      </p:sp>
    </p:spTree>
    <p:extLst>
      <p:ext uri="{BB962C8B-B14F-4D97-AF65-F5344CB8AC3E}">
        <p14:creationId xmlns:p14="http://schemas.microsoft.com/office/powerpoint/2010/main" val="219023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2-m temp error Global and CONUS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24</a:t>
            </a:fld>
            <a:endParaRPr lang="en-US"/>
          </a:p>
        </p:txBody>
      </p:sp>
    </p:spTree>
    <p:extLst>
      <p:ext uri="{BB962C8B-B14F-4D97-AF65-F5344CB8AC3E}">
        <p14:creationId xmlns:p14="http://schemas.microsoft.com/office/powerpoint/2010/main" val="217845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 WVMR error for Global and CONUS </a:t>
            </a:r>
          </a:p>
        </p:txBody>
      </p:sp>
      <p:sp>
        <p:nvSpPr>
          <p:cNvPr id="4" name="Slide Number Placeholder 3"/>
          <p:cNvSpPr>
            <a:spLocks noGrp="1"/>
          </p:cNvSpPr>
          <p:nvPr>
            <p:ph type="sldNum" sz="quarter" idx="10"/>
          </p:nvPr>
        </p:nvSpPr>
        <p:spPr/>
        <p:txBody>
          <a:bodyPr/>
          <a:lstStyle/>
          <a:p>
            <a:fld id="{A33E830F-9689-48E0-A46C-089CA162B974}" type="slidenum">
              <a:rPr lang="en-US" smtClean="0"/>
              <a:pPr/>
              <a:t>25</a:t>
            </a:fld>
            <a:endParaRPr lang="en-US"/>
          </a:p>
        </p:txBody>
      </p:sp>
    </p:spTree>
    <p:extLst>
      <p:ext uri="{BB962C8B-B14F-4D97-AF65-F5344CB8AC3E}">
        <p14:creationId xmlns:p14="http://schemas.microsoft.com/office/powerpoint/2010/main" val="11515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 WVMR</a:t>
            </a:r>
            <a:r>
              <a:rPr lang="en-US" baseline="0" dirty="0"/>
              <a:t> error for Global and CONUS </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26</a:t>
            </a:fld>
            <a:endParaRPr lang="en-US"/>
          </a:p>
        </p:txBody>
      </p:sp>
    </p:spTree>
    <p:extLst>
      <p:ext uri="{BB962C8B-B14F-4D97-AF65-F5344CB8AC3E}">
        <p14:creationId xmlns:p14="http://schemas.microsoft.com/office/powerpoint/2010/main" val="410851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10-m wind speed RMS error for Global and CONUS</a:t>
            </a:r>
          </a:p>
        </p:txBody>
      </p:sp>
      <p:sp>
        <p:nvSpPr>
          <p:cNvPr id="4" name="Slide Number Placeholder 3"/>
          <p:cNvSpPr>
            <a:spLocks noGrp="1"/>
          </p:cNvSpPr>
          <p:nvPr>
            <p:ph type="sldNum" sz="quarter" idx="10"/>
          </p:nvPr>
        </p:nvSpPr>
        <p:spPr/>
        <p:txBody>
          <a:bodyPr/>
          <a:lstStyle/>
          <a:p>
            <a:fld id="{A33E830F-9689-48E0-A46C-089CA162B974}" type="slidenum">
              <a:rPr lang="en-US" smtClean="0"/>
              <a:pPr/>
              <a:t>27</a:t>
            </a:fld>
            <a:endParaRPr lang="en-US"/>
          </a:p>
        </p:txBody>
      </p:sp>
    </p:spTree>
    <p:extLst>
      <p:ext uri="{BB962C8B-B14F-4D97-AF65-F5344CB8AC3E}">
        <p14:creationId xmlns:p14="http://schemas.microsoft.com/office/powerpoint/2010/main" val="833217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10-m wind</a:t>
            </a:r>
            <a:r>
              <a:rPr lang="en-US" baseline="0" dirty="0"/>
              <a:t> speed RMS error for Global and CONUS </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28</a:t>
            </a:fld>
            <a:endParaRPr lang="en-US"/>
          </a:p>
        </p:txBody>
      </p:sp>
    </p:spTree>
    <p:extLst>
      <p:ext uri="{BB962C8B-B14F-4D97-AF65-F5344CB8AC3E}">
        <p14:creationId xmlns:p14="http://schemas.microsoft.com/office/powerpoint/2010/main" val="136023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a:t>
            </a:r>
          </a:p>
        </p:txBody>
      </p:sp>
      <p:sp>
        <p:nvSpPr>
          <p:cNvPr id="4" name="Slide Number Placeholder 3"/>
          <p:cNvSpPr>
            <a:spLocks noGrp="1"/>
          </p:cNvSpPr>
          <p:nvPr>
            <p:ph type="sldNum" sz="quarter" idx="10"/>
          </p:nvPr>
        </p:nvSpPr>
        <p:spPr/>
        <p:txBody>
          <a:bodyPr/>
          <a:lstStyle/>
          <a:p>
            <a:fld id="{A33E830F-9689-48E0-A46C-089CA162B974}" type="slidenum">
              <a:rPr lang="en-US" smtClean="0"/>
              <a:pPr/>
              <a:t>29</a:t>
            </a:fld>
            <a:endParaRPr lang="en-US"/>
          </a:p>
        </p:txBody>
      </p:sp>
    </p:spTree>
    <p:extLst>
      <p:ext uri="{BB962C8B-B14F-4D97-AF65-F5344CB8AC3E}">
        <p14:creationId xmlns:p14="http://schemas.microsoft.com/office/powerpoint/2010/main" val="104430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Best dry air mass conservation with FDDA (weak WVMR nudging).  Stronger WVMR nudging adds water vapor, but dry air mass decreases.</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30</a:t>
            </a:fld>
            <a:endParaRPr lang="en-US"/>
          </a:p>
        </p:txBody>
      </p:sp>
    </p:spTree>
    <p:extLst>
      <p:ext uri="{BB962C8B-B14F-4D97-AF65-F5344CB8AC3E}">
        <p14:creationId xmlns:p14="http://schemas.microsoft.com/office/powerpoint/2010/main" val="324187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January, MPAS without FDDA loses water vapor.  FDDA forces more water vapor, especially with equal nudging strength.</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31</a:t>
            </a:fld>
            <a:endParaRPr lang="en-US"/>
          </a:p>
        </p:txBody>
      </p:sp>
    </p:spTree>
    <p:extLst>
      <p:ext uri="{BB962C8B-B14F-4D97-AF65-F5344CB8AC3E}">
        <p14:creationId xmlns:p14="http://schemas.microsoft.com/office/powerpoint/2010/main" val="245796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a:t>
            </a:fld>
            <a:endParaRPr lang="en-US"/>
          </a:p>
        </p:txBody>
      </p:sp>
    </p:spTree>
    <p:extLst>
      <p:ext uri="{BB962C8B-B14F-4D97-AF65-F5344CB8AC3E}">
        <p14:creationId xmlns:p14="http://schemas.microsoft.com/office/powerpoint/2010/main" val="737275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that different water vapor nudging leads to the same mass balance.  Why?</a:t>
            </a:r>
          </a:p>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32</a:t>
            </a:fld>
            <a:endParaRPr lang="en-US"/>
          </a:p>
        </p:txBody>
      </p:sp>
    </p:spTree>
    <p:extLst>
      <p:ext uri="{BB962C8B-B14F-4D97-AF65-F5344CB8AC3E}">
        <p14:creationId xmlns:p14="http://schemas.microsoft.com/office/powerpoint/2010/main" val="2150211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a:t>
            </a:r>
            <a:endParaRPr lang="en-US" baseline="0"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33</a:t>
            </a:fld>
            <a:endParaRPr lang="en-US"/>
          </a:p>
        </p:txBody>
      </p:sp>
    </p:spTree>
    <p:extLst>
      <p:ext uri="{BB962C8B-B14F-4D97-AF65-F5344CB8AC3E}">
        <p14:creationId xmlns:p14="http://schemas.microsoft.com/office/powerpoint/2010/main" val="3478903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34</a:t>
            </a:fld>
            <a:endParaRPr lang="en-US"/>
          </a:p>
        </p:txBody>
      </p:sp>
    </p:spTree>
    <p:extLst>
      <p:ext uri="{BB962C8B-B14F-4D97-AF65-F5344CB8AC3E}">
        <p14:creationId xmlns:p14="http://schemas.microsoft.com/office/powerpoint/2010/main" val="307411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(30 seconds)</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35</a:t>
            </a:fld>
            <a:endParaRPr lang="en-US"/>
          </a:p>
        </p:txBody>
      </p:sp>
    </p:spTree>
    <p:extLst>
      <p:ext uri="{BB962C8B-B14F-4D97-AF65-F5344CB8AC3E}">
        <p14:creationId xmlns:p14="http://schemas.microsoft.com/office/powerpoint/2010/main" val="347295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33E830F-9689-48E0-A46C-089CA162B97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066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5</a:t>
            </a:fld>
            <a:endParaRPr lang="en-US"/>
          </a:p>
        </p:txBody>
      </p:sp>
    </p:spTree>
    <p:extLst>
      <p:ext uri="{BB962C8B-B14F-4D97-AF65-F5344CB8AC3E}">
        <p14:creationId xmlns:p14="http://schemas.microsoft.com/office/powerpoint/2010/main" val="55465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6</a:t>
            </a:fld>
            <a:endParaRPr lang="en-US"/>
          </a:p>
        </p:txBody>
      </p:sp>
    </p:spTree>
    <p:extLst>
      <p:ext uri="{BB962C8B-B14F-4D97-AF65-F5344CB8AC3E}">
        <p14:creationId xmlns:p14="http://schemas.microsoft.com/office/powerpoint/2010/main" val="117326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7</a:t>
            </a:fld>
            <a:endParaRPr lang="en-US"/>
          </a:p>
        </p:txBody>
      </p:sp>
    </p:spTree>
    <p:extLst>
      <p:ext uri="{BB962C8B-B14F-4D97-AF65-F5344CB8AC3E}">
        <p14:creationId xmlns:p14="http://schemas.microsoft.com/office/powerpoint/2010/main" val="193884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r>
              <a:rPr lang="en-US" baseline="0" dirty="0"/>
              <a:t> </a:t>
            </a:r>
            <a:endParaRPr lang="en-US" dirty="0"/>
          </a:p>
        </p:txBody>
      </p:sp>
      <p:sp>
        <p:nvSpPr>
          <p:cNvPr id="4" name="Slide Number Placeholder 3"/>
          <p:cNvSpPr>
            <a:spLocks noGrp="1"/>
          </p:cNvSpPr>
          <p:nvPr>
            <p:ph type="sldNum" sz="quarter" idx="10"/>
          </p:nvPr>
        </p:nvSpPr>
        <p:spPr/>
        <p:txBody>
          <a:bodyPr/>
          <a:lstStyle/>
          <a:p>
            <a:fld id="{A33E830F-9689-48E0-A46C-089CA162B974}" type="slidenum">
              <a:rPr lang="en-US" smtClean="0"/>
              <a:pPr/>
              <a:t>8</a:t>
            </a:fld>
            <a:endParaRPr lang="en-US"/>
          </a:p>
        </p:txBody>
      </p:sp>
    </p:spTree>
    <p:extLst>
      <p:ext uri="{BB962C8B-B14F-4D97-AF65-F5344CB8AC3E}">
        <p14:creationId xmlns:p14="http://schemas.microsoft.com/office/powerpoint/2010/main" val="327148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explanatory.</a:t>
            </a:r>
          </a:p>
        </p:txBody>
      </p:sp>
      <p:sp>
        <p:nvSpPr>
          <p:cNvPr id="4" name="Slide Number Placeholder 3"/>
          <p:cNvSpPr>
            <a:spLocks noGrp="1"/>
          </p:cNvSpPr>
          <p:nvPr>
            <p:ph type="sldNum" sz="quarter" idx="10"/>
          </p:nvPr>
        </p:nvSpPr>
        <p:spPr/>
        <p:txBody>
          <a:bodyPr/>
          <a:lstStyle/>
          <a:p>
            <a:fld id="{A33E830F-9689-48E0-A46C-089CA162B974}" type="slidenum">
              <a:rPr lang="en-US" smtClean="0"/>
              <a:pPr/>
              <a:t>9</a:t>
            </a:fld>
            <a:endParaRPr lang="en-US"/>
          </a:p>
        </p:txBody>
      </p:sp>
    </p:spTree>
    <p:extLst>
      <p:ext uri="{BB962C8B-B14F-4D97-AF65-F5344CB8AC3E}">
        <p14:creationId xmlns:p14="http://schemas.microsoft.com/office/powerpoint/2010/main" val="265015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6F3DF-1B0E-4843-8D4C-F194D1446D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C9DDFD-CD2B-4BC0-950A-22E860CA12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1774E-1622-4C6F-910A-C2646CCB99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A9B88-A45D-4E6E-8505-385A30ED76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D6E75-72D5-46C6-9707-28FDC5E41F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D8AA2-AB3D-4495-9282-8215E71717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A565E9-2BA5-461C-863B-4C41EC6BEE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701666-795F-4D0F-9812-5F411CE0C3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FCDDD5-E64E-4976-9ABE-6E19E29F8A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B331AF-E885-427C-89AF-9150E3F80E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5CBBA9-CD06-493E-A4CC-A7DBFB9DBF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280E61-8B3C-49D4-8B38-86A3B3E04B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25000"/>
            <a:lum/>
          </a:blip>
          <a:srcRect/>
          <a:stretch>
            <a:fillRect l="-5000" t="-16000" r="-5000" b="-26000"/>
          </a:stretch>
        </a:blipFill>
        <a:effectLst/>
      </p:bgPr>
    </p:bg>
    <p:spTree>
      <p:nvGrpSpPr>
        <p:cNvPr id="1" name=""/>
        <p:cNvGrpSpPr/>
        <p:nvPr/>
      </p:nvGrpSpPr>
      <p:grpSpPr>
        <a:xfrm>
          <a:off x="0" y="0"/>
          <a:ext cx="0" cy="0"/>
          <a:chOff x="0" y="0"/>
          <a:chExt cx="0" cy="0"/>
        </a:xfrm>
      </p:grpSpPr>
      <p:sp>
        <p:nvSpPr>
          <p:cNvPr id="2051" name="Rectangle 4"/>
          <p:cNvSpPr>
            <a:spLocks noGrp="1" noChangeArrowheads="1"/>
          </p:cNvSpPr>
          <p:nvPr>
            <p:ph type="ctrTitle"/>
          </p:nvPr>
        </p:nvSpPr>
        <p:spPr>
          <a:xfrm>
            <a:off x="457200" y="585218"/>
            <a:ext cx="8229600" cy="1243582"/>
          </a:xfrm>
          <a:solidFill>
            <a:srgbClr val="E1E1F0">
              <a:alpha val="0"/>
            </a:srgbClr>
          </a:solidFill>
          <a:effectLst>
            <a:softEdge rad="127000"/>
          </a:effectLst>
        </p:spPr>
        <p:txBody>
          <a:bodyPr anchor="ctr" anchorCtr="1"/>
          <a:lstStyle/>
          <a:p>
            <a:pPr eaLnBrk="1" hangingPunct="1"/>
            <a:r>
              <a:rPr lang="en-US" sz="4000" b="1" dirty="0">
                <a:solidFill>
                  <a:schemeClr val="tx1"/>
                </a:solidFill>
                <a:latin typeface="Times New Roman" panose="02020603050405020304" pitchFamily="18" charset="0"/>
                <a:cs typeface="Times New Roman" panose="02020603050405020304" pitchFamily="18" charset="0"/>
              </a:rPr>
              <a:t>Refinement and testing of analysis nudging in MPAS-A</a:t>
            </a:r>
            <a:endParaRPr lang="en-US" sz="4000" b="1" i="1" dirty="0">
              <a:solidFill>
                <a:schemeClr val="tx1"/>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371600" y="2362200"/>
            <a:ext cx="6400800" cy="3855720"/>
          </a:xfrm>
          <a:prstGeom prst="rect">
            <a:avLst/>
          </a:prstGeom>
          <a:solidFill>
            <a:srgbClr val="E1E1F0">
              <a:alpha val="0"/>
            </a:srgbClr>
          </a:solidFill>
          <a:ln w="9525">
            <a:noFill/>
            <a:miter lim="800000"/>
            <a:headEnd/>
            <a:tailEnd/>
          </a:ln>
          <a:effectLst>
            <a:softEdge rad="127000"/>
          </a:effectLst>
        </p:spPr>
        <p:txBody>
          <a:bodyPr wrap="square" anchor="ctr" anchorCtr="1"/>
          <a:lstStyle/>
          <a:p>
            <a:pPr algn="ctr"/>
            <a:r>
              <a:rPr lang="en-US" b="1" dirty="0">
                <a:latin typeface="Times New Roman" panose="02020603050405020304" pitchFamily="18" charset="0"/>
                <a:cs typeface="Times New Roman" panose="02020603050405020304" pitchFamily="18" charset="0"/>
              </a:rPr>
              <a:t>Presented by</a:t>
            </a: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Russell Bullock</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U.S. Environmental Protection Agency</a:t>
            </a:r>
          </a:p>
          <a:p>
            <a:pPr algn="ctr"/>
            <a:r>
              <a:rPr lang="en-US" b="1" dirty="0">
                <a:latin typeface="Times New Roman" panose="02020603050405020304" pitchFamily="18" charset="0"/>
                <a:cs typeface="Times New Roman" panose="02020603050405020304" pitchFamily="18" charset="0"/>
              </a:rPr>
              <a:t>National Exposure Research Laboratory</a:t>
            </a:r>
          </a:p>
          <a:p>
            <a:pPr algn="ctr"/>
            <a:r>
              <a:rPr lang="en-US" b="1" dirty="0">
                <a:latin typeface="Times New Roman" panose="02020603050405020304" pitchFamily="18" charset="0"/>
                <a:cs typeface="Times New Roman" panose="02020603050405020304" pitchFamily="18" charset="0"/>
              </a:rPr>
              <a:t>Research Triangle Park, NC </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WRF User’s Workshop</a:t>
            </a:r>
          </a:p>
          <a:p>
            <a:pPr algn="ctr"/>
            <a:r>
              <a:rPr lang="en-US" sz="2400" b="1" dirty="0">
                <a:latin typeface="Times New Roman" panose="02020603050405020304" pitchFamily="18" charset="0"/>
                <a:cs typeface="Times New Roman" panose="02020603050405020304" pitchFamily="18" charset="0"/>
              </a:rPr>
              <a:t>June 15, 2017</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 y="822960"/>
            <a:ext cx="7863840" cy="5727021"/>
          </a:xfrm>
          <a:prstGeom prst="rect">
            <a:avLst/>
          </a:prstGeom>
        </p:spPr>
      </p:pic>
      <p:sp>
        <p:nvSpPr>
          <p:cNvPr id="3" name="TextBox 2"/>
          <p:cNvSpPr txBox="1"/>
          <p:nvPr/>
        </p:nvSpPr>
        <p:spPr>
          <a:xfrm>
            <a:off x="3139556" y="365760"/>
            <a:ext cx="2864887" cy="369332"/>
          </a:xfrm>
          <a:prstGeom prst="rect">
            <a:avLst/>
          </a:prstGeom>
          <a:noFill/>
        </p:spPr>
        <p:txBody>
          <a:bodyPr wrap="none" rtlCol="0">
            <a:spAutoFit/>
          </a:bodyPr>
          <a:lstStyle/>
          <a:p>
            <a:r>
              <a:rPr lang="en-US" dirty="0"/>
              <a:t>July 2013 – Normal FDDA</a:t>
            </a:r>
          </a:p>
        </p:txBody>
      </p:sp>
    </p:spTree>
    <p:extLst>
      <p:ext uri="{BB962C8B-B14F-4D97-AF65-F5344CB8AC3E}">
        <p14:creationId xmlns:p14="http://schemas.microsoft.com/office/powerpoint/2010/main" val="106880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 y="822960"/>
            <a:ext cx="7863840" cy="5727021"/>
          </a:xfrm>
          <a:prstGeom prst="rect">
            <a:avLst/>
          </a:prstGeom>
        </p:spPr>
      </p:pic>
      <p:sp>
        <p:nvSpPr>
          <p:cNvPr id="3" name="TextBox 2"/>
          <p:cNvSpPr txBox="1"/>
          <p:nvPr/>
        </p:nvSpPr>
        <p:spPr>
          <a:xfrm>
            <a:off x="3139556" y="365760"/>
            <a:ext cx="2864887" cy="369332"/>
          </a:xfrm>
          <a:prstGeom prst="rect">
            <a:avLst/>
          </a:prstGeom>
          <a:noFill/>
        </p:spPr>
        <p:txBody>
          <a:bodyPr wrap="none" rtlCol="0">
            <a:spAutoFit/>
          </a:bodyPr>
          <a:lstStyle/>
          <a:p>
            <a:r>
              <a:rPr lang="en-US" dirty="0"/>
              <a:t>July 2013 – Normal FDDA</a:t>
            </a:r>
          </a:p>
        </p:txBody>
      </p:sp>
    </p:spTree>
    <p:extLst>
      <p:ext uri="{BB962C8B-B14F-4D97-AF65-F5344CB8AC3E}">
        <p14:creationId xmlns:p14="http://schemas.microsoft.com/office/powerpoint/2010/main" val="4382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371600" y="457200"/>
            <a:ext cx="64008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Barycentric Interpolation</a:t>
            </a:r>
          </a:p>
        </p:txBody>
      </p:sp>
      <p:sp>
        <p:nvSpPr>
          <p:cNvPr id="5" name="TextBox 4"/>
          <p:cNvSpPr txBox="1">
            <a:spLocks noChangeArrowheads="1"/>
          </p:cNvSpPr>
          <p:nvPr/>
        </p:nvSpPr>
        <p:spPr bwMode="auto">
          <a:xfrm>
            <a:off x="457200" y="1371600"/>
            <a:ext cx="8229600" cy="2246769"/>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solidFill>
                  <a:schemeClr val="bg1">
                    <a:lumMod val="85000"/>
                  </a:schemeClr>
                </a:solidFill>
              </a:rPr>
              <a:t>Once we started using barycentric interpolation to match MPAS-A results with observations in our Atmospheric Model Evaluation Tool, evaluation statistics improved considerably for most test cases.</a:t>
            </a:r>
          </a:p>
          <a:p>
            <a:pPr marL="457200" indent="-457200">
              <a:spcAft>
                <a:spcPts val="1200"/>
              </a:spcAft>
              <a:buFont typeface="Arial" pitchFamily="34" charset="0"/>
              <a:buChar char="•"/>
            </a:pPr>
            <a:r>
              <a:rPr lang="en-US" sz="2000" dirty="0">
                <a:solidFill>
                  <a:srgbClr val="C00000"/>
                </a:solidFill>
              </a:rPr>
              <a:t>However, we started seeing different sensitivities to nudging strength and “scaled” nudging.</a:t>
            </a:r>
          </a:p>
          <a:p>
            <a:pPr marL="457200" indent="-457200">
              <a:spcAft>
                <a:spcPts val="1200"/>
              </a:spcAft>
              <a:buFont typeface="Arial" pitchFamily="34" charset="0"/>
              <a:buChar char="•"/>
            </a:pPr>
            <a:r>
              <a:rPr lang="en-US" sz="2000" dirty="0">
                <a:solidFill>
                  <a:srgbClr val="C00000"/>
                </a:solidFill>
              </a:rPr>
              <a:t>Investigation continues……….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295600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188720" y="457200"/>
            <a:ext cx="6858000" cy="640080"/>
          </a:xfrm>
          <a:prstGeom prst="rect">
            <a:avLst/>
          </a:prstGeom>
          <a:noFill/>
          <a:ln w="9525">
            <a:noFill/>
            <a:miter lim="800000"/>
            <a:headEnd/>
            <a:tailEnd/>
          </a:ln>
          <a:effectLst/>
        </p:spPr>
        <p:txBody>
          <a:bodyPr anchor="ctr"/>
          <a:lstStyle/>
          <a:p>
            <a:pPr algn="ctr">
              <a:defRPr/>
            </a:pPr>
            <a:r>
              <a:rPr lang="en-US" sz="3200" b="1" i="1" kern="0" dirty="0">
                <a:solidFill>
                  <a:srgbClr val="BC0000"/>
                </a:solidFill>
                <a:latin typeface="+mj-lt"/>
                <a:ea typeface="+mj-ea"/>
                <a:cs typeface="+mj-cs"/>
              </a:rPr>
              <a:t>Another Use for B.I.</a:t>
            </a:r>
          </a:p>
        </p:txBody>
      </p:sp>
      <p:sp>
        <p:nvSpPr>
          <p:cNvPr id="5" name="TextBox 4"/>
          <p:cNvSpPr txBox="1">
            <a:spLocks noChangeArrowheads="1"/>
          </p:cNvSpPr>
          <p:nvPr/>
        </p:nvSpPr>
        <p:spPr bwMode="auto">
          <a:xfrm>
            <a:off x="457200" y="1371600"/>
            <a:ext cx="8229600" cy="1477328"/>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t>No NCL graphics functions available to generate wind streamline analyses from MPAS-A mesh (only rectangular arrays)</a:t>
            </a:r>
          </a:p>
          <a:p>
            <a:pPr marL="457200" indent="-457200">
              <a:spcAft>
                <a:spcPts val="1200"/>
              </a:spcAft>
              <a:buFont typeface="Arial" pitchFamily="34" charset="0"/>
              <a:buChar char="•"/>
            </a:pPr>
            <a:r>
              <a:rPr lang="en-US" sz="2000" dirty="0"/>
              <a:t>Modified existing NCL scripts to generate latitude-longitude arrays using barycentric interpolation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3048000"/>
            <a:ext cx="4677586" cy="3108960"/>
          </a:xfrm>
          <a:prstGeom prst="rect">
            <a:avLst/>
          </a:prstGeom>
        </p:spPr>
      </p:pic>
      <p:sp>
        <p:nvSpPr>
          <p:cNvPr id="3" name="TextBox 2"/>
          <p:cNvSpPr txBox="1"/>
          <p:nvPr/>
        </p:nvSpPr>
        <p:spPr>
          <a:xfrm>
            <a:off x="858176" y="3719805"/>
            <a:ext cx="2442015" cy="1200329"/>
          </a:xfrm>
          <a:prstGeom prst="rect">
            <a:avLst/>
          </a:prstGeom>
          <a:noFill/>
        </p:spPr>
        <p:txBody>
          <a:bodyPr wrap="none" rtlCol="0">
            <a:spAutoFit/>
          </a:bodyPr>
          <a:lstStyle/>
          <a:p>
            <a:r>
              <a:rPr lang="en-US" sz="7200" dirty="0">
                <a:solidFill>
                  <a:srgbClr val="00B050"/>
                </a:solidFill>
              </a:rPr>
              <a:t>Voila!</a:t>
            </a:r>
          </a:p>
        </p:txBody>
      </p:sp>
    </p:spTree>
    <p:extLst>
      <p:ext uri="{BB962C8B-B14F-4D97-AF65-F5344CB8AC3E}">
        <p14:creationId xmlns:p14="http://schemas.microsoft.com/office/powerpoint/2010/main" val="14895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8720" y="457200"/>
            <a:ext cx="6766560" cy="640080"/>
          </a:xfrm>
          <a:prstGeom prst="rect">
            <a:avLst/>
          </a:prstGeom>
          <a:noFill/>
        </p:spPr>
        <p:txBody>
          <a:bodyPr wrap="square" rtlCol="0">
            <a:spAutoFit/>
          </a:bodyPr>
          <a:lstStyle/>
          <a:p>
            <a:pPr algn="ctr"/>
            <a:r>
              <a:rPr lang="en-US" sz="3600" b="1" i="1" dirty="0">
                <a:solidFill>
                  <a:srgbClr val="C00000"/>
                </a:solidFill>
              </a:rPr>
              <a:t>New FDDA Test Applications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7" name="TextBox 6"/>
          <p:cNvSpPr txBox="1">
            <a:spLocks noChangeArrowheads="1"/>
          </p:cNvSpPr>
          <p:nvPr/>
        </p:nvSpPr>
        <p:spPr bwMode="auto">
          <a:xfrm>
            <a:off x="447995" y="1371600"/>
            <a:ext cx="8229600" cy="5016758"/>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solidFill>
                  <a:srgbClr val="000000"/>
                </a:solidFill>
              </a:rPr>
              <a:t>MPAS-A was applied on the 92-25km mesh (x4.163842.grid.nc) with the origin repositioned to 40N, 95W</a:t>
            </a:r>
          </a:p>
          <a:p>
            <a:pPr marL="457200" indent="-457200">
              <a:spcAft>
                <a:spcPts val="1200"/>
              </a:spcAft>
              <a:buFont typeface="Arial" pitchFamily="34" charset="0"/>
              <a:buChar char="•"/>
            </a:pPr>
            <a:r>
              <a:rPr lang="en-US" sz="2000" dirty="0">
                <a:solidFill>
                  <a:srgbClr val="000000"/>
                </a:solidFill>
              </a:rPr>
              <a:t>Model initialization and FDDA reference fields were produced from 1 x 1° NCEP FNL Operational Model Global Tropospheric Analyses (ds083.2)</a:t>
            </a:r>
          </a:p>
          <a:p>
            <a:pPr marL="457200" indent="-457200">
              <a:spcAft>
                <a:spcPts val="1200"/>
              </a:spcAft>
              <a:buFont typeface="Arial" pitchFamily="34" charset="0"/>
              <a:buChar char="•"/>
            </a:pPr>
            <a:r>
              <a:rPr lang="en-US" sz="2000" dirty="0">
                <a:solidFill>
                  <a:srgbClr val="000000"/>
                </a:solidFill>
              </a:rPr>
              <a:t>USGS land use data</a:t>
            </a:r>
          </a:p>
          <a:p>
            <a:pPr marL="457200" indent="-457200">
              <a:spcAft>
                <a:spcPts val="1200"/>
              </a:spcAft>
              <a:buFont typeface="Arial" pitchFamily="34" charset="0"/>
              <a:buChar char="•"/>
            </a:pPr>
            <a:r>
              <a:rPr lang="en-US" sz="2000" dirty="0">
                <a:solidFill>
                  <a:srgbClr val="000000"/>
                </a:solidFill>
              </a:rPr>
              <a:t>Model top:  30 km		          W-damping height:  27 km</a:t>
            </a:r>
          </a:p>
          <a:p>
            <a:pPr marL="457200" indent="-457200">
              <a:spcAft>
                <a:spcPts val="1200"/>
              </a:spcAft>
              <a:buFont typeface="Arial" pitchFamily="34" charset="0"/>
              <a:buChar char="•"/>
            </a:pPr>
            <a:r>
              <a:rPr lang="en-US" sz="2000" dirty="0">
                <a:solidFill>
                  <a:srgbClr val="000000"/>
                </a:solidFill>
              </a:rPr>
              <a:t>Model layers:  50 (custom vertical distribution)</a:t>
            </a:r>
          </a:p>
          <a:p>
            <a:pPr marL="457200" indent="-457200">
              <a:spcAft>
                <a:spcPts val="1200"/>
              </a:spcAft>
              <a:buFont typeface="Arial" pitchFamily="34" charset="0"/>
              <a:buChar char="•"/>
            </a:pPr>
            <a:r>
              <a:rPr lang="en-US" sz="2000" dirty="0">
                <a:solidFill>
                  <a:srgbClr val="000000"/>
                </a:solidFill>
              </a:rPr>
              <a:t>Simulation periods:  </a:t>
            </a:r>
            <a:r>
              <a:rPr lang="en-US" sz="2000" dirty="0">
                <a:solidFill>
                  <a:srgbClr val="FF0000"/>
                </a:solidFill>
              </a:rPr>
              <a:t>January 2013 </a:t>
            </a:r>
            <a:r>
              <a:rPr lang="en-US" sz="2000" dirty="0"/>
              <a:t>and</a:t>
            </a:r>
            <a:r>
              <a:rPr lang="en-US" sz="2000" dirty="0">
                <a:solidFill>
                  <a:srgbClr val="FF0000"/>
                </a:solidFill>
              </a:rPr>
              <a:t> </a:t>
            </a:r>
            <a:r>
              <a:rPr lang="en-US" sz="2000" dirty="0">
                <a:solidFill>
                  <a:srgbClr val="000000"/>
                </a:solidFill>
              </a:rPr>
              <a:t>July 2013</a:t>
            </a:r>
          </a:p>
          <a:p>
            <a:pPr marL="457200" indent="-457200">
              <a:spcAft>
                <a:spcPts val="1200"/>
              </a:spcAft>
              <a:buFont typeface="Arial" pitchFamily="34" charset="0"/>
              <a:buChar char="•"/>
            </a:pPr>
            <a:r>
              <a:rPr lang="en-US" sz="2000" dirty="0">
                <a:solidFill>
                  <a:srgbClr val="000000"/>
                </a:solidFill>
              </a:rPr>
              <a:t>Time step length:  150 s	</a:t>
            </a:r>
          </a:p>
          <a:p>
            <a:pPr marL="457200" indent="-457200">
              <a:spcAft>
                <a:spcPts val="1200"/>
              </a:spcAft>
              <a:buFont typeface="Arial" pitchFamily="34" charset="0"/>
              <a:buChar char="•"/>
            </a:pPr>
            <a:r>
              <a:rPr lang="en-US" sz="2000" dirty="0">
                <a:solidFill>
                  <a:srgbClr val="000000"/>
                </a:solidFill>
              </a:rPr>
              <a:t>RK steps per transport step:  3        </a:t>
            </a:r>
            <a:r>
              <a:rPr lang="en-US" sz="2000" dirty="0">
                <a:solidFill>
                  <a:srgbClr val="FF0000"/>
                </a:solidFill>
              </a:rPr>
              <a:t>Acoustic sub-steps:  2</a:t>
            </a:r>
          </a:p>
          <a:p>
            <a:pPr marL="457200" indent="-457200">
              <a:spcAft>
                <a:spcPts val="1200"/>
              </a:spcAft>
              <a:buFont typeface="Arial" pitchFamily="34" charset="0"/>
              <a:buChar char="•"/>
            </a:pPr>
            <a:r>
              <a:rPr lang="en-US" sz="2000" dirty="0">
                <a:solidFill>
                  <a:srgbClr val="000000"/>
                </a:solidFill>
              </a:rPr>
              <a:t>Horizontal diffusion length:  25 km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spTree>
    <p:extLst>
      <p:ext uri="{BB962C8B-B14F-4D97-AF65-F5344CB8AC3E}">
        <p14:creationId xmlns:p14="http://schemas.microsoft.com/office/powerpoint/2010/main" val="380551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8720" y="457200"/>
            <a:ext cx="6766560" cy="640080"/>
          </a:xfrm>
          <a:prstGeom prst="rect">
            <a:avLst/>
          </a:prstGeom>
          <a:noFill/>
        </p:spPr>
        <p:txBody>
          <a:bodyPr wrap="square" rtlCol="0">
            <a:spAutoFit/>
          </a:bodyPr>
          <a:lstStyle/>
          <a:p>
            <a:pPr algn="ctr"/>
            <a:r>
              <a:rPr lang="en-US" sz="3600" b="1" i="1" dirty="0">
                <a:solidFill>
                  <a:srgbClr val="C00000"/>
                </a:solidFill>
              </a:rPr>
              <a:t>New FDDA Test Applications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7" name="TextBox 6"/>
          <p:cNvSpPr txBox="1">
            <a:spLocks noChangeArrowheads="1"/>
          </p:cNvSpPr>
          <p:nvPr/>
        </p:nvSpPr>
        <p:spPr bwMode="auto">
          <a:xfrm>
            <a:off x="457200" y="1280160"/>
            <a:ext cx="8229600" cy="5016758"/>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solidFill>
                  <a:srgbClr val="000000"/>
                </a:solidFill>
              </a:rPr>
              <a:t>Physics options for FDDA</a:t>
            </a:r>
          </a:p>
          <a:p>
            <a:pPr lvl="1">
              <a:spcAft>
                <a:spcPts val="1200"/>
              </a:spcAft>
            </a:pPr>
            <a:r>
              <a:rPr lang="en-US" sz="2000" dirty="0">
                <a:solidFill>
                  <a:srgbClr val="000000"/>
                </a:solidFill>
              </a:rPr>
              <a:t>config_fdda_scheme = ‘off’, </a:t>
            </a:r>
            <a:r>
              <a:rPr lang="en-US" sz="2000" dirty="0">
                <a:solidFill>
                  <a:srgbClr val="FF0000"/>
                </a:solidFill>
              </a:rPr>
              <a:t>‘analysis’  </a:t>
            </a:r>
            <a:r>
              <a:rPr lang="en-US" sz="2000" dirty="0"/>
              <a:t>(still working on </a:t>
            </a:r>
            <a:r>
              <a:rPr lang="en-US" sz="2000" dirty="0">
                <a:solidFill>
                  <a:srgbClr val="FF0000"/>
                </a:solidFill>
              </a:rPr>
              <a:t>‘scaled’</a:t>
            </a:r>
            <a:r>
              <a:rPr lang="en-US" sz="2000" dirty="0"/>
              <a:t>)</a:t>
            </a:r>
            <a:endParaRPr lang="en-US" sz="2000" dirty="0">
              <a:solidFill>
                <a:srgbClr val="FF0000"/>
              </a:solidFill>
            </a:endParaRPr>
          </a:p>
          <a:p>
            <a:pPr lvl="1">
              <a:spcAft>
                <a:spcPts val="0"/>
              </a:spcAft>
            </a:pPr>
            <a:r>
              <a:rPr lang="en-US" sz="2000" dirty="0">
                <a:solidFill>
                  <a:srgbClr val="000000"/>
                </a:solidFill>
              </a:rPr>
              <a:t>config_fdda_t = .true.</a:t>
            </a:r>
          </a:p>
          <a:p>
            <a:pPr lvl="1">
              <a:spcAft>
                <a:spcPts val="0"/>
              </a:spcAft>
            </a:pPr>
            <a:r>
              <a:rPr lang="en-US" sz="2000" dirty="0">
                <a:solidFill>
                  <a:srgbClr val="000000"/>
                </a:solidFill>
              </a:rPr>
              <a:t>config_fdda_t_in_pbl =.false.</a:t>
            </a:r>
          </a:p>
          <a:p>
            <a:pPr lvl="1">
              <a:spcAft>
                <a:spcPts val="0"/>
              </a:spcAft>
            </a:pPr>
            <a:r>
              <a:rPr lang="en-US" sz="2000" dirty="0">
                <a:solidFill>
                  <a:srgbClr val="000000"/>
                </a:solidFill>
              </a:rPr>
              <a:t>config_fdda_t_min_layer = 0</a:t>
            </a:r>
          </a:p>
          <a:p>
            <a:pPr lvl="1">
              <a:spcAft>
                <a:spcPts val="1200"/>
              </a:spcAft>
            </a:pPr>
            <a:r>
              <a:rPr lang="en-US" sz="2000" dirty="0">
                <a:solidFill>
                  <a:srgbClr val="000000"/>
                </a:solidFill>
              </a:rPr>
              <a:t>config_fdda_t_coef = 3.0E-4.</a:t>
            </a:r>
          </a:p>
          <a:p>
            <a:pPr lvl="1">
              <a:spcAft>
                <a:spcPts val="0"/>
              </a:spcAft>
            </a:pPr>
            <a:r>
              <a:rPr lang="en-US" sz="2000" dirty="0">
                <a:solidFill>
                  <a:srgbClr val="000000"/>
                </a:solidFill>
              </a:rPr>
              <a:t>config_fdda_q = .true.</a:t>
            </a:r>
          </a:p>
          <a:p>
            <a:pPr lvl="1">
              <a:spcAft>
                <a:spcPts val="0"/>
              </a:spcAft>
            </a:pPr>
            <a:r>
              <a:rPr lang="en-US" sz="2000" dirty="0">
                <a:solidFill>
                  <a:srgbClr val="000000"/>
                </a:solidFill>
              </a:rPr>
              <a:t>config_fdda_q_in_pbl =.false.</a:t>
            </a:r>
          </a:p>
          <a:p>
            <a:pPr lvl="1">
              <a:spcAft>
                <a:spcPts val="0"/>
              </a:spcAft>
            </a:pPr>
            <a:r>
              <a:rPr lang="en-US" sz="2000" dirty="0">
                <a:solidFill>
                  <a:srgbClr val="000000"/>
                </a:solidFill>
              </a:rPr>
              <a:t>config_fdda_q_min_layer = 0</a:t>
            </a:r>
          </a:p>
          <a:p>
            <a:pPr lvl="1">
              <a:spcAft>
                <a:spcPts val="1200"/>
              </a:spcAft>
            </a:pPr>
            <a:r>
              <a:rPr lang="en-US" sz="2000" dirty="0">
                <a:solidFill>
                  <a:srgbClr val="000000"/>
                </a:solidFill>
              </a:rPr>
              <a:t>config_fdda_q_coef = </a:t>
            </a:r>
            <a:r>
              <a:rPr lang="en-US" sz="2000" dirty="0"/>
              <a:t>3.0E-5  (3.0E-4 for “Equal” case)</a:t>
            </a:r>
          </a:p>
          <a:p>
            <a:pPr lvl="1">
              <a:spcAft>
                <a:spcPts val="0"/>
              </a:spcAft>
            </a:pPr>
            <a:r>
              <a:rPr lang="en-US" sz="2000" dirty="0">
                <a:solidFill>
                  <a:srgbClr val="000000"/>
                </a:solidFill>
              </a:rPr>
              <a:t>config_fdda_uv = .true.</a:t>
            </a:r>
          </a:p>
          <a:p>
            <a:pPr lvl="1">
              <a:spcAft>
                <a:spcPts val="0"/>
              </a:spcAft>
            </a:pPr>
            <a:r>
              <a:rPr lang="en-US" sz="2000" dirty="0">
                <a:solidFill>
                  <a:srgbClr val="000000"/>
                </a:solidFill>
              </a:rPr>
              <a:t>config_fdda_uv_in_pbl =.false. </a:t>
            </a:r>
          </a:p>
          <a:p>
            <a:pPr lvl="1">
              <a:spcAft>
                <a:spcPts val="0"/>
              </a:spcAft>
            </a:pPr>
            <a:r>
              <a:rPr lang="en-US" sz="2000" dirty="0">
                <a:solidFill>
                  <a:srgbClr val="000000"/>
                </a:solidFill>
              </a:rPr>
              <a:t>config_fdda_uv_min_layer = 0</a:t>
            </a:r>
          </a:p>
          <a:p>
            <a:pPr lvl="1">
              <a:spcAft>
                <a:spcPts val="0"/>
              </a:spcAft>
            </a:pPr>
            <a:r>
              <a:rPr lang="en-US" sz="2000" dirty="0">
                <a:solidFill>
                  <a:srgbClr val="000000"/>
                </a:solidFill>
              </a:rPr>
              <a:t>config_fdda_uv_coef = 3.0E-4</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spTree>
    <p:extLst>
      <p:ext uri="{BB962C8B-B14F-4D97-AF65-F5344CB8AC3E}">
        <p14:creationId xmlns:p14="http://schemas.microsoft.com/office/powerpoint/2010/main" val="85179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40080"/>
            <a:ext cx="8229600" cy="3170099"/>
          </a:xfrm>
          <a:prstGeom prst="rect">
            <a:avLst/>
          </a:prstGeom>
          <a:noFill/>
        </p:spPr>
        <p:txBody>
          <a:bodyPr wrap="square" rtlCol="0">
            <a:spAutoFit/>
          </a:bodyPr>
          <a:lstStyle/>
          <a:p>
            <a:pPr algn="ctr"/>
            <a:r>
              <a:rPr lang="en-US" sz="3600" b="1" i="1" dirty="0">
                <a:solidFill>
                  <a:srgbClr val="C00000"/>
                </a:solidFill>
              </a:rPr>
              <a:t>Comparisons to Target Fields</a:t>
            </a:r>
          </a:p>
          <a:p>
            <a:pPr algn="ctr"/>
            <a:endParaRPr lang="en-US" sz="2400" b="1" i="1" dirty="0">
              <a:solidFill>
                <a:srgbClr val="C00000"/>
              </a:solidFill>
            </a:endParaRPr>
          </a:p>
          <a:p>
            <a:pPr algn="ctr"/>
            <a:endParaRPr lang="en-US" sz="2000" b="1" i="1" dirty="0">
              <a:solidFill>
                <a:srgbClr val="C00000"/>
              </a:solidFill>
            </a:endParaRPr>
          </a:p>
          <a:p>
            <a:pPr marL="342900" indent="-342900">
              <a:buFont typeface="Arial" panose="020B0604020202020204" pitchFamily="34" charset="0"/>
              <a:buChar char="•"/>
            </a:pPr>
            <a:r>
              <a:rPr lang="en-US" sz="2400" b="1" i="1" dirty="0"/>
              <a:t>Yes, we know that strong analysis nudging guarantees good agreement.</a:t>
            </a:r>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r>
              <a:rPr lang="en-US" sz="2400" b="1" i="1" dirty="0"/>
              <a:t>But if you nudge “just right” you can actually get fields that look more realistic than the target fields.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181518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31520"/>
            <a:ext cx="7315200" cy="609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3" name="TextBox 2"/>
          <p:cNvSpPr txBox="1"/>
          <p:nvPr/>
        </p:nvSpPr>
        <p:spPr>
          <a:xfrm>
            <a:off x="2743200" y="365760"/>
            <a:ext cx="3657600" cy="369332"/>
          </a:xfrm>
          <a:prstGeom prst="rect">
            <a:avLst/>
          </a:prstGeom>
          <a:noFill/>
        </p:spPr>
        <p:txBody>
          <a:bodyPr wrap="none" rtlCol="0" anchor="ctr" anchorCtr="1">
            <a:spAutoFit/>
          </a:bodyPr>
          <a:lstStyle/>
          <a:p>
            <a:r>
              <a:rPr lang="en-US" dirty="0"/>
              <a:t>q</a:t>
            </a:r>
            <a:r>
              <a:rPr lang="en-US" baseline="-25000" dirty="0"/>
              <a:t>v</a:t>
            </a:r>
            <a:r>
              <a:rPr lang="en-US" dirty="0"/>
              <a:t> – Layer 1 - FDDA target</a:t>
            </a:r>
          </a:p>
        </p:txBody>
      </p:sp>
    </p:spTree>
    <p:extLst>
      <p:ext uri="{BB962C8B-B14F-4D97-AF65-F5344CB8AC3E}">
        <p14:creationId xmlns:p14="http://schemas.microsoft.com/office/powerpoint/2010/main" val="375257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31520"/>
            <a:ext cx="7315200"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8" name="TextBox 7"/>
          <p:cNvSpPr txBox="1"/>
          <p:nvPr/>
        </p:nvSpPr>
        <p:spPr>
          <a:xfrm>
            <a:off x="2743200" y="365760"/>
            <a:ext cx="3527504" cy="369332"/>
          </a:xfrm>
          <a:prstGeom prst="rect">
            <a:avLst/>
          </a:prstGeom>
          <a:noFill/>
        </p:spPr>
        <p:txBody>
          <a:bodyPr wrap="none" rtlCol="0" anchor="ctr" anchorCtr="1">
            <a:spAutoFit/>
          </a:bodyPr>
          <a:lstStyle/>
          <a:p>
            <a:r>
              <a:rPr lang="en-US" dirty="0"/>
              <a:t>q</a:t>
            </a:r>
            <a:r>
              <a:rPr lang="en-US" baseline="-25000" dirty="0"/>
              <a:t>v</a:t>
            </a:r>
            <a:r>
              <a:rPr lang="en-US" dirty="0"/>
              <a:t> – Layer 1 – MPAS with FDDA</a:t>
            </a:r>
          </a:p>
        </p:txBody>
      </p:sp>
    </p:spTree>
    <p:extLst>
      <p:ext uri="{BB962C8B-B14F-4D97-AF65-F5344CB8AC3E}">
        <p14:creationId xmlns:p14="http://schemas.microsoft.com/office/powerpoint/2010/main" val="26591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31520"/>
            <a:ext cx="7315200"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3" name="TextBox 2"/>
          <p:cNvSpPr txBox="1"/>
          <p:nvPr/>
        </p:nvSpPr>
        <p:spPr>
          <a:xfrm>
            <a:off x="2743199" y="365760"/>
            <a:ext cx="3657600" cy="369332"/>
          </a:xfrm>
          <a:prstGeom prst="rect">
            <a:avLst/>
          </a:prstGeom>
          <a:noFill/>
        </p:spPr>
        <p:txBody>
          <a:bodyPr wrap="none" rtlCol="0" anchor="ctr" anchorCtr="1">
            <a:spAutoFit/>
          </a:bodyPr>
          <a:lstStyle/>
          <a:p>
            <a:r>
              <a:rPr lang="en-US" dirty="0"/>
              <a:t>θ – Layer 1 - FDDA target</a:t>
            </a:r>
          </a:p>
        </p:txBody>
      </p:sp>
    </p:spTree>
    <p:extLst>
      <p:ext uri="{BB962C8B-B14F-4D97-AF65-F5344CB8AC3E}">
        <p14:creationId xmlns:p14="http://schemas.microsoft.com/office/powerpoint/2010/main" val="3419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828800" y="548640"/>
            <a:ext cx="5486400" cy="640080"/>
          </a:xfrm>
          <a:prstGeom prst="rect">
            <a:avLst/>
          </a:prstGeom>
          <a:noFill/>
          <a:ln w="9525">
            <a:noFill/>
            <a:miter lim="800000"/>
            <a:headEnd/>
            <a:tailEnd/>
          </a:ln>
          <a:effectLst/>
        </p:spPr>
        <p:txBody>
          <a:bodyPr anchor="ctr"/>
          <a:lstStyle/>
          <a:p>
            <a:pPr algn="ctr">
              <a:defRPr/>
            </a:pPr>
            <a:r>
              <a:rPr lang="en-US" sz="3200" b="1" i="1" kern="0" dirty="0">
                <a:solidFill>
                  <a:srgbClr val="BC0000"/>
                </a:solidFill>
                <a:latin typeface="+mj-lt"/>
                <a:ea typeface="+mj-ea"/>
                <a:cs typeface="+mj-cs"/>
              </a:rPr>
              <a:t>Co-Authors</a:t>
            </a:r>
          </a:p>
        </p:txBody>
      </p:sp>
      <p:sp>
        <p:nvSpPr>
          <p:cNvPr id="5" name="TextBox 4"/>
          <p:cNvSpPr txBox="1">
            <a:spLocks noChangeArrowheads="1"/>
          </p:cNvSpPr>
          <p:nvPr/>
        </p:nvSpPr>
        <p:spPr bwMode="auto">
          <a:xfrm>
            <a:off x="457200" y="1645920"/>
            <a:ext cx="8229600" cy="1692771"/>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800" dirty="0"/>
              <a:t>Rob Gilliam (EPA)</a:t>
            </a:r>
          </a:p>
          <a:p>
            <a:pPr marL="457200" indent="-457200">
              <a:spcAft>
                <a:spcPts val="1200"/>
              </a:spcAft>
              <a:buFont typeface="Arial" pitchFamily="34" charset="0"/>
              <a:buChar char="•"/>
            </a:pPr>
            <a:r>
              <a:rPr lang="en-US" sz="2800" dirty="0"/>
              <a:t>Jerry Herwehe (EPA) </a:t>
            </a:r>
          </a:p>
          <a:p>
            <a:pPr marL="457200" indent="-457200">
              <a:spcAft>
                <a:spcPts val="1200"/>
              </a:spcAft>
              <a:buFont typeface="Arial" pitchFamily="34" charset="0"/>
              <a:buChar char="•"/>
            </a:pPr>
            <a:r>
              <a:rPr lang="en-US" sz="2800" dirty="0"/>
              <a:t>Hosein Foroutan (NRC Post Doc at EPA)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31520"/>
            <a:ext cx="7315199"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9" name="TextBox 8"/>
          <p:cNvSpPr txBox="1"/>
          <p:nvPr/>
        </p:nvSpPr>
        <p:spPr>
          <a:xfrm>
            <a:off x="2743199" y="365760"/>
            <a:ext cx="3657600" cy="369332"/>
          </a:xfrm>
          <a:prstGeom prst="rect">
            <a:avLst/>
          </a:prstGeom>
          <a:noFill/>
        </p:spPr>
        <p:txBody>
          <a:bodyPr wrap="none" rtlCol="0" anchor="ctr" anchorCtr="1">
            <a:spAutoFit/>
          </a:bodyPr>
          <a:lstStyle/>
          <a:p>
            <a:r>
              <a:rPr lang="en-US" dirty="0"/>
              <a:t>θ – Layer 1 – MPAS with FDDA</a:t>
            </a:r>
          </a:p>
        </p:txBody>
      </p:sp>
    </p:spTree>
    <p:extLst>
      <p:ext uri="{BB962C8B-B14F-4D97-AF65-F5344CB8AC3E}">
        <p14:creationId xmlns:p14="http://schemas.microsoft.com/office/powerpoint/2010/main" val="253647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52" y="1828800"/>
            <a:ext cx="8769095" cy="4092245"/>
          </a:xfrm>
          <a:prstGeom prst="rect">
            <a:avLst/>
          </a:prstGeom>
        </p:spPr>
      </p:pic>
      <p:sp>
        <p:nvSpPr>
          <p:cNvPr id="5" name="TextBox 4"/>
          <p:cNvSpPr txBox="1"/>
          <p:nvPr/>
        </p:nvSpPr>
        <p:spPr>
          <a:xfrm>
            <a:off x="914400" y="457200"/>
            <a:ext cx="7315200" cy="1200329"/>
          </a:xfrm>
          <a:prstGeom prst="rect">
            <a:avLst/>
          </a:prstGeom>
          <a:noFill/>
        </p:spPr>
        <p:txBody>
          <a:bodyPr wrap="square" rtlCol="0">
            <a:spAutoFit/>
          </a:bodyPr>
          <a:lstStyle/>
          <a:p>
            <a:pPr algn="ctr"/>
            <a:r>
              <a:rPr lang="en-US" sz="3600" b="1" i="1" dirty="0">
                <a:solidFill>
                  <a:srgbClr val="C00000"/>
                </a:solidFill>
              </a:rPr>
              <a:t>FDDA Corrects </a:t>
            </a:r>
          </a:p>
          <a:p>
            <a:pPr algn="ctr"/>
            <a:r>
              <a:rPr lang="en-US" sz="3600" b="1" i="1" dirty="0">
                <a:solidFill>
                  <a:srgbClr val="C00000"/>
                </a:solidFill>
              </a:rPr>
              <a:t>“Tropopause Leakage”</a:t>
            </a:r>
          </a:p>
        </p:txBody>
      </p:sp>
    </p:spTree>
    <p:extLst>
      <p:ext uri="{BB962C8B-B14F-4D97-AF65-F5344CB8AC3E}">
        <p14:creationId xmlns:p14="http://schemas.microsoft.com/office/powerpoint/2010/main" val="347890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40080"/>
            <a:ext cx="8229600" cy="5262979"/>
          </a:xfrm>
          <a:prstGeom prst="rect">
            <a:avLst/>
          </a:prstGeom>
          <a:noFill/>
        </p:spPr>
        <p:txBody>
          <a:bodyPr wrap="square" rtlCol="0">
            <a:spAutoFit/>
          </a:bodyPr>
          <a:lstStyle/>
          <a:p>
            <a:pPr algn="ctr"/>
            <a:r>
              <a:rPr lang="en-US" sz="3600" b="1" i="1" dirty="0">
                <a:solidFill>
                  <a:srgbClr val="C00000"/>
                </a:solidFill>
              </a:rPr>
              <a:t>Comparison to Observations</a:t>
            </a:r>
          </a:p>
          <a:p>
            <a:pPr algn="ctr"/>
            <a:endParaRPr lang="en-US" sz="3600" b="1" i="1" dirty="0">
              <a:solidFill>
                <a:srgbClr val="C00000"/>
              </a:solidFill>
            </a:endParaRPr>
          </a:p>
          <a:p>
            <a:pPr marL="457200" indent="-457200">
              <a:spcAft>
                <a:spcPts val="1200"/>
              </a:spcAft>
              <a:buFont typeface="Arial" panose="020B0604020202020204" pitchFamily="34" charset="0"/>
              <a:buChar char="•"/>
            </a:pPr>
            <a:r>
              <a:rPr lang="en-US" sz="2800" b="1" i="1" dirty="0"/>
              <a:t>Atmospheric Model Evaluation Tool (AMET) </a:t>
            </a:r>
          </a:p>
          <a:p>
            <a:pPr marL="457200" indent="-457200">
              <a:spcAft>
                <a:spcPts val="1200"/>
              </a:spcAft>
              <a:buFont typeface="Arial" panose="020B0604020202020204" pitchFamily="34" charset="0"/>
              <a:buChar char="•"/>
            </a:pPr>
            <a:r>
              <a:rPr lang="en-US" sz="2800" b="1" i="1" dirty="0"/>
              <a:t>Surface observations from Meteorological Assimilation Data Ingest System (MADIS)</a:t>
            </a:r>
          </a:p>
          <a:p>
            <a:pPr marL="457200" indent="-457200">
              <a:spcAft>
                <a:spcPts val="1200"/>
              </a:spcAft>
              <a:buFont typeface="Arial" panose="020B0604020202020204" pitchFamily="34" charset="0"/>
              <a:buChar char="•"/>
            </a:pPr>
            <a:r>
              <a:rPr lang="en-US" sz="2800" b="1" i="1" dirty="0"/>
              <a:t>Global data, but more concentrated in North America and Europe</a:t>
            </a:r>
          </a:p>
          <a:p>
            <a:pPr marL="457200" indent="-457200">
              <a:spcAft>
                <a:spcPts val="1200"/>
              </a:spcAft>
              <a:buFont typeface="Arial" panose="020B0604020202020204" pitchFamily="34" charset="0"/>
              <a:buChar char="•"/>
            </a:pPr>
            <a:r>
              <a:rPr lang="en-US" sz="2800" b="1" i="1" dirty="0"/>
              <a:t>4000+ observations at the top of each hour (+/- 15 minute window applied)</a:t>
            </a:r>
          </a:p>
          <a:p>
            <a:pPr marL="457200" indent="-457200">
              <a:spcAft>
                <a:spcPts val="1200"/>
              </a:spcAft>
              <a:buFont typeface="Arial" panose="020B0604020202020204" pitchFamily="34" charset="0"/>
              <a:buChar char="•"/>
            </a:pPr>
            <a:r>
              <a:rPr lang="en-US" sz="2800" b="1" i="1" dirty="0"/>
              <a:t>Daily averaged statistics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326643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548640"/>
            <a:ext cx="5741731" cy="5994114"/>
          </a:xfrm>
          <a:prstGeom prst="rect">
            <a:avLst/>
          </a:prstGeom>
        </p:spPr>
      </p:pic>
      <p:sp>
        <p:nvSpPr>
          <p:cNvPr id="2" name="TextBox 1"/>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247863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548640"/>
            <a:ext cx="5741731" cy="5994114"/>
          </a:xfrm>
          <a:prstGeom prst="rect">
            <a:avLst/>
          </a:prstGeom>
        </p:spPr>
      </p:pic>
      <p:sp>
        <p:nvSpPr>
          <p:cNvPr id="5" name="TextBox 4"/>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14189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548640"/>
            <a:ext cx="5741731" cy="5994115"/>
          </a:xfrm>
          <a:prstGeom prst="rect">
            <a:avLst/>
          </a:prstGeom>
        </p:spPr>
      </p:pic>
      <p:sp>
        <p:nvSpPr>
          <p:cNvPr id="5" name="TextBox 4"/>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868225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548640"/>
            <a:ext cx="5741731" cy="5994115"/>
          </a:xfrm>
          <a:prstGeom prst="rect">
            <a:avLst/>
          </a:prstGeom>
        </p:spPr>
      </p:pic>
      <p:sp>
        <p:nvSpPr>
          <p:cNvPr id="5" name="TextBox 4"/>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423707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674832"/>
            <a:ext cx="5741731" cy="5741731"/>
          </a:xfrm>
          <a:prstGeom prst="rect">
            <a:avLst/>
          </a:prstGeom>
        </p:spPr>
      </p:pic>
      <p:sp>
        <p:nvSpPr>
          <p:cNvPr id="5" name="TextBox 4"/>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404957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34" y="674832"/>
            <a:ext cx="5741731" cy="5741731"/>
          </a:xfrm>
          <a:prstGeom prst="rect">
            <a:avLst/>
          </a:prstGeom>
        </p:spPr>
      </p:pic>
      <p:sp>
        <p:nvSpPr>
          <p:cNvPr id="5" name="TextBox 4"/>
          <p:cNvSpPr txBox="1"/>
          <p:nvPr/>
        </p:nvSpPr>
        <p:spPr>
          <a:xfrm>
            <a:off x="1203506" y="1743636"/>
            <a:ext cx="461665" cy="3644587"/>
          </a:xfrm>
          <a:prstGeom prst="rect">
            <a:avLst/>
          </a:prstGeom>
          <a:noFill/>
        </p:spPr>
        <p:txBody>
          <a:bodyPr vert="vert270" wrap="none" rtlCol="0">
            <a:spAutoFit/>
          </a:bodyPr>
          <a:lstStyle/>
          <a:p>
            <a:r>
              <a:rPr lang="en-US" dirty="0"/>
              <a:t>CONUS                                Global</a:t>
            </a:r>
          </a:p>
        </p:txBody>
      </p:sp>
    </p:spTree>
    <p:extLst>
      <p:ext uri="{BB962C8B-B14F-4D97-AF65-F5344CB8AC3E}">
        <p14:creationId xmlns:p14="http://schemas.microsoft.com/office/powerpoint/2010/main" val="260674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40080"/>
            <a:ext cx="7144390" cy="646331"/>
          </a:xfrm>
          <a:prstGeom prst="rect">
            <a:avLst/>
          </a:prstGeom>
          <a:noFill/>
        </p:spPr>
        <p:txBody>
          <a:bodyPr wrap="square" rtlCol="0">
            <a:spAutoFit/>
          </a:bodyPr>
          <a:lstStyle/>
          <a:p>
            <a:pPr algn="ctr"/>
            <a:r>
              <a:rPr lang="en-US" sz="3600" b="1" i="1" dirty="0">
                <a:solidFill>
                  <a:srgbClr val="C00000"/>
                </a:solidFill>
              </a:rPr>
              <a:t>Mass Conservation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7" name="TextBox 6"/>
          <p:cNvSpPr txBox="1">
            <a:spLocks noChangeArrowheads="1"/>
          </p:cNvSpPr>
          <p:nvPr/>
        </p:nvSpPr>
        <p:spPr bwMode="auto">
          <a:xfrm>
            <a:off x="447995" y="1752600"/>
            <a:ext cx="8229600" cy="1785104"/>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i="1" dirty="0" err="1">
                <a:solidFill>
                  <a:srgbClr val="000000"/>
                </a:solidFill>
              </a:rPr>
              <a:t>mpas_atm_time_integration.F</a:t>
            </a:r>
            <a:r>
              <a:rPr lang="en-US" sz="2000" dirty="0">
                <a:solidFill>
                  <a:srgbClr val="000000"/>
                </a:solidFill>
              </a:rPr>
              <a:t> modified to calculate and output total dry air mass and total water vapor mass every time step.  (thanks to Hosein Foroutan)</a:t>
            </a:r>
            <a:endParaRPr lang="en-US" sz="2000" dirty="0"/>
          </a:p>
          <a:p>
            <a:pPr marL="457200" indent="-457200">
              <a:spcAft>
                <a:spcPts val="1200"/>
              </a:spcAft>
              <a:buFont typeface="Arial" pitchFamily="34" charset="0"/>
              <a:buChar char="•"/>
            </a:pPr>
            <a:r>
              <a:rPr lang="en-US" sz="2000" dirty="0"/>
              <a:t>Results imported into Excel to calculate total air mass (moist air) and scale all mass totals to their initial values.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spTree>
    <p:extLst>
      <p:ext uri="{BB962C8B-B14F-4D97-AF65-F5344CB8AC3E}">
        <p14:creationId xmlns:p14="http://schemas.microsoft.com/office/powerpoint/2010/main" val="38063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828800" y="457200"/>
            <a:ext cx="54864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Introduction</a:t>
            </a:r>
          </a:p>
        </p:txBody>
      </p:sp>
      <p:sp>
        <p:nvSpPr>
          <p:cNvPr id="5" name="TextBox 4"/>
          <p:cNvSpPr txBox="1">
            <a:spLocks noChangeArrowheads="1"/>
          </p:cNvSpPr>
          <p:nvPr/>
        </p:nvSpPr>
        <p:spPr bwMode="auto">
          <a:xfrm>
            <a:off x="457200" y="1371600"/>
            <a:ext cx="8229600" cy="4555093"/>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t>The U. S. Environmental Protection Agency is working with the Model for Prediction Across Scales - Atmosphere (MPAS-A) and the Community Multi-scale Air Quality (CMAQ) model to create an integrated system for global air quality modeling. (as shown on posters by Rob, Jerry and Hosein)</a:t>
            </a:r>
          </a:p>
          <a:p>
            <a:pPr marL="457200" indent="-457200">
              <a:spcAft>
                <a:spcPts val="1200"/>
              </a:spcAft>
              <a:buFont typeface="Arial" pitchFamily="34" charset="0"/>
              <a:buChar char="•"/>
            </a:pPr>
            <a:r>
              <a:rPr lang="en-US" sz="2000" dirty="0"/>
              <a:t>Last year, we reported on initial efforts to add Four Dimensional Data Assimilation (FDDA) to MPAS v4.0 using analysis nudging and showed results for July 2013.  We now have January 2013.</a:t>
            </a:r>
          </a:p>
          <a:p>
            <a:pPr marL="457200" indent="-457200" defTabSz="91440">
              <a:spcAft>
                <a:spcPts val="1200"/>
              </a:spcAft>
              <a:buFont typeface="Arial" pitchFamily="34" charset="0"/>
              <a:buChar char="•"/>
            </a:pPr>
            <a:r>
              <a:rPr lang="en-US" sz="2000" dirty="0"/>
              <a:t>Why not 3d or 4dVar?  Our target fields are generated from 1°×1° NCEP FNL (Final) Operational Global Analysis datasets from the Global Data Assimilation System (similar to 4dVar).  </a:t>
            </a:r>
          </a:p>
          <a:p>
            <a:pPr marL="457200" indent="-457200" defTabSz="91440">
              <a:spcAft>
                <a:spcPts val="1200"/>
              </a:spcAft>
              <a:buFont typeface="Arial" pitchFamily="34" charset="0"/>
              <a:buChar char="•"/>
            </a:pPr>
            <a:r>
              <a:rPr lang="en-US" sz="2000" dirty="0"/>
              <a:t>Also, gradual nudging in a continuous simulation avoids air quality model disruptions.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3199918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943" y="640080"/>
            <a:ext cx="6700113" cy="5971200"/>
          </a:xfrm>
          <a:prstGeom prst="rect">
            <a:avLst/>
          </a:prstGeom>
        </p:spPr>
      </p:pic>
    </p:spTree>
    <p:extLst>
      <p:ext uri="{BB962C8B-B14F-4D97-AF65-F5344CB8AC3E}">
        <p14:creationId xmlns:p14="http://schemas.microsoft.com/office/powerpoint/2010/main" val="356043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943" y="640080"/>
            <a:ext cx="6700113" cy="5971199"/>
          </a:xfrm>
          <a:prstGeom prst="rect">
            <a:avLst/>
          </a:prstGeom>
        </p:spPr>
      </p:pic>
    </p:spTree>
    <p:extLst>
      <p:ext uri="{BB962C8B-B14F-4D97-AF65-F5344CB8AC3E}">
        <p14:creationId xmlns:p14="http://schemas.microsoft.com/office/powerpoint/2010/main" val="1872233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943" y="640080"/>
            <a:ext cx="6700113" cy="5971199"/>
          </a:xfrm>
          <a:prstGeom prst="rect">
            <a:avLst/>
          </a:prstGeom>
        </p:spPr>
      </p:pic>
    </p:spTree>
    <p:extLst>
      <p:ext uri="{BB962C8B-B14F-4D97-AF65-F5344CB8AC3E}">
        <p14:creationId xmlns:p14="http://schemas.microsoft.com/office/powerpoint/2010/main" val="586350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65760"/>
            <a:ext cx="7315200" cy="646331"/>
          </a:xfrm>
          <a:prstGeom prst="rect">
            <a:avLst/>
          </a:prstGeom>
          <a:noFill/>
        </p:spPr>
        <p:txBody>
          <a:bodyPr wrap="square" rtlCol="0">
            <a:spAutoFit/>
          </a:bodyPr>
          <a:lstStyle/>
          <a:p>
            <a:pPr algn="ctr"/>
            <a:r>
              <a:rPr lang="en-US" sz="3600" b="1" i="1" dirty="0">
                <a:solidFill>
                  <a:srgbClr val="C00000"/>
                </a:solidFill>
              </a:rPr>
              <a:t>Continuing Work</a:t>
            </a:r>
          </a:p>
        </p:txBody>
      </p:sp>
      <p:pic>
        <p:nvPicPr>
          <p:cNvPr id="6" name="Picture 5" descr="EPA logo.png"/>
          <p:cNvPicPr>
            <a:picLocks noChangeAspect="1"/>
          </p:cNvPicPr>
          <p:nvPr/>
        </p:nvPicPr>
        <p:blipFill>
          <a:blip r:embed="rId3" cstate="print"/>
          <a:stretch>
            <a:fillRect/>
          </a:stretch>
        </p:blipFill>
        <p:spPr>
          <a:xfrm>
            <a:off x="0" y="0"/>
            <a:ext cx="1371600" cy="5825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5" name="TextBox 4"/>
          <p:cNvSpPr txBox="1">
            <a:spLocks noChangeArrowheads="1"/>
          </p:cNvSpPr>
          <p:nvPr/>
        </p:nvSpPr>
        <p:spPr bwMode="auto">
          <a:xfrm>
            <a:off x="457200" y="1371600"/>
            <a:ext cx="8229600" cy="4054956"/>
          </a:xfrm>
          <a:prstGeom prst="rect">
            <a:avLst/>
          </a:prstGeom>
          <a:noFill/>
          <a:ln w="9525">
            <a:noFill/>
            <a:miter lim="800000"/>
            <a:headEnd/>
            <a:tailEnd/>
          </a:ln>
        </p:spPr>
        <p:txBody>
          <a:bodyPr wrap="square">
            <a:spAutoFit/>
          </a:bodyPr>
          <a:lstStyle/>
          <a:p>
            <a:pPr marL="457200" indent="-457200">
              <a:spcAft>
                <a:spcPts val="900"/>
              </a:spcAft>
              <a:buFont typeface="Arial" pitchFamily="34" charset="0"/>
              <a:buChar char="•"/>
            </a:pPr>
            <a:r>
              <a:rPr lang="en-US" sz="2000" dirty="0"/>
              <a:t>Why did analysis nudging cause the KF scheme to create such a tall updraft?  (We’ve seen warnings written to fort.98 in WRF)</a:t>
            </a:r>
          </a:p>
          <a:p>
            <a:pPr marL="457200" indent="-457200">
              <a:spcAft>
                <a:spcPts val="900"/>
              </a:spcAft>
              <a:buFont typeface="Arial" pitchFamily="34" charset="0"/>
              <a:buChar char="•"/>
            </a:pPr>
            <a:r>
              <a:rPr lang="en-US" sz="2000" dirty="0"/>
              <a:t>Why does “scaled” nudging no longer show improvements now that AMET uses barycentric interpolation?</a:t>
            </a:r>
          </a:p>
          <a:p>
            <a:pPr marL="457200" indent="-457200">
              <a:spcAft>
                <a:spcPts val="900"/>
              </a:spcAft>
              <a:buFont typeface="Arial" pitchFamily="34" charset="0"/>
              <a:buChar char="•"/>
            </a:pPr>
            <a:r>
              <a:rPr lang="en-US" sz="2000" dirty="0"/>
              <a:t>Still trying to provide something like “spectral” nudging for MPAS</a:t>
            </a:r>
          </a:p>
          <a:p>
            <a:pPr marL="457200" indent="-457200">
              <a:spcAft>
                <a:spcPts val="900"/>
              </a:spcAft>
              <a:buFont typeface="Arial" pitchFamily="34" charset="0"/>
              <a:buChar char="•"/>
            </a:pPr>
            <a:r>
              <a:rPr lang="en-US" sz="2000" dirty="0"/>
              <a:t>More frequent updates to reference fields (3-hour, 1-hour?)</a:t>
            </a:r>
          </a:p>
          <a:p>
            <a:pPr marL="457200" indent="-457200">
              <a:spcAft>
                <a:spcPts val="900"/>
              </a:spcAft>
              <a:buFont typeface="Arial" pitchFamily="34" charset="0"/>
              <a:buChar char="•"/>
            </a:pPr>
            <a:r>
              <a:rPr lang="en-US" sz="2000" dirty="0"/>
              <a:t>Thanks to Jerry Herwehe and Rob Gilliam, analysis nudging, advanced KF (sub-grid radiation, dynamic tau), and other physics options (ACM2, P-X) are now working in MPAS v5.1</a:t>
            </a:r>
          </a:p>
          <a:p>
            <a:pPr marL="457200" indent="-457200">
              <a:spcAft>
                <a:spcPts val="900"/>
              </a:spcAft>
              <a:buFont typeface="Arial" pitchFamily="34" charset="0"/>
              <a:buChar char="•"/>
            </a:pPr>
            <a:r>
              <a:rPr lang="en-US" sz="2000" dirty="0"/>
              <a:t>Design is underway for coupling MPAS to CMAQ. (Hosein Foroutan and others at U.S. EPA)</a:t>
            </a:r>
          </a:p>
        </p:txBody>
      </p:sp>
    </p:spTree>
    <p:extLst>
      <p:ext uri="{BB962C8B-B14F-4D97-AF65-F5344CB8AC3E}">
        <p14:creationId xmlns:p14="http://schemas.microsoft.com/office/powerpoint/2010/main" val="1839331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1840" y="990600"/>
            <a:ext cx="3041217" cy="769441"/>
          </a:xfrm>
          <a:prstGeom prst="rect">
            <a:avLst/>
          </a:prstGeom>
          <a:noFill/>
        </p:spPr>
        <p:txBody>
          <a:bodyPr wrap="none" rtlCol="0">
            <a:spAutoFit/>
          </a:bodyPr>
          <a:lstStyle/>
          <a:p>
            <a:pPr algn="ctr"/>
            <a:r>
              <a:rPr lang="en-US" sz="4400" dirty="0">
                <a:solidFill>
                  <a:srgbClr val="C00000"/>
                </a:solidFill>
              </a:rPr>
              <a:t>Questions?</a:t>
            </a:r>
          </a:p>
        </p:txBody>
      </p:sp>
      <p:pic>
        <p:nvPicPr>
          <p:cNvPr id="7" name="Picture 6" descr="EPA logo.png"/>
          <p:cNvPicPr>
            <a:picLocks noChangeAspect="1"/>
          </p:cNvPicPr>
          <p:nvPr/>
        </p:nvPicPr>
        <p:blipFill>
          <a:blip r:embed="rId3" cstate="print"/>
          <a:stretch>
            <a:fillRect/>
          </a:stretch>
        </p:blipFill>
        <p:spPr>
          <a:xfrm>
            <a:off x="0" y="0"/>
            <a:ext cx="1371600" cy="5825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15329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371600" y="457200"/>
            <a:ext cx="6400800" cy="914400"/>
          </a:xfrm>
          <a:prstGeom prst="rect">
            <a:avLst/>
          </a:prstGeom>
          <a:no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i="1" kern="0" dirty="0">
                <a:solidFill>
                  <a:srgbClr val="BC0000"/>
                </a:solidFill>
                <a:latin typeface="+mj-lt"/>
                <a:ea typeface="+mj-ea"/>
                <a:cs typeface="+mj-cs"/>
              </a:rPr>
              <a:t>Analysis Nudging 101</a:t>
            </a:r>
          </a:p>
        </p:txBody>
      </p:sp>
      <p:sp>
        <p:nvSpPr>
          <p:cNvPr id="5" name="TextBox 4"/>
          <p:cNvSpPr txBox="1">
            <a:spLocks noChangeArrowheads="1"/>
          </p:cNvSpPr>
          <p:nvPr/>
        </p:nvSpPr>
        <p:spPr bwMode="auto">
          <a:xfrm>
            <a:off x="457200" y="1828800"/>
            <a:ext cx="8229600" cy="1200329"/>
          </a:xfrm>
          <a:prstGeom prst="rect">
            <a:avLst/>
          </a:prstGeom>
          <a:noFill/>
          <a:ln w="9525">
            <a:noFill/>
            <a:miter lim="800000"/>
            <a:headEnd/>
            <a:tailEnd/>
          </a:ln>
        </p:spPr>
        <p:txBody>
          <a:bodyPr wrap="square">
            <a:spAutoFit/>
          </a:bodyPr>
          <a:lstStyle/>
          <a:p>
            <a:pPr marL="457200" marR="0" lvl="0" indent="-457200" defTabSz="914400" eaLnBrk="1" fontAlgn="auto" latinLnBrk="0" hangingPunct="1">
              <a:lnSpc>
                <a:spcPct val="100000"/>
              </a:lnSpc>
              <a:spcBef>
                <a:spcPts val="0"/>
              </a:spcBef>
              <a:spcAft>
                <a:spcPts val="1200"/>
              </a:spcAft>
              <a:buClrTx/>
              <a:buSzTx/>
              <a:buFont typeface="Arial" pitchFamily="34" charset="0"/>
              <a:buChar char="•"/>
              <a:tabLst/>
              <a:defRPr/>
            </a:pPr>
            <a:r>
              <a:rPr lang="en-US" sz="2400" kern="0" dirty="0">
                <a:solidFill>
                  <a:sysClr val="windowText" lastClr="000000"/>
                </a:solidFill>
              </a:rPr>
              <a:t>For a description of analysis nudging, the MPAS v4.0 code changes and new namelist options, please refer to last year’s presentation.</a:t>
            </a:r>
            <a:endParaRPr kumimoji="0" lang="en-US" sz="24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
        <p:nvSpPr>
          <p:cNvPr id="2" name="TextBox 1"/>
          <p:cNvSpPr txBox="1"/>
          <p:nvPr/>
        </p:nvSpPr>
        <p:spPr>
          <a:xfrm>
            <a:off x="548640" y="3474720"/>
            <a:ext cx="8046720" cy="338554"/>
          </a:xfrm>
          <a:prstGeom prst="rect">
            <a:avLst/>
          </a:prstGeom>
          <a:noFill/>
        </p:spPr>
        <p:txBody>
          <a:bodyPr wrap="none" rtlCol="0">
            <a:spAutoFit/>
          </a:bodyPr>
          <a:lstStyle/>
          <a:p>
            <a:r>
              <a:rPr lang="en-US" sz="1600" dirty="0">
                <a:solidFill>
                  <a:srgbClr val="0000FF"/>
                </a:solidFill>
              </a:rPr>
              <a:t>http://www2.mmm.ucar.edu/wrf/users/workshops/WS2016/oral_presentations/5b.5.pdf</a:t>
            </a:r>
          </a:p>
        </p:txBody>
      </p:sp>
      <p:sp>
        <p:nvSpPr>
          <p:cNvPr id="8" name="TextBox 7"/>
          <p:cNvSpPr txBox="1">
            <a:spLocks noChangeArrowheads="1"/>
          </p:cNvSpPr>
          <p:nvPr/>
        </p:nvSpPr>
        <p:spPr bwMode="auto">
          <a:xfrm>
            <a:off x="457200" y="4572000"/>
            <a:ext cx="8229600" cy="830997"/>
          </a:xfrm>
          <a:prstGeom prst="rect">
            <a:avLst/>
          </a:prstGeom>
          <a:noFill/>
          <a:ln w="9525">
            <a:noFill/>
            <a:miter lim="800000"/>
            <a:headEnd/>
            <a:tailEnd/>
          </a:ln>
        </p:spPr>
        <p:txBody>
          <a:bodyPr wrap="square">
            <a:spAutoFit/>
          </a:bodyPr>
          <a:lstStyle/>
          <a:p>
            <a:pPr marL="457200" marR="0" lvl="0" indent="-457200" defTabSz="914400" eaLnBrk="1" fontAlgn="auto" latinLnBrk="0" hangingPunct="1">
              <a:lnSpc>
                <a:spcPct val="100000"/>
              </a:lnSpc>
              <a:spcBef>
                <a:spcPts val="0"/>
              </a:spcBef>
              <a:spcAft>
                <a:spcPts val="1200"/>
              </a:spcAft>
              <a:buClrTx/>
              <a:buSzTx/>
              <a:buFont typeface="Arial" pitchFamily="34" charset="0"/>
              <a:buChar char="•"/>
              <a:tabLst/>
              <a:defRPr/>
            </a:pPr>
            <a:r>
              <a:rPr lang="en-US" sz="2400" kern="0" dirty="0">
                <a:solidFill>
                  <a:sysClr val="windowText" lastClr="000000"/>
                </a:solidFill>
              </a:rPr>
              <a:t>Any significant changes from last year will be </a:t>
            </a:r>
            <a:r>
              <a:rPr lang="en-US" sz="2400" kern="0" dirty="0">
                <a:solidFill>
                  <a:srgbClr val="FF0000"/>
                </a:solidFill>
              </a:rPr>
              <a:t>highlighted</a:t>
            </a:r>
            <a:r>
              <a:rPr lang="en-US" sz="2400" kern="0" dirty="0">
                <a:solidFill>
                  <a:sysClr val="windowText" lastClr="000000"/>
                </a:solidFill>
              </a:rPr>
              <a:t> in the following slides.</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7392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828800" y="457200"/>
            <a:ext cx="54864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Kain-Fritsch Issue</a:t>
            </a:r>
          </a:p>
        </p:txBody>
      </p:sp>
      <p:sp>
        <p:nvSpPr>
          <p:cNvPr id="5" name="TextBox 4"/>
          <p:cNvSpPr txBox="1">
            <a:spLocks noChangeArrowheads="1"/>
          </p:cNvSpPr>
          <p:nvPr/>
        </p:nvSpPr>
        <p:spPr bwMode="auto">
          <a:xfrm>
            <a:off x="457200" y="1371600"/>
            <a:ext cx="8229600" cy="3323987"/>
          </a:xfrm>
          <a:prstGeom prst="rect">
            <a:avLst/>
          </a:prstGeom>
          <a:noFill/>
          <a:ln w="9525">
            <a:noFill/>
            <a:miter lim="800000"/>
            <a:headEnd/>
            <a:tailEnd/>
          </a:ln>
        </p:spPr>
        <p:txBody>
          <a:bodyPr wrap="square">
            <a:spAutoFit/>
          </a:bodyPr>
          <a:lstStyle/>
          <a:p>
            <a:pPr marL="457200" indent="-457200" defTabSz="91440">
              <a:spcAft>
                <a:spcPts val="1200"/>
              </a:spcAft>
              <a:buFont typeface="Arial" pitchFamily="34" charset="0"/>
              <a:buChar char="•"/>
            </a:pPr>
            <a:r>
              <a:rPr lang="en-US" sz="2000" dirty="0"/>
              <a:t>In the first application of analysis nudging for January 2013, we encountered a “segmentation fault” abort that was traced to the Kain-Fritsch convective scheme. </a:t>
            </a:r>
          </a:p>
          <a:p>
            <a:pPr marL="457200" indent="-457200" defTabSz="91440">
              <a:spcAft>
                <a:spcPts val="1200"/>
              </a:spcAft>
              <a:buFont typeface="Arial" pitchFamily="34" charset="0"/>
              <a:buChar char="•"/>
            </a:pPr>
            <a:r>
              <a:rPr lang="en-US" sz="2000" dirty="0"/>
              <a:t>K-F was defining an updraft to just above 5 kPa (~21km / 69kft) and was seeking data outside the bounds of a lookup table.</a:t>
            </a:r>
          </a:p>
          <a:p>
            <a:pPr marL="457200" indent="-457200" defTabSz="91440">
              <a:spcAft>
                <a:spcPts val="1200"/>
              </a:spcAft>
              <a:buFont typeface="Arial" pitchFamily="34" charset="0"/>
              <a:buChar char="•"/>
            </a:pPr>
            <a:r>
              <a:rPr lang="en-US" sz="2000" dirty="0"/>
              <a:t>Modified </a:t>
            </a:r>
            <a:r>
              <a:rPr lang="en-US" sz="2000" i="1" dirty="0"/>
              <a:t>module_cu_kfeta.F</a:t>
            </a:r>
            <a:r>
              <a:rPr lang="en-US" sz="2000" dirty="0"/>
              <a:t> to expand the pressure range in that lookup table and provide a graceful abort for any future excursions  </a:t>
            </a:r>
          </a:p>
          <a:p>
            <a:pPr marL="914400" lvl="1" indent="-457200" defTabSz="91440">
              <a:spcAft>
                <a:spcPts val="0"/>
              </a:spcAft>
              <a:buFont typeface="Arial" pitchFamily="34" charset="0"/>
              <a:buChar char="•"/>
            </a:pPr>
            <a:r>
              <a:rPr lang="en-US" sz="2000" dirty="0"/>
              <a:t>Original:  220 values from 110-5 kPa</a:t>
            </a:r>
          </a:p>
          <a:p>
            <a:pPr marL="914400" lvl="1" indent="-457200" defTabSz="91440">
              <a:spcAft>
                <a:spcPts val="1200"/>
              </a:spcAft>
              <a:buFont typeface="Arial" pitchFamily="34" charset="0"/>
              <a:buChar char="•"/>
            </a:pPr>
            <a:r>
              <a:rPr lang="en-US" sz="2000" dirty="0"/>
              <a:t>New:  250 values from 110-1 kPa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362408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828800" y="457200"/>
            <a:ext cx="54864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FDDA data recycling</a:t>
            </a:r>
          </a:p>
        </p:txBody>
      </p:sp>
      <p:sp>
        <p:nvSpPr>
          <p:cNvPr id="5" name="TextBox 4"/>
          <p:cNvSpPr txBox="1">
            <a:spLocks noChangeArrowheads="1"/>
          </p:cNvSpPr>
          <p:nvPr/>
        </p:nvSpPr>
        <p:spPr bwMode="auto">
          <a:xfrm>
            <a:off x="457200" y="1371600"/>
            <a:ext cx="8229600" cy="2708434"/>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t>The previous method for defining reference fields (nudging targets) read in both the “new” and “old” data elements at each update time.</a:t>
            </a:r>
          </a:p>
          <a:p>
            <a:pPr marL="457200" indent="-457200" defTabSz="91440">
              <a:spcAft>
                <a:spcPts val="1200"/>
              </a:spcAft>
              <a:buFont typeface="Arial" pitchFamily="34" charset="0"/>
              <a:buChar char="•"/>
            </a:pPr>
            <a:r>
              <a:rPr lang="en-US" sz="2000" dirty="0"/>
              <a:t>We now “recycle” these reference fields, reading in only the “new” fields representing the targets at the end of each FDDA interval.</a:t>
            </a:r>
          </a:p>
          <a:p>
            <a:pPr marL="457200" indent="-457200" defTabSz="91440">
              <a:spcAft>
                <a:spcPts val="1200"/>
              </a:spcAft>
              <a:buFont typeface="Arial" pitchFamily="34" charset="0"/>
              <a:buChar char="•"/>
            </a:pPr>
            <a:r>
              <a:rPr lang="en-US" sz="2000" dirty="0"/>
              <a:t>Monthly FDDA files for 92-25km runs:  64 Gb → 32 Gb.</a:t>
            </a:r>
          </a:p>
          <a:p>
            <a:pPr marL="457200" indent="-457200" defTabSz="91440">
              <a:spcAft>
                <a:spcPts val="1200"/>
              </a:spcAft>
              <a:buFont typeface="Arial" pitchFamily="34" charset="0"/>
              <a:buChar char="•"/>
            </a:pPr>
            <a:r>
              <a:rPr lang="en-US" sz="2000" dirty="0"/>
              <a:t>In the future, we hope to use more frequent FDDA target updates which would make file size even more important.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257076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371600" y="457200"/>
            <a:ext cx="64008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Barycentric Interpolation</a:t>
            </a:r>
          </a:p>
        </p:txBody>
      </p:sp>
      <p:sp>
        <p:nvSpPr>
          <p:cNvPr id="5" name="TextBox 4"/>
          <p:cNvSpPr txBox="1">
            <a:spLocks noChangeArrowheads="1"/>
          </p:cNvSpPr>
          <p:nvPr/>
        </p:nvSpPr>
        <p:spPr bwMode="auto">
          <a:xfrm>
            <a:off x="457200" y="1371600"/>
            <a:ext cx="8229600" cy="3016210"/>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t>To better evaluate MPAS-A results, we started using barycentric interpolation of MPAS-A outputs to the location of observations.</a:t>
            </a:r>
          </a:p>
          <a:p>
            <a:pPr marL="457200" indent="-457200">
              <a:spcAft>
                <a:spcPts val="1200"/>
              </a:spcAft>
              <a:buFont typeface="Arial" pitchFamily="34" charset="0"/>
              <a:buChar char="•"/>
            </a:pPr>
            <a:r>
              <a:rPr lang="en-US" sz="2000" dirty="0"/>
              <a:t>For WRF, we use bi-linear interpolation.  For MPAS-A, we were using nearest neighbor (i.e., value at nearest cell center)</a:t>
            </a:r>
          </a:p>
          <a:p>
            <a:pPr marL="457200" indent="-457200">
              <a:spcAft>
                <a:spcPts val="1200"/>
              </a:spcAft>
              <a:buFont typeface="Arial" pitchFamily="34" charset="0"/>
              <a:buChar char="•"/>
            </a:pPr>
            <a:r>
              <a:rPr lang="en-US" sz="2000" dirty="0"/>
              <a:t>Each vertex in the MPAS-A mesh is formed from three cells whose centers define a triangle.</a:t>
            </a:r>
          </a:p>
          <a:p>
            <a:pPr marL="457200" indent="-457200">
              <a:spcAft>
                <a:spcPts val="1200"/>
              </a:spcAft>
              <a:buFont typeface="Arial" pitchFamily="34" charset="0"/>
              <a:buChar char="•"/>
            </a:pPr>
            <a:r>
              <a:rPr lang="en-US" sz="2000" dirty="0"/>
              <a:t>Finding the closest vertex to a particular point identifies the three cell centers forming a triangle containing that point.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359377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908"/>
            <a:ext cx="9144000" cy="66621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305134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371600" y="457200"/>
            <a:ext cx="6400800" cy="640080"/>
          </a:xfrm>
          <a:prstGeom prst="rect">
            <a:avLst/>
          </a:prstGeom>
          <a:noFill/>
          <a:ln w="9525">
            <a:noFill/>
            <a:miter lim="800000"/>
            <a:headEnd/>
            <a:tailEnd/>
          </a:ln>
          <a:effectLst/>
        </p:spPr>
        <p:txBody>
          <a:bodyPr anchor="ctr"/>
          <a:lstStyle/>
          <a:p>
            <a:pPr algn="ctr">
              <a:defRPr/>
            </a:pPr>
            <a:r>
              <a:rPr lang="en-US" sz="4000" b="1" i="1" kern="0" dirty="0">
                <a:solidFill>
                  <a:srgbClr val="BC0000"/>
                </a:solidFill>
                <a:latin typeface="+mj-lt"/>
                <a:ea typeface="+mj-ea"/>
                <a:cs typeface="+mj-cs"/>
              </a:rPr>
              <a:t>Barycentric Interpolation</a:t>
            </a:r>
          </a:p>
        </p:txBody>
      </p:sp>
      <p:sp>
        <p:nvSpPr>
          <p:cNvPr id="5" name="TextBox 4"/>
          <p:cNvSpPr txBox="1">
            <a:spLocks noChangeArrowheads="1"/>
          </p:cNvSpPr>
          <p:nvPr/>
        </p:nvSpPr>
        <p:spPr bwMode="auto">
          <a:xfrm>
            <a:off x="457200" y="1371600"/>
            <a:ext cx="8229600" cy="1015663"/>
          </a:xfrm>
          <a:prstGeom prst="rect">
            <a:avLst/>
          </a:prstGeom>
          <a:noFill/>
          <a:ln w="9525">
            <a:noFill/>
            <a:miter lim="800000"/>
            <a:headEnd/>
            <a:tailEnd/>
          </a:ln>
        </p:spPr>
        <p:txBody>
          <a:bodyPr wrap="square">
            <a:spAutoFit/>
          </a:bodyPr>
          <a:lstStyle/>
          <a:p>
            <a:pPr marL="457200" indent="-457200">
              <a:spcAft>
                <a:spcPts val="1200"/>
              </a:spcAft>
              <a:buFont typeface="Arial" pitchFamily="34" charset="0"/>
              <a:buChar char="•"/>
            </a:pPr>
            <a:r>
              <a:rPr lang="en-US" sz="2000" dirty="0"/>
              <a:t>Once we started using barycentric interpolation to match MPAS-A results with observations in our Atmospheric Model Evaluation Tool, evaluation statistics improved considerably in most cases.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 cy="58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3680"/>
            <a:ext cx="3291840" cy="274320"/>
          </a:xfrm>
          <a:prstGeom prst="rect">
            <a:avLst/>
          </a:prstGeom>
        </p:spPr>
      </p:pic>
    </p:spTree>
    <p:extLst>
      <p:ext uri="{BB962C8B-B14F-4D97-AF65-F5344CB8AC3E}">
        <p14:creationId xmlns:p14="http://schemas.microsoft.com/office/powerpoint/2010/main" val="15119130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591AC7-E232-4A45-A547-53789F1AEAEE}">
  <ds:schemaRefs>
    <ds:schemaRef ds:uri="ESRI.ArcGIS.Mapping.OfficeIntegration.PowerPointInfo"/>
  </ds:schemaRefs>
</ds:datastoreItem>
</file>

<file path=customXml/itemProps10.xml><?xml version="1.0" encoding="utf-8"?>
<ds:datastoreItem xmlns:ds="http://schemas.openxmlformats.org/officeDocument/2006/customXml" ds:itemID="{F60E3865-8F4B-491E-B431-BB554F7EC37A}">
  <ds:schemaRefs>
    <ds:schemaRef ds:uri="ESRI.ArcGIS.Mapping.OfficeIntegration.PowerPointInfo"/>
  </ds:schemaRefs>
</ds:datastoreItem>
</file>

<file path=customXml/itemProps11.xml><?xml version="1.0" encoding="utf-8"?>
<ds:datastoreItem xmlns:ds="http://schemas.openxmlformats.org/officeDocument/2006/customXml" ds:itemID="{2D36A2E8-EA5A-4B4F-A1BB-CCEF8492E580}">
  <ds:schemaRefs>
    <ds:schemaRef ds:uri="ESRI.ArcGIS.Mapping.OfficeIntegration.PowerPointInfo"/>
  </ds:schemaRefs>
</ds:datastoreItem>
</file>

<file path=customXml/itemProps12.xml><?xml version="1.0" encoding="utf-8"?>
<ds:datastoreItem xmlns:ds="http://schemas.openxmlformats.org/officeDocument/2006/customXml" ds:itemID="{A6AA4D74-F438-4092-B66F-F48A4A4719A8}">
  <ds:schemaRefs>
    <ds:schemaRef ds:uri="ESRI.ArcGIS.Mapping.OfficeIntegration.PowerPointInfo"/>
  </ds:schemaRefs>
</ds:datastoreItem>
</file>

<file path=customXml/itemProps13.xml><?xml version="1.0" encoding="utf-8"?>
<ds:datastoreItem xmlns:ds="http://schemas.openxmlformats.org/officeDocument/2006/customXml" ds:itemID="{E7324170-F480-40FF-B167-DFD1080A0DE7}">
  <ds:schemaRefs>
    <ds:schemaRef ds:uri="ESRI.ArcGIS.Mapping.OfficeIntegration.PowerPointInfo"/>
  </ds:schemaRefs>
</ds:datastoreItem>
</file>

<file path=customXml/itemProps14.xml><?xml version="1.0" encoding="utf-8"?>
<ds:datastoreItem xmlns:ds="http://schemas.openxmlformats.org/officeDocument/2006/customXml" ds:itemID="{1C2CAEAD-6F8B-45DC-B822-B11B629201D4}">
  <ds:schemaRefs>
    <ds:schemaRef ds:uri="ESRI.ArcGIS.Mapping.OfficeIntegration.PowerPointInfo"/>
  </ds:schemaRefs>
</ds:datastoreItem>
</file>

<file path=customXml/itemProps15.xml><?xml version="1.0" encoding="utf-8"?>
<ds:datastoreItem xmlns:ds="http://schemas.openxmlformats.org/officeDocument/2006/customXml" ds:itemID="{17E8908A-A3E6-48D3-A86F-824819855CFA}">
  <ds:schemaRefs>
    <ds:schemaRef ds:uri="ESRI.ArcGIS.Mapping.OfficeIntegration.PowerPointInfo"/>
  </ds:schemaRefs>
</ds:datastoreItem>
</file>

<file path=customXml/itemProps16.xml><?xml version="1.0" encoding="utf-8"?>
<ds:datastoreItem xmlns:ds="http://schemas.openxmlformats.org/officeDocument/2006/customXml" ds:itemID="{C5596624-E5C1-41EF-B413-1DC1168EB5B1}">
  <ds:schemaRefs>
    <ds:schemaRef ds:uri="ESRI.ArcGIS.Mapping.OfficeIntegration.PowerPointInfo"/>
  </ds:schemaRefs>
</ds:datastoreItem>
</file>

<file path=customXml/itemProps17.xml><?xml version="1.0" encoding="utf-8"?>
<ds:datastoreItem xmlns:ds="http://schemas.openxmlformats.org/officeDocument/2006/customXml" ds:itemID="{FFEF7A39-50AE-4879-9F62-9BD17538AA21}">
  <ds:schemaRefs>
    <ds:schemaRef ds:uri="ESRI.ArcGIS.Mapping.OfficeIntegration.PowerPointInfo"/>
  </ds:schemaRefs>
</ds:datastoreItem>
</file>

<file path=customXml/itemProps18.xml><?xml version="1.0" encoding="utf-8"?>
<ds:datastoreItem xmlns:ds="http://schemas.openxmlformats.org/officeDocument/2006/customXml" ds:itemID="{CD5B4C92-1D18-49AC-916C-5F1D38B33C06}">
  <ds:schemaRefs>
    <ds:schemaRef ds:uri="ESRI.ArcGIS.Mapping.OfficeIntegration.PowerPointInfo"/>
  </ds:schemaRefs>
</ds:datastoreItem>
</file>

<file path=customXml/itemProps2.xml><?xml version="1.0" encoding="utf-8"?>
<ds:datastoreItem xmlns:ds="http://schemas.openxmlformats.org/officeDocument/2006/customXml" ds:itemID="{3B84FD12-1D2D-407B-AC0F-541DE3DF588A}">
  <ds:schemaRefs>
    <ds:schemaRef ds:uri="ESRI.ArcGIS.Mapping.OfficeIntegration.PowerPointInfo"/>
  </ds:schemaRefs>
</ds:datastoreItem>
</file>

<file path=customXml/itemProps3.xml><?xml version="1.0" encoding="utf-8"?>
<ds:datastoreItem xmlns:ds="http://schemas.openxmlformats.org/officeDocument/2006/customXml" ds:itemID="{6BE130BC-AF47-4C04-B846-AC041E6C4E4E}">
  <ds:schemaRefs>
    <ds:schemaRef ds:uri="ESRI.ArcGIS.Mapping.OfficeIntegration.PowerPointInfo"/>
  </ds:schemaRefs>
</ds:datastoreItem>
</file>

<file path=customXml/itemProps4.xml><?xml version="1.0" encoding="utf-8"?>
<ds:datastoreItem xmlns:ds="http://schemas.openxmlformats.org/officeDocument/2006/customXml" ds:itemID="{5157C6B9-8C9A-46A8-97BA-2A567FEEF601}">
  <ds:schemaRefs>
    <ds:schemaRef ds:uri="ESRI.ArcGIS.Mapping.OfficeIntegration.PowerPointInfo"/>
  </ds:schemaRefs>
</ds:datastoreItem>
</file>

<file path=customXml/itemProps5.xml><?xml version="1.0" encoding="utf-8"?>
<ds:datastoreItem xmlns:ds="http://schemas.openxmlformats.org/officeDocument/2006/customXml" ds:itemID="{E5240387-6E21-4BB2-B307-1C6C92E94C35}">
  <ds:schemaRefs>
    <ds:schemaRef ds:uri="ESRI.ArcGIS.Mapping.OfficeIntegration.PowerPointInfo"/>
  </ds:schemaRefs>
</ds:datastoreItem>
</file>

<file path=customXml/itemProps6.xml><?xml version="1.0" encoding="utf-8"?>
<ds:datastoreItem xmlns:ds="http://schemas.openxmlformats.org/officeDocument/2006/customXml" ds:itemID="{0B15059A-DF6C-4A29-BF72-9BFAA06D6839}">
  <ds:schemaRefs>
    <ds:schemaRef ds:uri="ESRI.ArcGIS.Mapping.OfficeIntegration.PowerPointInfo"/>
  </ds:schemaRefs>
</ds:datastoreItem>
</file>

<file path=customXml/itemProps7.xml><?xml version="1.0" encoding="utf-8"?>
<ds:datastoreItem xmlns:ds="http://schemas.openxmlformats.org/officeDocument/2006/customXml" ds:itemID="{16304FE7-5AE9-4DCC-BACE-39053A3296F8}">
  <ds:schemaRefs>
    <ds:schemaRef ds:uri="ESRI.ArcGIS.Mapping.OfficeIntegration.PowerPointInfo"/>
  </ds:schemaRefs>
</ds:datastoreItem>
</file>

<file path=customXml/itemProps8.xml><?xml version="1.0" encoding="utf-8"?>
<ds:datastoreItem xmlns:ds="http://schemas.openxmlformats.org/officeDocument/2006/customXml" ds:itemID="{09F00C5F-5C38-4310-876F-994EEB957694}">
  <ds:schemaRefs>
    <ds:schemaRef ds:uri="ESRI.ArcGIS.Mapping.OfficeIntegration.PowerPointInfo"/>
  </ds:schemaRefs>
</ds:datastoreItem>
</file>

<file path=customXml/itemProps9.xml><?xml version="1.0" encoding="utf-8"?>
<ds:datastoreItem xmlns:ds="http://schemas.openxmlformats.org/officeDocument/2006/customXml" ds:itemID="{A9A5BF9A-7B80-47F0-A8D2-ECA5C4F267A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11346</TotalTime>
  <Words>1317</Words>
  <Application>Microsoft Office PowerPoint</Application>
  <PresentationFormat>On-screen Show (4:3)</PresentationFormat>
  <Paragraphs>179</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Default Design</vt:lpstr>
      <vt:lpstr>Refinement and testing of analysis nudging in MPAS-A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Tau presentation</dc:title>
  <dc:creator>russell bullock</dc:creator>
  <cp:lastModifiedBy>Bullock, Russell</cp:lastModifiedBy>
  <cp:revision>1113</cp:revision>
  <dcterms:created xsi:type="dcterms:W3CDTF">2009-05-01T15:22:53Z</dcterms:created>
  <dcterms:modified xsi:type="dcterms:W3CDTF">2017-06-14T21:45:59Z</dcterms:modified>
</cp:coreProperties>
</file>