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1"/>
  </p:notesMasterIdLst>
  <p:sldIdLst>
    <p:sldId id="422" r:id="rId2"/>
    <p:sldId id="476" r:id="rId3"/>
    <p:sldId id="564" r:id="rId4"/>
    <p:sldId id="568" r:id="rId5"/>
    <p:sldId id="494" r:id="rId6"/>
    <p:sldId id="596" r:id="rId7"/>
    <p:sldId id="574" r:id="rId8"/>
    <p:sldId id="609" r:id="rId9"/>
    <p:sldId id="598" r:id="rId10"/>
    <p:sldId id="599" r:id="rId11"/>
    <p:sldId id="597" r:id="rId12"/>
    <p:sldId id="569" r:id="rId13"/>
    <p:sldId id="602" r:id="rId14"/>
    <p:sldId id="608" r:id="rId15"/>
    <p:sldId id="605" r:id="rId16"/>
    <p:sldId id="606" r:id="rId17"/>
    <p:sldId id="607" r:id="rId18"/>
    <p:sldId id="578" r:id="rId19"/>
    <p:sldId id="600" r:id="rId20"/>
    <p:sldId id="604" r:id="rId21"/>
    <p:sldId id="594" r:id="rId22"/>
    <p:sldId id="582" r:id="rId23"/>
    <p:sldId id="590" r:id="rId24"/>
    <p:sldId id="583" r:id="rId25"/>
    <p:sldId id="603" r:id="rId26"/>
    <p:sldId id="555" r:id="rId27"/>
    <p:sldId id="556" r:id="rId28"/>
    <p:sldId id="560" r:id="rId29"/>
    <p:sldId id="4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 Berner"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5E8FF"/>
    <a:srgbClr val="FF00FF"/>
    <a:srgbClr val="00FF00"/>
    <a:srgbClr val="00FFFF"/>
    <a:srgbClr val="B72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901" autoAdjust="0"/>
    <p:restoredTop sz="86420" autoAdjust="0"/>
  </p:normalViewPr>
  <p:slideViewPr>
    <p:cSldViewPr snapToGrid="0" snapToObjects="1">
      <p:cViewPr>
        <p:scale>
          <a:sx n="89" d="100"/>
          <a:sy n="89" d="100"/>
        </p:scale>
        <p:origin x="-280" y="6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12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3CB76-DAE1-2A45-92F7-C8688B9EE14B}" type="datetimeFigureOut">
              <a:rPr lang="en-US" smtClean="0"/>
              <a:pPr/>
              <a:t>6/12/17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B747F-3204-184C-94EA-5FB94E5A4578}" type="slidenum">
              <a:rPr lang="en-US" smtClean="0"/>
              <a:pPr/>
              <a:t>‹#›</a:t>
            </a:fld>
            <a:endParaRPr lang="en-US" dirty="0"/>
          </a:p>
        </p:txBody>
      </p:sp>
    </p:spTree>
    <p:extLst>
      <p:ext uri="{BB962C8B-B14F-4D97-AF65-F5344CB8AC3E}">
        <p14:creationId xmlns:p14="http://schemas.microsoft.com/office/powerpoint/2010/main" val="743635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B747F-3204-184C-94EA-5FB94E5A4578}" type="slidenum">
              <a:rPr lang="en-US" smtClean="0"/>
              <a:pPr/>
              <a:t>3</a:t>
            </a:fld>
            <a:endParaRPr lang="en-US"/>
          </a:p>
        </p:txBody>
      </p:sp>
    </p:spTree>
    <p:extLst>
      <p:ext uri="{BB962C8B-B14F-4D97-AF65-F5344CB8AC3E}">
        <p14:creationId xmlns:p14="http://schemas.microsoft.com/office/powerpoint/2010/main" val="135123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3305045-C2BC-3445-B4A4-7123D437567A}" type="slidenum">
              <a:rPr lang="en-GB"/>
              <a:pPr/>
              <a:t>4</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fontScale="92500" lnSpcReduction="20000"/>
          </a:bodyPr>
          <a:lstStyle/>
          <a:p>
            <a:pPr>
              <a:spcBef>
                <a:spcPct val="0"/>
              </a:spcBef>
            </a:pPr>
            <a:endParaRPr lang="en-GB" sz="2400">
              <a:solidFill>
                <a:schemeClr val="bg1"/>
              </a:solidFill>
              <a:ea typeface="Arial" charset="0"/>
              <a:cs typeface="Arial" charset="0"/>
            </a:endParaRPr>
          </a:p>
          <a:p>
            <a:pPr eaLnBrk="1" hangingPunct="1"/>
            <a:endParaRPr lang="en-GB"/>
          </a:p>
          <a:p>
            <a:pPr eaLnBrk="1" hangingPunct="1"/>
            <a:endParaRPr lang="en-GB"/>
          </a:p>
          <a:p>
            <a:pPr eaLnBrk="1" hangingPunct="1"/>
            <a:r>
              <a:rPr lang="en-GB"/>
              <a:t>These examples demonstarted that esnemble precition systems are a very good way to assess the uncertainty of a particuklar forecast due to the uncertainly if the initial condition. Sometimes this is referred to as predicting the predictability. It is of importance that the predictaibilty </a:t>
            </a:r>
          </a:p>
          <a:p>
            <a:pPr eaLnBrk="1" hangingPunct="1"/>
            <a:r>
              <a:rPr lang="en-GB"/>
              <a:t>(in other words the ensemble soread) doies deopend n the stateas of the system. Eg.g. it will be easier to oredicta </a:t>
            </a:r>
          </a:p>
          <a:p>
            <a:pPr eaLnBrk="1" hangingPunct="1"/>
            <a:r>
              <a:rPr lang="en-GB"/>
              <a:t>The evolution og the trajectiores if there large-scale state is in a quasio-stabel equilibrium, as oiised to a highly transient state. </a:t>
            </a:r>
          </a:p>
          <a:p>
            <a:pPr eaLnBrk="1" hangingPunct="1"/>
            <a:endParaRPr lang="en-GB"/>
          </a:p>
          <a:p>
            <a:pPr eaLnBrk="1" hangingPunct="1"/>
            <a:r>
              <a:rPr lang="en-GB"/>
              <a:t>Now we come to the shortcoming of the current EPS. The uncertainilty we want to assess with the EPS is the difference of </a:t>
            </a:r>
          </a:p>
          <a:p>
            <a:pPr eaLnBrk="1" hangingPunct="1"/>
            <a:r>
              <a:rPr lang="en-GB"/>
              <a:t>The trajectory of a forecatse from the truth. Theerefore we want the ensemble to contain the trajkectory of the truth at all </a:t>
            </a:r>
          </a:p>
          <a:p>
            <a:pPr eaLnBrk="1" hangingPunct="1"/>
            <a:r>
              <a:rPr lang="en-GB"/>
              <a:t>Times. In other words the spread of the ensemble should grow as the mean error. It is know that the error of</a:t>
            </a:r>
          </a:p>
          <a:p>
            <a:pPr eaLnBrk="1" hangingPunct="1"/>
            <a:r>
              <a:rPr lang="en-GB"/>
              <a:t>current EOPS ystems is larger than the ensemble spread. This could be countercated by increaseng the pertubations og the intial </a:t>
            </a:r>
          </a:p>
          <a:p>
            <a:pPr eaLnBrk="1" hangingPunct="1"/>
            <a:r>
              <a:rPr lang="en-GB"/>
              <a:t>State to unrealistically large values, but this would degrade the forecast for smaller leads times. Hence there seems to be a</a:t>
            </a:r>
          </a:p>
          <a:p>
            <a:pPr eaLnBrk="1" hangingPunct="1"/>
            <a:r>
              <a:rPr lang="en-GB"/>
              <a:t>Source of error that does not come from the initial conditions, namely model error.</a:t>
            </a:r>
          </a:p>
          <a:p>
            <a:pPr eaLnBrk="1" hangingPunct="1"/>
            <a:endParaRPr lang="en-GB"/>
          </a:p>
          <a:p>
            <a:pPr eaLnBrk="1" hangingPunct="1"/>
            <a:endParaRPr lang="en-GB"/>
          </a:p>
          <a:p>
            <a:pPr eaLnBrk="1" hangingPunct="1"/>
            <a:r>
              <a:rPr lang="en-GB"/>
              <a:t> </a:t>
            </a:r>
          </a:p>
          <a:p>
            <a:pPr eaLnBrk="1" hangingPunct="1"/>
            <a:r>
              <a:rPr lang="en-GB"/>
              <a:t>[trajectory]</a:t>
            </a:r>
          </a:p>
        </p:txBody>
      </p:sp>
    </p:spTree>
    <p:extLst>
      <p:ext uri="{BB962C8B-B14F-4D97-AF65-F5344CB8AC3E}">
        <p14:creationId xmlns:p14="http://schemas.microsoft.com/office/powerpoint/2010/main" val="186805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B747F-3204-184C-94EA-5FB94E5A4578}" type="slidenum">
              <a:rPr lang="en-US" smtClean="0"/>
              <a:pPr/>
              <a:t>6</a:t>
            </a:fld>
            <a:endParaRPr lang="en-US"/>
          </a:p>
        </p:txBody>
      </p:sp>
    </p:spTree>
    <p:extLst>
      <p:ext uri="{BB962C8B-B14F-4D97-AF65-F5344CB8AC3E}">
        <p14:creationId xmlns:p14="http://schemas.microsoft.com/office/powerpoint/2010/main" val="164157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B747F-3204-184C-94EA-5FB94E5A4578}" type="slidenum">
              <a:rPr lang="en-US" smtClean="0"/>
              <a:pPr/>
              <a:t>7</a:t>
            </a:fld>
            <a:endParaRPr lang="en-US"/>
          </a:p>
        </p:txBody>
      </p:sp>
    </p:spTree>
    <p:extLst>
      <p:ext uri="{BB962C8B-B14F-4D97-AF65-F5344CB8AC3E}">
        <p14:creationId xmlns:p14="http://schemas.microsoft.com/office/powerpoint/2010/main" val="125462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A6D68-BC17-8A47-A45E-AD6CCEA8455A}"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6" name="Footer Placeholder 5"/>
          <p:cNvSpPr>
            <a:spLocks noGrp="1"/>
          </p:cNvSpPr>
          <p:nvPr>
            <p:ph type="ftr" sz="quarter" idx="11"/>
          </p:nvPr>
        </p:nvSpPr>
        <p:spPr/>
        <p:txBody>
          <a:bodyPr/>
          <a:lstStyle/>
          <a:p>
            <a:r>
              <a:rPr lang="en-US" dirty="0" smtClean="0"/>
              <a:t>MMM Seminar 12/09/2010    </a:t>
            </a:r>
          </a:p>
          <a:p>
            <a:endParaRPr lang="en-US" dirty="0"/>
          </a:p>
        </p:txBody>
      </p:sp>
      <p:sp>
        <p:nvSpPr>
          <p:cNvPr id="7" name="Slide Number Placeholder 6"/>
          <p:cNvSpPr>
            <a:spLocks noGrp="1"/>
          </p:cNvSpPr>
          <p:nvPr>
            <p:ph type="sldNum" sz="quarter" idx="12"/>
          </p:nvPr>
        </p:nvSpPr>
        <p:spPr/>
        <p:txBody>
          <a:bodyPr/>
          <a:lstStyle/>
          <a:p>
            <a:fld id="{75BA6D68-BC17-8A47-A45E-AD6CCEA8455A}" type="slidenum">
              <a:rPr lang="en-US" smtClean="0"/>
              <a:pPr/>
              <a:t>‹#›</a:t>
            </a:fld>
            <a:endParaRPr lang="en-US" dirty="0"/>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dirty="0" smtClean="0"/>
              <a:t>Click icon to add picture</a:t>
            </a:r>
            <a:endParaRPr dirty="0"/>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A6D68-BC17-8A47-A45E-AD6CCEA8455A}" type="slidenum">
              <a:rPr lang="en-US" smtClean="0"/>
              <a:pPr/>
              <a:t>‹#›</a:t>
            </a:fld>
            <a:endParaRPr lang="en-US" dirty="0"/>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A6D68-BC17-8A47-A45E-AD6CCEA8455A}" type="slidenum">
              <a:rPr lang="en-US" smtClean="0"/>
              <a:pPr/>
              <a:t>‹#›</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r>
              <a:rPr lang="en-US" dirty="0" smtClean="0"/>
              <a:t>MMM Seminar 12/09/2010    </a:t>
            </a:r>
            <a:endParaRPr lang="en-US" dirty="0"/>
          </a:p>
        </p:txBody>
      </p:sp>
      <p:sp>
        <p:nvSpPr>
          <p:cNvPr id="6" name="Slide Number Placeholder 5"/>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A6D68-BC17-8A47-A45E-AD6CCEA8455A}" type="slidenum">
              <a:rPr lang="en-US" smtClean="0"/>
              <a:pPr/>
              <a:t>‹#›</a:t>
            </a:fld>
            <a:endParaRPr lang="en-US" dirty="0"/>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dirty="0" smtClean="0"/>
              <a:t>Click icon to add picture</a:t>
            </a:r>
            <a:endParaRPr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CFD7C-5133-4F31-B8DD-48811D9CC47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dirty="0" smtClean="0"/>
              <a:t>Click icon to add picture</a:t>
            </a:r>
            <a:endParaRPr dirty="0"/>
          </a:p>
        </p:txBody>
      </p:sp>
      <p:sp>
        <p:nvSpPr>
          <p:cNvPr id="4" name="Date Placeholder 3"/>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A6D68-BC17-8A47-A45E-AD6CCEA8455A}" type="slidenum">
              <a:rPr lang="en-US" smtClean="0"/>
              <a:pPr/>
              <a:t>‹#›</a:t>
            </a:fld>
            <a:endParaRPr lang="en-US" dirty="0"/>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4" name="Footer Placeholder 3"/>
          <p:cNvSpPr>
            <a:spLocks noGrp="1"/>
          </p:cNvSpPr>
          <p:nvPr>
            <p:ph type="ftr" sz="quarter" idx="11"/>
          </p:nvPr>
        </p:nvSpPr>
        <p:spPr/>
        <p:txBody>
          <a:bodyPr/>
          <a:lstStyle/>
          <a:p>
            <a:r>
              <a:rPr lang="en-US" dirty="0" smtClean="0"/>
              <a:t>MMM Seminar 12/09/2010    </a:t>
            </a:r>
            <a:endParaRPr lang="en-US" dirty="0"/>
          </a:p>
        </p:txBody>
      </p:sp>
      <p:sp>
        <p:nvSpPr>
          <p:cNvPr id="5" name="Slide Number Placeholder 4"/>
          <p:cNvSpPr>
            <a:spLocks noGrp="1"/>
          </p:cNvSpPr>
          <p:nvPr>
            <p:ph type="sldNum" sz="quarter" idx="12"/>
          </p:nvPr>
        </p:nvSpPr>
        <p:spPr/>
        <p:txBody>
          <a:bodyPr/>
          <a:lstStyle/>
          <a:p>
            <a:fld id="{75BA6D68-BC17-8A47-A45E-AD6CCEA8455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0CEFA-B03F-E340-B853-09705561F5D5}" type="datetimeFigureOut">
              <a:rPr lang="en-US" smtClean="0"/>
              <a:pPr/>
              <a:t>6/12/17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BA6D68-BC17-8A47-A45E-AD6CCEA8455A}" type="slidenum">
              <a:rPr lang="en-US" smtClean="0"/>
              <a:pPr/>
              <a:t>‹#›</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r>
              <a:rPr lang="en-US" dirty="0" smtClean="0"/>
              <a:t>/</a:t>
            </a:r>
            <a:endParaRPr lang="en-US" dirty="0"/>
          </a:p>
        </p:txBody>
      </p:sp>
      <p:sp>
        <p:nvSpPr>
          <p:cNvPr id="5" name="Footer Placeholder 4"/>
          <p:cNvSpPr>
            <a:spLocks noGrp="1"/>
          </p:cNvSpPr>
          <p:nvPr>
            <p:ph type="ftr" sz="quarter" idx="3"/>
          </p:nvPr>
        </p:nvSpPr>
        <p:spPr>
          <a:xfrm>
            <a:off x="0" y="6492875"/>
            <a:ext cx="6124902" cy="365125"/>
          </a:xfrm>
          <a:prstGeom prst="rect">
            <a:avLst/>
          </a:prstGeom>
        </p:spPr>
        <p:txBody>
          <a:bodyPr vert="horz" lIns="91440" tIns="45720" rIns="91440" bIns="45720" rtlCol="0" anchor="ctr"/>
          <a:lstStyle>
            <a:lvl1pPr algn="l">
              <a:defRPr sz="1100" b="1">
                <a:ln>
                  <a:noFill/>
                </a:ln>
                <a:solidFill>
                  <a:schemeClr val="tx2"/>
                </a:solidFill>
              </a:defRPr>
            </a:lvl1pPr>
          </a:lstStyle>
          <a:p>
            <a:r>
              <a:rPr lang="en-US" dirty="0" smtClean="0"/>
              <a:t>                                                               MMM Seminar 12/09/2010    </a:t>
            </a:r>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75BA6D68-BC17-8A47-A45E-AD6CCEA8455A}" type="slidenum">
              <a:rPr lang="en-US" smtClean="0"/>
              <a:pPr/>
              <a:t>‹#›</a:t>
            </a:fld>
            <a:endParaRPr lang="en-US" dirty="0"/>
          </a:p>
        </p:txBody>
      </p:sp>
      <p:sp>
        <p:nvSpPr>
          <p:cNvPr id="2" name="Title Placeholder 1"/>
          <p:cNvSpPr>
            <a:spLocks noGrp="1"/>
          </p:cNvSpPr>
          <p:nvPr>
            <p:ph type="title"/>
          </p:nvPr>
        </p:nvSpPr>
        <p:spPr>
          <a:xfrm>
            <a:off x="296333" y="630382"/>
            <a:ext cx="856191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dirty="0" smtClean="0"/>
              <a:t>Click to edit Master title style</a:t>
            </a:r>
            <a:endParaRPr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emf"/><Relationship Id="rId3"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 Id="rId3" Type="http://schemas.openxmlformats.org/officeDocument/2006/relationships/image" Target="../media/image22.tif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3.emf"/><Relationship Id="rId5" Type="http://schemas.openxmlformats.org/officeDocument/2006/relationships/oleObject" Target="../embeddings/oleObject7.bin"/><Relationship Id="rId6"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3.emf"/><Relationship Id="rId5" Type="http://schemas.openxmlformats.org/officeDocument/2006/relationships/oleObject" Target="../embeddings/oleObject9.bin"/><Relationship Id="rId6"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emf"/><Relationship Id="rId3"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tiff"/><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tiff"/><Relationship Id="rId5" Type="http://schemas.openxmlformats.org/officeDocument/2006/relationships/image" Target="../media/image8.png"/><Relationship Id="rId6" Type="http://schemas.openxmlformats.org/officeDocument/2006/relationships/oleObject" Target="../embeddings/oleObject4.bin"/><Relationship Id="rId7"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5" Type="http://schemas.openxmlformats.org/officeDocument/2006/relationships/image" Target="../media/image9.emf"/><Relationship Id="rId6" Type="http://schemas.openxmlformats.org/officeDocument/2006/relationships/image" Target="../media/image10.png"/><Relationship Id="rId7" Type="http://schemas.openxmlformats.org/officeDocument/2006/relationships/image" Target="../media/image11.tiff"/><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4998" y="2075600"/>
            <a:ext cx="7999037" cy="4051691"/>
          </a:xfrm>
          <a:noFill/>
          <a:ln>
            <a:noFill/>
          </a:ln>
        </p:spPr>
        <p:txBody>
          <a:bodyPr anchor="ctr">
            <a:noAutofit/>
          </a:bodyPr>
          <a:lstStyle/>
          <a:p>
            <a:r>
              <a:rPr lang="en-US" sz="3200" dirty="0" smtClean="0">
                <a:ln>
                  <a:solidFill>
                    <a:srgbClr val="800000"/>
                  </a:solidFill>
                </a:ln>
                <a:solidFill>
                  <a:schemeClr val="accent4"/>
                </a:solidFill>
              </a:rPr>
              <a:t>Model-error representation in ensemble systems</a:t>
            </a:r>
            <a:r>
              <a:rPr lang="en-US" sz="3200" dirty="0" smtClean="0">
                <a:ln>
                  <a:solidFill>
                    <a:srgbClr val="800000"/>
                  </a:solidFill>
                </a:ln>
                <a:solidFill>
                  <a:schemeClr val="accent4"/>
                </a:solidFill>
              </a:rPr>
              <a:t/>
            </a:r>
            <a:br>
              <a:rPr lang="en-US" sz="3200" dirty="0" smtClean="0">
                <a:ln>
                  <a:solidFill>
                    <a:srgbClr val="800000"/>
                  </a:solidFill>
                </a:ln>
                <a:solidFill>
                  <a:schemeClr val="accent4"/>
                </a:solidFill>
              </a:rPr>
            </a:br>
            <a:r>
              <a:rPr lang="en-US" sz="1800" b="1" dirty="0" smtClean="0">
                <a:solidFill>
                  <a:schemeClr val="accent2"/>
                </a:solidFill>
              </a:rPr>
              <a:t>WRF user Workshop, Boulder, 2017</a:t>
            </a:r>
            <a:r>
              <a:rPr lang="en-US" sz="1800" dirty="0" smtClean="0">
                <a:ln>
                  <a:solidFill>
                    <a:srgbClr val="0000FF"/>
                  </a:solidFill>
                </a:ln>
                <a:solidFill>
                  <a:srgbClr val="008000"/>
                </a:solidFill>
              </a:rPr>
              <a:t/>
            </a:r>
            <a:br>
              <a:rPr lang="en-US" sz="1800" dirty="0" smtClean="0">
                <a:ln>
                  <a:solidFill>
                    <a:srgbClr val="0000FF"/>
                  </a:solidFill>
                </a:ln>
                <a:solidFill>
                  <a:srgbClr val="008000"/>
                </a:solidFill>
              </a:rPr>
            </a:br>
            <a:r>
              <a:rPr lang="en-US" sz="2400" dirty="0" smtClean="0">
                <a:ln>
                  <a:solidFill>
                    <a:srgbClr val="0000FF"/>
                  </a:solidFill>
                </a:ln>
                <a:solidFill>
                  <a:schemeClr val="accent1"/>
                </a:solidFill>
              </a:rPr>
              <a:t>Judith </a:t>
            </a:r>
            <a:r>
              <a:rPr lang="en-US" sz="2400" dirty="0" err="1" smtClean="0">
                <a:ln>
                  <a:solidFill>
                    <a:srgbClr val="0000FF"/>
                  </a:solidFill>
                </a:ln>
                <a:solidFill>
                  <a:schemeClr val="accent1"/>
                </a:solidFill>
              </a:rPr>
              <a:t>Berner</a:t>
            </a:r>
            <a:r>
              <a:rPr lang="en-US" sz="2400" dirty="0" smtClean="0">
                <a:ln>
                  <a:solidFill>
                    <a:srgbClr val="0000FF"/>
                  </a:solidFill>
                </a:ln>
                <a:solidFill>
                  <a:schemeClr val="accent1"/>
                </a:solidFill>
              </a:rPr>
              <a:t/>
            </a:r>
            <a:br>
              <a:rPr lang="en-US" sz="2400" dirty="0" smtClean="0">
                <a:ln>
                  <a:solidFill>
                    <a:srgbClr val="0000FF"/>
                  </a:solidFill>
                </a:ln>
                <a:solidFill>
                  <a:schemeClr val="accent1"/>
                </a:solidFill>
              </a:rPr>
            </a:br>
            <a:r>
              <a:rPr lang="en-US" sz="1800" dirty="0" smtClean="0">
                <a:ln>
                  <a:solidFill>
                    <a:srgbClr val="0000FF"/>
                  </a:solidFill>
                </a:ln>
                <a:solidFill>
                  <a:schemeClr val="accent1"/>
                </a:solidFill>
              </a:rPr>
              <a:t>National Center for Atmospheric Research</a:t>
            </a:r>
            <a:br>
              <a:rPr lang="en-US" sz="1800" dirty="0" smtClean="0">
                <a:ln>
                  <a:solidFill>
                    <a:srgbClr val="0000FF"/>
                  </a:solidFill>
                </a:ln>
                <a:solidFill>
                  <a:schemeClr val="accent1"/>
                </a:solidFill>
              </a:rPr>
            </a:br>
            <a:endParaRPr lang="en-US" sz="1800" dirty="0">
              <a:ln>
                <a:solidFill>
                  <a:srgbClr val="0000FF"/>
                </a:solidFill>
              </a:ln>
              <a:solidFill>
                <a:schemeClr val="accent1"/>
              </a:solidFill>
            </a:endParaRPr>
          </a:p>
        </p:txBody>
      </p:sp>
      <p:pic>
        <p:nvPicPr>
          <p:cNvPr id="7" name="Picture 6" descr="ncar-logo-sm.jpg"/>
          <p:cNvPicPr>
            <a:picLocks noChangeAspect="1"/>
          </p:cNvPicPr>
          <p:nvPr/>
        </p:nvPicPr>
        <p:blipFill>
          <a:blip r:embed="rId2"/>
          <a:srcRect r="61396"/>
          <a:stretch>
            <a:fillRect/>
          </a:stretch>
        </p:blipFill>
        <p:spPr>
          <a:xfrm>
            <a:off x="633404" y="688445"/>
            <a:ext cx="1132797" cy="9396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experiments</a:t>
            </a:r>
            <a:endParaRPr lang="en-US" dirty="0"/>
          </a:p>
        </p:txBody>
      </p:sp>
      <p:pic>
        <p:nvPicPr>
          <p:cNvPr id="3" name="Picture 2" descr="table1.pdf"/>
          <p:cNvPicPr>
            <a:picLocks noChangeAspect="1"/>
          </p:cNvPicPr>
          <p:nvPr/>
        </p:nvPicPr>
        <p:blipFill rotWithShape="1">
          <a:blip r:embed="rId2">
            <a:extLst>
              <a:ext uri="{28A0092B-C50C-407E-A947-70E740481C1C}">
                <a14:useLocalDpi xmlns:a14="http://schemas.microsoft.com/office/drawing/2010/main" val="0"/>
              </a:ext>
            </a:extLst>
          </a:blip>
          <a:srcRect l="10784" t="18518" b="34815"/>
          <a:stretch/>
        </p:blipFill>
        <p:spPr>
          <a:xfrm>
            <a:off x="1406813" y="1636151"/>
            <a:ext cx="7451437" cy="5044049"/>
          </a:xfrm>
          <a:prstGeom prst="rect">
            <a:avLst/>
          </a:prstGeom>
        </p:spPr>
      </p:pic>
    </p:spTree>
    <p:extLst>
      <p:ext uri="{BB962C8B-B14F-4D97-AF65-F5344CB8AC3E}">
        <p14:creationId xmlns:p14="http://schemas.microsoft.com/office/powerpoint/2010/main" val="439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and error near the surface</a:t>
            </a:r>
            <a:endParaRPr lang="en-US" dirty="0"/>
          </a:p>
        </p:txBody>
      </p:sp>
      <p:grpSp>
        <p:nvGrpSpPr>
          <p:cNvPr id="4" name="Group 3"/>
          <p:cNvGrpSpPr/>
          <p:nvPr/>
        </p:nvGrpSpPr>
        <p:grpSpPr>
          <a:xfrm>
            <a:off x="1917700" y="1598222"/>
            <a:ext cx="7727950" cy="2794002"/>
            <a:chOff x="-314852" y="2438400"/>
            <a:chExt cx="10306606" cy="3302002"/>
          </a:xfrm>
        </p:grpSpPr>
        <p:pic>
          <p:nvPicPr>
            <p:cNvPr id="6" name="Picture 5" descr="spreadbrier_ts__metar_legend1.pdf"/>
            <p:cNvPicPr>
              <a:picLocks noChangeAspect="1"/>
            </p:cNvPicPr>
            <p:nvPr/>
          </p:nvPicPr>
          <p:blipFill rotWithShape="1">
            <a:blip r:embed="rId2">
              <a:extLst>
                <a:ext uri="{28A0092B-C50C-407E-A947-70E740481C1C}">
                  <a14:useLocalDpi xmlns:a14="http://schemas.microsoft.com/office/drawing/2010/main" val="0"/>
                </a:ext>
              </a:extLst>
            </a:blip>
            <a:srcRect l="1466" t="87583" r="-1466" b="5626"/>
            <a:stretch/>
          </p:blipFill>
          <p:spPr>
            <a:xfrm>
              <a:off x="-314852" y="4813300"/>
              <a:ext cx="10306606" cy="927102"/>
            </a:xfrm>
            <a:prstGeom prst="rect">
              <a:avLst/>
            </a:prstGeom>
          </p:spPr>
        </p:pic>
        <p:pic>
          <p:nvPicPr>
            <p:cNvPr id="7" name="Picture 6" descr="spreadbrier_ts__metar_legend1.pdf"/>
            <p:cNvPicPr>
              <a:picLocks noChangeAspect="1"/>
            </p:cNvPicPr>
            <p:nvPr/>
          </p:nvPicPr>
          <p:blipFill rotWithShape="1">
            <a:blip r:embed="rId2">
              <a:extLst>
                <a:ext uri="{28A0092B-C50C-407E-A947-70E740481C1C}">
                  <a14:useLocalDpi xmlns:a14="http://schemas.microsoft.com/office/drawing/2010/main" val="0"/>
                </a:ext>
              </a:extLst>
            </a:blip>
            <a:srcRect l="5669" t="4504" b="78278"/>
            <a:stretch/>
          </p:blipFill>
          <p:spPr>
            <a:xfrm>
              <a:off x="152400" y="2438400"/>
              <a:ext cx="9839354" cy="2324100"/>
            </a:xfrm>
            <a:prstGeom prst="rect">
              <a:avLst/>
            </a:prstGeom>
          </p:spPr>
        </p:pic>
      </p:grpSp>
      <p:pic>
        <p:nvPicPr>
          <p:cNvPr id="8" name="Picture 7" descr="barplots.pdf"/>
          <p:cNvPicPr>
            <a:picLocks noChangeAspect="1"/>
          </p:cNvPicPr>
          <p:nvPr/>
        </p:nvPicPr>
        <p:blipFill rotWithShape="1">
          <a:blip r:embed="rId3">
            <a:extLst>
              <a:ext uri="{28A0092B-C50C-407E-A947-70E740481C1C}">
                <a14:useLocalDpi xmlns:a14="http://schemas.microsoft.com/office/drawing/2010/main" val="0"/>
              </a:ext>
            </a:extLst>
          </a:blip>
          <a:srcRect l="66847" t="8624" r="15016" b="82547"/>
          <a:stretch/>
        </p:blipFill>
        <p:spPr>
          <a:xfrm>
            <a:off x="194733" y="1942834"/>
            <a:ext cx="2218267" cy="1397529"/>
          </a:xfrm>
          <a:prstGeom prst="rect">
            <a:avLst/>
          </a:prstGeom>
        </p:spPr>
      </p:pic>
      <p:sp>
        <p:nvSpPr>
          <p:cNvPr id="9" name="Content Placeholder 9"/>
          <p:cNvSpPr txBox="1">
            <a:spLocks/>
          </p:cNvSpPr>
          <p:nvPr/>
        </p:nvSpPr>
        <p:spPr>
          <a:xfrm>
            <a:off x="2852910" y="4264778"/>
            <a:ext cx="5862794" cy="2255595"/>
          </a:xfrm>
          <a:prstGeom prst="rect">
            <a:avLst/>
          </a:prstGeom>
          <a:ln>
            <a:solidFill>
              <a:srgbClr val="B7ADA3"/>
            </a:solidFill>
          </a:ln>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Ensemble is </a:t>
            </a:r>
            <a:r>
              <a:rPr lang="en-US" sz="2000" dirty="0" err="1" smtClean="0"/>
              <a:t>underdispersive</a:t>
            </a:r>
            <a:r>
              <a:rPr lang="en-US" sz="2000" dirty="0"/>
              <a:t> </a:t>
            </a:r>
            <a:r>
              <a:rPr lang="en-US" sz="2000" dirty="0" smtClean="0"/>
              <a:t>(= not enough spread)</a:t>
            </a:r>
          </a:p>
          <a:p>
            <a:pPr lvl="1"/>
            <a:r>
              <a:rPr lang="en-US" sz="1800" dirty="0" smtClean="0"/>
              <a:t>Unreliable and over-confident</a:t>
            </a:r>
          </a:p>
          <a:p>
            <a:pPr lvl="1"/>
            <a:r>
              <a:rPr lang="en-US" sz="1800" dirty="0" smtClean="0"/>
              <a:t>Depending on cost-loss ration potentially large socio-economic impact (e.g. should roads be salted)</a:t>
            </a:r>
          </a:p>
          <a:p>
            <a:endParaRPr lang="en-US" sz="2000" dirty="0" smtClean="0"/>
          </a:p>
          <a:p>
            <a:endParaRPr lang="en-US" sz="2000" dirty="0" smtClean="0"/>
          </a:p>
          <a:p>
            <a:endParaRPr lang="en-US" sz="2000" dirty="0"/>
          </a:p>
          <a:p>
            <a:pPr marL="0" indent="0">
              <a:buNone/>
            </a:pPr>
            <a:endParaRPr lang="en-US" sz="2000" dirty="0" smtClean="0"/>
          </a:p>
          <a:p>
            <a:endParaRPr lang="en-US" dirty="0" smtClean="0"/>
          </a:p>
        </p:txBody>
      </p:sp>
      <p:sp>
        <p:nvSpPr>
          <p:cNvPr id="10" name="Content Placeholder 9"/>
          <p:cNvSpPr txBox="1">
            <a:spLocks/>
          </p:cNvSpPr>
          <p:nvPr/>
        </p:nvSpPr>
        <p:spPr>
          <a:xfrm>
            <a:off x="194733" y="4269019"/>
            <a:ext cx="2218267" cy="1417622"/>
          </a:xfrm>
          <a:prstGeom prst="rect">
            <a:avLst/>
          </a:prstGeom>
          <a:ln>
            <a:solidFill>
              <a:srgbClr val="B7ADA3"/>
            </a:solidFill>
          </a:ln>
        </p:spPr>
        <p:txBody>
          <a:bodyPr vert="horz" lIns="91440" tIns="45720" rIns="91440" bIns="45720" rtlCol="0">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Solid lines: </a:t>
            </a:r>
            <a:r>
              <a:rPr lang="en-US" sz="2000" dirty="0"/>
              <a:t> </a:t>
            </a:r>
            <a:r>
              <a:rPr lang="en-US" sz="2000" dirty="0" err="1" smtClean="0"/>
              <a:t>rms</a:t>
            </a:r>
            <a:r>
              <a:rPr lang="en-US" sz="2000" dirty="0" smtClean="0"/>
              <a:t> error of ensemble mean</a:t>
            </a:r>
          </a:p>
          <a:p>
            <a:pPr marL="0" indent="0">
              <a:buNone/>
            </a:pPr>
            <a:r>
              <a:rPr lang="en-US" sz="2000" dirty="0" smtClean="0"/>
              <a:t>Dashed: spread</a:t>
            </a:r>
          </a:p>
          <a:p>
            <a:endParaRPr lang="en-US" sz="2000" dirty="0" smtClean="0"/>
          </a:p>
          <a:p>
            <a:endParaRPr lang="en-US" sz="2000" dirty="0"/>
          </a:p>
          <a:p>
            <a:pPr marL="0" indent="0">
              <a:buNone/>
            </a:pPr>
            <a:endParaRPr lang="en-US" sz="2000" dirty="0" smtClean="0"/>
          </a:p>
          <a:p>
            <a:endParaRPr lang="en-US" dirty="0" smtClean="0"/>
          </a:p>
        </p:txBody>
      </p:sp>
    </p:spTree>
    <p:extLst>
      <p:ext uri="{BB962C8B-B14F-4D97-AF65-F5344CB8AC3E}">
        <p14:creationId xmlns:p14="http://schemas.microsoft.com/office/powerpoint/2010/main" val="122777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Brierscore</a:t>
            </a:r>
            <a:r>
              <a:rPr lang="en-US" dirty="0" smtClean="0"/>
              <a:t> skill score near the surface</a:t>
            </a:r>
            <a:endParaRPr lang="en-US" dirty="0"/>
          </a:p>
        </p:txBody>
      </p:sp>
      <p:grpSp>
        <p:nvGrpSpPr>
          <p:cNvPr id="4" name="Group 3"/>
          <p:cNvGrpSpPr/>
          <p:nvPr/>
        </p:nvGrpSpPr>
        <p:grpSpPr>
          <a:xfrm>
            <a:off x="1917700" y="1598222"/>
            <a:ext cx="7727950" cy="2794002"/>
            <a:chOff x="-314852" y="2438400"/>
            <a:chExt cx="10306606" cy="3302002"/>
          </a:xfrm>
        </p:grpSpPr>
        <p:pic>
          <p:nvPicPr>
            <p:cNvPr id="6" name="Picture 5" descr="spreadbrier_ts__metar_legend1.pdf"/>
            <p:cNvPicPr>
              <a:picLocks noChangeAspect="1"/>
            </p:cNvPicPr>
            <p:nvPr/>
          </p:nvPicPr>
          <p:blipFill rotWithShape="1">
            <a:blip r:embed="rId2">
              <a:extLst>
                <a:ext uri="{28A0092B-C50C-407E-A947-70E740481C1C}">
                  <a14:useLocalDpi xmlns:a14="http://schemas.microsoft.com/office/drawing/2010/main" val="0"/>
                </a:ext>
              </a:extLst>
            </a:blip>
            <a:srcRect l="1466" t="87583" r="-1466" b="5626"/>
            <a:stretch/>
          </p:blipFill>
          <p:spPr>
            <a:xfrm>
              <a:off x="-314852" y="4813300"/>
              <a:ext cx="10306606" cy="927102"/>
            </a:xfrm>
            <a:prstGeom prst="rect">
              <a:avLst/>
            </a:prstGeom>
          </p:spPr>
        </p:pic>
        <p:pic>
          <p:nvPicPr>
            <p:cNvPr id="7" name="Picture 6" descr="spreadbrier_ts__metar_legend1.pdf"/>
            <p:cNvPicPr>
              <a:picLocks noChangeAspect="1"/>
            </p:cNvPicPr>
            <p:nvPr/>
          </p:nvPicPr>
          <p:blipFill rotWithShape="1">
            <a:blip r:embed="rId2">
              <a:extLst>
                <a:ext uri="{28A0092B-C50C-407E-A947-70E740481C1C}">
                  <a14:useLocalDpi xmlns:a14="http://schemas.microsoft.com/office/drawing/2010/main" val="0"/>
                </a:ext>
              </a:extLst>
            </a:blip>
            <a:srcRect l="5669" t="4504" b="78278"/>
            <a:stretch/>
          </p:blipFill>
          <p:spPr>
            <a:xfrm>
              <a:off x="152400" y="2438400"/>
              <a:ext cx="9839354" cy="2324100"/>
            </a:xfrm>
            <a:prstGeom prst="rect">
              <a:avLst/>
            </a:prstGeom>
          </p:spPr>
        </p:pic>
      </p:grpSp>
      <p:pic>
        <p:nvPicPr>
          <p:cNvPr id="8" name="Picture 7" descr="barplots.pdf"/>
          <p:cNvPicPr>
            <a:picLocks noChangeAspect="1"/>
          </p:cNvPicPr>
          <p:nvPr/>
        </p:nvPicPr>
        <p:blipFill rotWithShape="1">
          <a:blip r:embed="rId3">
            <a:extLst>
              <a:ext uri="{28A0092B-C50C-407E-A947-70E740481C1C}">
                <a14:useLocalDpi xmlns:a14="http://schemas.microsoft.com/office/drawing/2010/main" val="0"/>
              </a:ext>
            </a:extLst>
          </a:blip>
          <a:srcRect l="66847" t="8624" r="15016" b="82547"/>
          <a:stretch/>
        </p:blipFill>
        <p:spPr>
          <a:xfrm>
            <a:off x="194733" y="1942834"/>
            <a:ext cx="2218267" cy="1397529"/>
          </a:xfrm>
          <a:prstGeom prst="rect">
            <a:avLst/>
          </a:prstGeom>
        </p:spPr>
      </p:pic>
      <p:pic>
        <p:nvPicPr>
          <p:cNvPr id="12" name="Picture 11" descr="spreadbrier_ts__metar_legend1.pdf"/>
          <p:cNvPicPr>
            <a:picLocks noChangeAspect="1"/>
          </p:cNvPicPr>
          <p:nvPr/>
        </p:nvPicPr>
        <p:blipFill rotWithShape="1">
          <a:blip r:embed="rId2">
            <a:extLst>
              <a:ext uri="{28A0092B-C50C-407E-A947-70E740481C1C}">
                <a14:useLocalDpi xmlns:a14="http://schemas.microsoft.com/office/drawing/2010/main" val="0"/>
              </a:ext>
            </a:extLst>
          </a:blip>
          <a:srcRect l="6204" t="74943" r="7136" b="8061"/>
          <a:stretch/>
        </p:blipFill>
        <p:spPr>
          <a:xfrm>
            <a:off x="2343050" y="4269972"/>
            <a:ext cx="6686981" cy="1925531"/>
          </a:xfrm>
          <a:prstGeom prst="rect">
            <a:avLst/>
          </a:prstGeom>
        </p:spPr>
      </p:pic>
      <p:sp>
        <p:nvSpPr>
          <p:cNvPr id="14" name="TextBox 13"/>
          <p:cNvSpPr txBox="1"/>
          <p:nvPr/>
        </p:nvSpPr>
        <p:spPr>
          <a:xfrm>
            <a:off x="194732" y="5630712"/>
            <a:ext cx="2713129" cy="1077218"/>
          </a:xfrm>
          <a:prstGeom prst="rect">
            <a:avLst/>
          </a:prstGeom>
          <a:noFill/>
          <a:ln>
            <a:solidFill>
              <a:schemeClr val="accent1"/>
            </a:solidFill>
          </a:ln>
        </p:spPr>
        <p:txBody>
          <a:bodyPr wrap="square" rtlCol="0">
            <a:spAutoFit/>
          </a:bodyPr>
          <a:lstStyle/>
          <a:p>
            <a:r>
              <a:rPr lang="en-US" sz="1600" dirty="0" smtClean="0"/>
              <a:t>Brier skill measures probabilistic skill in regard to a reference (here CNTL). Verified event: μ&lt;x&lt;</a:t>
            </a:r>
            <a:r>
              <a:rPr lang="en-US" sz="1600" dirty="0" err="1" smtClean="0"/>
              <a:t>μ+σ</a:t>
            </a:r>
            <a:endParaRPr lang="en-US" sz="1600" dirty="0"/>
          </a:p>
        </p:txBody>
      </p:sp>
      <p:sp>
        <p:nvSpPr>
          <p:cNvPr id="9" name="Rectangle 8"/>
          <p:cNvSpPr/>
          <p:nvPr/>
        </p:nvSpPr>
        <p:spPr>
          <a:xfrm>
            <a:off x="6449398" y="6124667"/>
            <a:ext cx="2408852" cy="369332"/>
          </a:xfrm>
          <a:prstGeom prst="rect">
            <a:avLst/>
          </a:prstGeom>
          <a:ln>
            <a:solidFill>
              <a:srgbClr val="990000"/>
            </a:solidFill>
          </a:ln>
        </p:spPr>
        <p:txBody>
          <a:bodyPr wrap="square">
            <a:spAutoFit/>
          </a:bodyPr>
          <a:lstStyle/>
          <a:p>
            <a:r>
              <a:rPr lang="en-US" dirty="0" smtClean="0">
                <a:solidFill>
                  <a:srgbClr val="0000FF"/>
                </a:solidFill>
              </a:rPr>
              <a:t>Berner et al., et al 2015</a:t>
            </a:r>
            <a:endParaRPr lang="en-US" dirty="0">
              <a:solidFill>
                <a:srgbClr val="0000FF"/>
              </a:solidFill>
            </a:endParaRPr>
          </a:p>
        </p:txBody>
      </p:sp>
      <p:pic>
        <p:nvPicPr>
          <p:cNvPr id="10" name="Picture 9" descr="lala1.tiff"/>
          <p:cNvPicPr>
            <a:picLocks noChangeAspect="1"/>
          </p:cNvPicPr>
          <p:nvPr/>
        </p:nvPicPr>
        <p:blipFill rotWithShape="1">
          <a:blip r:embed="rId4">
            <a:extLst>
              <a:ext uri="{28A0092B-C50C-407E-A947-70E740481C1C}">
                <a14:useLocalDpi xmlns:a14="http://schemas.microsoft.com/office/drawing/2010/main" val="0"/>
              </a:ext>
            </a:extLst>
          </a:blip>
          <a:srcRect t="27160" b="9878"/>
          <a:stretch/>
        </p:blipFill>
        <p:spPr>
          <a:xfrm>
            <a:off x="194733" y="5099338"/>
            <a:ext cx="2283685" cy="456737"/>
          </a:xfrm>
          <a:prstGeom prst="rect">
            <a:avLst/>
          </a:prstGeom>
        </p:spPr>
      </p:pic>
    </p:spTree>
    <p:extLst>
      <p:ext uri="{BB962C8B-B14F-4D97-AF65-F5344CB8AC3E}">
        <p14:creationId xmlns:p14="http://schemas.microsoft.com/office/powerpoint/2010/main" val="183583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Skill improvement </a:t>
            </a:r>
            <a:r>
              <a:rPr lang="en-US" sz="4400" dirty="0"/>
              <a:t>from </a:t>
            </a:r>
            <a:r>
              <a:rPr lang="en-US" sz="4400" dirty="0" smtClean="0"/>
              <a:t>model-error schemes</a:t>
            </a:r>
            <a:endParaRPr lang="en-US" dirty="0"/>
          </a:p>
        </p:txBody>
      </p:sp>
      <p:pic>
        <p:nvPicPr>
          <p:cNvPr id="12" name="Picture 11" descr="barplots.pdf"/>
          <p:cNvPicPr>
            <a:picLocks noChangeAspect="1"/>
          </p:cNvPicPr>
          <p:nvPr/>
        </p:nvPicPr>
        <p:blipFill rotWithShape="1">
          <a:blip r:embed="rId2">
            <a:extLst>
              <a:ext uri="{28A0092B-C50C-407E-A947-70E740481C1C}">
                <a14:useLocalDpi xmlns:a14="http://schemas.microsoft.com/office/drawing/2010/main" val="0"/>
              </a:ext>
            </a:extLst>
          </a:blip>
          <a:srcRect l="66847" t="8624" r="14020" b="82547"/>
          <a:stretch/>
        </p:blipFill>
        <p:spPr>
          <a:xfrm>
            <a:off x="6140087" y="2182858"/>
            <a:ext cx="2340047" cy="1397529"/>
          </a:xfrm>
          <a:prstGeom prst="rect">
            <a:avLst/>
          </a:prstGeom>
        </p:spPr>
      </p:pic>
      <p:pic>
        <p:nvPicPr>
          <p:cNvPr id="10" name="Picture 9" descr="barplots.pdf"/>
          <p:cNvPicPr>
            <a:picLocks noChangeAspect="1"/>
          </p:cNvPicPr>
          <p:nvPr/>
        </p:nvPicPr>
        <p:blipFill rotWithShape="1">
          <a:blip r:embed="rId3">
            <a:extLst>
              <a:ext uri="{28A0092B-C50C-407E-A947-70E740481C1C}">
                <a14:useLocalDpi xmlns:a14="http://schemas.microsoft.com/office/drawing/2010/main" val="0"/>
              </a:ext>
            </a:extLst>
          </a:blip>
          <a:srcRect l="520" t="-160" r="61697" b="76843"/>
          <a:stretch/>
        </p:blipFill>
        <p:spPr>
          <a:xfrm>
            <a:off x="-403439" y="1231021"/>
            <a:ext cx="3325275" cy="2655710"/>
          </a:xfrm>
          <a:prstGeom prst="rect">
            <a:avLst/>
          </a:prstGeom>
        </p:spPr>
      </p:pic>
      <p:pic>
        <p:nvPicPr>
          <p:cNvPr id="11" name="Picture 10" descr="barplots.pdf"/>
          <p:cNvPicPr>
            <a:picLocks noChangeAspect="1"/>
          </p:cNvPicPr>
          <p:nvPr/>
        </p:nvPicPr>
        <p:blipFill rotWithShape="1">
          <a:blip r:embed="rId3">
            <a:extLst>
              <a:ext uri="{28A0092B-C50C-407E-A947-70E740481C1C}">
                <a14:useLocalDpi xmlns:a14="http://schemas.microsoft.com/office/drawing/2010/main" val="0"/>
              </a:ext>
            </a:extLst>
          </a:blip>
          <a:srcRect t="88868" r="63748" b="9107"/>
          <a:stretch/>
        </p:blipFill>
        <p:spPr>
          <a:xfrm>
            <a:off x="-565909" y="4179338"/>
            <a:ext cx="3414594" cy="246889"/>
          </a:xfrm>
          <a:prstGeom prst="rect">
            <a:avLst/>
          </a:prstGeom>
        </p:spPr>
      </p:pic>
      <p:sp>
        <p:nvSpPr>
          <p:cNvPr id="16" name="TextBox 15"/>
          <p:cNvSpPr txBox="1"/>
          <p:nvPr/>
        </p:nvSpPr>
        <p:spPr>
          <a:xfrm>
            <a:off x="1141387" y="5091228"/>
            <a:ext cx="6551499" cy="646331"/>
          </a:xfrm>
          <a:prstGeom prst="rect">
            <a:avLst/>
          </a:prstGeom>
          <a:noFill/>
        </p:spPr>
        <p:txBody>
          <a:bodyPr wrap="square" rtlCol="0">
            <a:spAutoFit/>
          </a:bodyPr>
          <a:lstStyle/>
          <a:p>
            <a:pPr marL="285750" indent="-285750">
              <a:buFont typeface="Wingdings" charset="2"/>
              <a:buChar char="Ø"/>
            </a:pPr>
            <a:r>
              <a:rPr lang="en-US" dirty="0" smtClean="0"/>
              <a:t>Average over all forecast lead times</a:t>
            </a:r>
          </a:p>
          <a:p>
            <a:pPr marL="285750" indent="-285750">
              <a:buFont typeface="Wingdings" charset="2"/>
              <a:buChar char="Ø"/>
            </a:pPr>
            <a:r>
              <a:rPr lang="en-US" dirty="0" smtClean="0"/>
              <a:t>Variables are U700, T700, U10, T2</a:t>
            </a:r>
            <a:endParaRPr lang="en-US" dirty="0"/>
          </a:p>
        </p:txBody>
      </p:sp>
      <p:sp>
        <p:nvSpPr>
          <p:cNvPr id="7" name="Rectangle 6"/>
          <p:cNvSpPr/>
          <p:nvPr/>
        </p:nvSpPr>
        <p:spPr>
          <a:xfrm>
            <a:off x="5983147" y="6288100"/>
            <a:ext cx="2408852" cy="369332"/>
          </a:xfrm>
          <a:prstGeom prst="rect">
            <a:avLst/>
          </a:prstGeom>
          <a:ln>
            <a:solidFill>
              <a:srgbClr val="990000"/>
            </a:solidFill>
          </a:ln>
        </p:spPr>
        <p:txBody>
          <a:bodyPr wrap="square">
            <a:spAutoFit/>
          </a:bodyPr>
          <a:lstStyle/>
          <a:p>
            <a:r>
              <a:rPr lang="en-US" dirty="0" smtClean="0">
                <a:solidFill>
                  <a:srgbClr val="0000FF"/>
                </a:solidFill>
              </a:rPr>
              <a:t>Berner et al., et al 2015</a:t>
            </a:r>
            <a:endParaRPr lang="en-US" dirty="0">
              <a:solidFill>
                <a:srgbClr val="0000FF"/>
              </a:solidFill>
            </a:endParaRPr>
          </a:p>
        </p:txBody>
      </p:sp>
    </p:spTree>
    <p:extLst>
      <p:ext uri="{BB962C8B-B14F-4D97-AF65-F5344CB8AC3E}">
        <p14:creationId xmlns:p14="http://schemas.microsoft.com/office/powerpoint/2010/main" val="10494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Spread/Error over Taiwan</a:t>
            </a:r>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5" name="圖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2728912"/>
            <a:ext cx="5283200" cy="241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325688" y="5274964"/>
            <a:ext cx="53292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FIG. 2 Spread (dashed) and RMSE (solid) of four ensemble systems over the East Asia domain for (a) geopotential height, (b) temperature and (c) zonal wind. The different experiments are denoted by line colors: MP (black), SPPT+MP (red), SKEB+MP (green), and SKEB+SPPT+MP (blue</a:t>
            </a:r>
            <a:r>
              <a:rPr kumimoji="0" lang="en-US" altLang="en-US" sz="1200" b="0" i="0" u="none" strike="noStrike" cap="none" normalizeH="0" baseline="0" dirty="0" smtClean="0">
                <a:ln>
                  <a:noFill/>
                </a:ln>
                <a:solidFill>
                  <a:schemeClr val="tx1"/>
                </a:solidFill>
                <a:effectLst/>
                <a:latin typeface="Arial" charset="0"/>
              </a:rPr>
              <a:t>).</a:t>
            </a:r>
            <a:endParaRPr kumimoji="0" lang="en-US" altLang="en-US" sz="1200" b="0" i="0" u="none" strike="noStrike" cap="none" normalizeH="0" baseline="0" dirty="0">
              <a:ln>
                <a:noFill/>
              </a:ln>
              <a:solidFill>
                <a:schemeClr val="tx1"/>
              </a:solidFill>
              <a:effectLst/>
              <a:latin typeface="Arial" charset="0"/>
            </a:endParaRPr>
          </a:p>
        </p:txBody>
      </p:sp>
      <p:sp>
        <p:nvSpPr>
          <p:cNvPr id="7" name="Rectangle 6"/>
          <p:cNvSpPr/>
          <p:nvPr/>
        </p:nvSpPr>
        <p:spPr>
          <a:xfrm>
            <a:off x="5913399" y="6105961"/>
            <a:ext cx="2301914" cy="646331"/>
          </a:xfrm>
          <a:prstGeom prst="rect">
            <a:avLst/>
          </a:prstGeom>
          <a:ln>
            <a:solidFill>
              <a:srgbClr val="990000"/>
            </a:solidFill>
          </a:ln>
        </p:spPr>
        <p:txBody>
          <a:bodyPr wrap="square">
            <a:spAutoFit/>
          </a:bodyPr>
          <a:lstStyle/>
          <a:p>
            <a:r>
              <a:rPr lang="en-US" dirty="0" smtClean="0">
                <a:solidFill>
                  <a:srgbClr val="0000FF"/>
                </a:solidFill>
              </a:rPr>
              <a:t>Li </a:t>
            </a:r>
            <a:r>
              <a:rPr lang="en-US" dirty="0" smtClean="0">
                <a:solidFill>
                  <a:srgbClr val="0000FF"/>
                </a:solidFill>
              </a:rPr>
              <a:t>et al., </a:t>
            </a:r>
            <a:r>
              <a:rPr lang="en-US" dirty="0" smtClean="0">
                <a:solidFill>
                  <a:srgbClr val="0000FF"/>
                </a:solidFill>
              </a:rPr>
              <a:t>2017</a:t>
            </a:r>
            <a:r>
              <a:rPr lang="en-US" smtClean="0">
                <a:solidFill>
                  <a:srgbClr val="0000FF"/>
                </a:solidFill>
              </a:rPr>
              <a:t>, submitted</a:t>
            </a:r>
            <a:endParaRPr lang="en-US" dirty="0">
              <a:solidFill>
                <a:srgbClr val="0000FF"/>
              </a:solidFill>
            </a:endParaRPr>
          </a:p>
        </p:txBody>
      </p:sp>
    </p:spTree>
    <p:extLst>
      <p:ext uri="{BB962C8B-B14F-4D97-AF65-F5344CB8AC3E}">
        <p14:creationId xmlns:p14="http://schemas.microsoft.com/office/powerpoint/2010/main" val="188660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 priori </a:t>
            </a:r>
            <a:r>
              <a:rPr lang="en-US" dirty="0" err="1" smtClean="0"/>
              <a:t>vs</a:t>
            </a:r>
            <a:r>
              <a:rPr lang="en-US" dirty="0" smtClean="0"/>
              <a:t> a posteriori</a:t>
            </a:r>
            <a:endParaRPr lang="en-US" dirty="0"/>
          </a:p>
        </p:txBody>
      </p:sp>
      <p:sp>
        <p:nvSpPr>
          <p:cNvPr id="99" name="Rectangle 98"/>
          <p:cNvSpPr/>
          <p:nvPr/>
        </p:nvSpPr>
        <p:spPr>
          <a:xfrm>
            <a:off x="2723912" y="2297456"/>
            <a:ext cx="1780915" cy="13770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38"/>
          <p:cNvSpPr>
            <a:spLocks/>
          </p:cNvSpPr>
          <p:nvPr/>
        </p:nvSpPr>
        <p:spPr bwMode="auto">
          <a:xfrm rot="5400000" flipV="1">
            <a:off x="3083744" y="2537324"/>
            <a:ext cx="1087714" cy="930446"/>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cxnSp>
        <p:nvCxnSpPr>
          <p:cNvPr id="66" name="Straight Arrow Connector 65"/>
          <p:cNvCxnSpPr/>
          <p:nvPr/>
        </p:nvCxnSpPr>
        <p:spPr>
          <a:xfrm>
            <a:off x="5257361" y="2971615"/>
            <a:ext cx="61374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440594" y="3716101"/>
            <a:ext cx="1009197" cy="461665"/>
          </a:xfrm>
          <a:prstGeom prst="rect">
            <a:avLst/>
          </a:prstGeom>
          <a:noFill/>
        </p:spPr>
        <p:txBody>
          <a:bodyPr wrap="square" rtlCol="0">
            <a:spAutoFit/>
          </a:bodyPr>
          <a:lstStyle/>
          <a:p>
            <a:r>
              <a:rPr lang="en-US" sz="2400" dirty="0" smtClean="0"/>
              <a:t>Model</a:t>
            </a:r>
            <a:endParaRPr lang="en-US" sz="2400" dirty="0"/>
          </a:p>
        </p:txBody>
      </p:sp>
      <p:sp>
        <p:nvSpPr>
          <p:cNvPr id="69" name="TextBox 68"/>
          <p:cNvSpPr txBox="1"/>
          <p:nvPr/>
        </p:nvSpPr>
        <p:spPr>
          <a:xfrm>
            <a:off x="296333" y="2632879"/>
            <a:ext cx="2260620" cy="707886"/>
          </a:xfrm>
          <a:prstGeom prst="rect">
            <a:avLst/>
          </a:prstGeom>
          <a:noFill/>
          <a:ln>
            <a:solidFill>
              <a:srgbClr val="990000"/>
            </a:solidFill>
          </a:ln>
        </p:spPr>
        <p:txBody>
          <a:bodyPr wrap="square" rtlCol="0">
            <a:spAutoFit/>
          </a:bodyPr>
          <a:lstStyle/>
          <a:p>
            <a:r>
              <a:rPr lang="en-US" sz="2000" dirty="0" smtClean="0">
                <a:solidFill>
                  <a:schemeClr val="accent5"/>
                </a:solidFill>
              </a:rPr>
              <a:t>Model uncertainty added </a:t>
            </a:r>
            <a:r>
              <a:rPr lang="en-US" sz="2000" dirty="0" smtClean="0">
                <a:solidFill>
                  <a:srgbClr val="FF0000"/>
                </a:solidFill>
              </a:rPr>
              <a:t>a posteriori:</a:t>
            </a:r>
            <a:endParaRPr lang="en-US" sz="2000" dirty="0">
              <a:solidFill>
                <a:srgbClr val="FF0000"/>
              </a:solidFill>
            </a:endParaRPr>
          </a:p>
        </p:txBody>
      </p:sp>
      <p:sp>
        <p:nvSpPr>
          <p:cNvPr id="72" name="Lightning Bolt 71"/>
          <p:cNvSpPr/>
          <p:nvPr/>
        </p:nvSpPr>
        <p:spPr>
          <a:xfrm>
            <a:off x="4757541" y="2444994"/>
            <a:ext cx="428429" cy="1101410"/>
          </a:xfrm>
          <a:prstGeom prst="lightningBolt">
            <a:avLst/>
          </a:prstGeom>
          <a:gradFill flip="none" rotWithShape="1">
            <a:gsLst>
              <a:gs pos="0">
                <a:schemeClr val="accent1">
                  <a:tint val="95000"/>
                  <a:shade val="70000"/>
                  <a:satMod val="150000"/>
                  <a:alpha val="31000"/>
                </a:schemeClr>
              </a:gs>
              <a:gs pos="100000">
                <a:schemeClr val="accent1">
                  <a:tint val="100000"/>
                  <a:shade val="100000"/>
                  <a:satMod val="150000"/>
                  <a:alpha val="31000"/>
                </a:schemeClr>
              </a:gs>
            </a:gsLst>
            <a:lin ang="16200000" scaled="0"/>
            <a:tileRect/>
          </a:gra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3122980" y="3716101"/>
            <a:ext cx="309398" cy="28781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326005" y="3762267"/>
            <a:ext cx="1639384" cy="830997"/>
          </a:xfrm>
          <a:prstGeom prst="rect">
            <a:avLst/>
          </a:prstGeom>
          <a:noFill/>
          <a:ln>
            <a:solidFill>
              <a:schemeClr val="accent2"/>
            </a:solidFill>
          </a:ln>
        </p:spPr>
        <p:txBody>
          <a:bodyPr wrap="square" rtlCol="0">
            <a:spAutoFit/>
          </a:bodyPr>
          <a:lstStyle/>
          <a:p>
            <a:r>
              <a:rPr lang="en-US" sz="2400" dirty="0" smtClean="0"/>
              <a:t>Forecast uncertainty</a:t>
            </a:r>
            <a:endParaRPr lang="en-US" sz="2400" dirty="0"/>
          </a:p>
        </p:txBody>
      </p:sp>
      <p:sp>
        <p:nvSpPr>
          <p:cNvPr id="76" name="TextBox 75"/>
          <p:cNvSpPr txBox="1"/>
          <p:nvPr/>
        </p:nvSpPr>
        <p:spPr>
          <a:xfrm>
            <a:off x="3945192" y="6062291"/>
            <a:ext cx="1981642" cy="461665"/>
          </a:xfrm>
          <a:prstGeom prst="rect">
            <a:avLst/>
          </a:prstGeom>
          <a:noFill/>
        </p:spPr>
        <p:txBody>
          <a:bodyPr wrap="square" rtlCol="0">
            <a:spAutoFit/>
          </a:bodyPr>
          <a:lstStyle/>
          <a:p>
            <a:r>
              <a:rPr lang="en-US" sz="2400" dirty="0" err="1" smtClean="0"/>
              <a:t>Stochasticity</a:t>
            </a:r>
            <a:endParaRPr lang="en-US" sz="2400" dirty="0"/>
          </a:p>
        </p:txBody>
      </p:sp>
      <p:cxnSp>
        <p:nvCxnSpPr>
          <p:cNvPr id="77" name="Straight Connector 76"/>
          <p:cNvCxnSpPr/>
          <p:nvPr/>
        </p:nvCxnSpPr>
        <p:spPr>
          <a:xfrm>
            <a:off x="5031271" y="3580684"/>
            <a:ext cx="0" cy="248160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Freeform 38"/>
          <p:cNvSpPr>
            <a:spLocks/>
          </p:cNvSpPr>
          <p:nvPr/>
        </p:nvSpPr>
        <p:spPr bwMode="auto">
          <a:xfrm rot="5400000" flipV="1">
            <a:off x="6169128" y="2295333"/>
            <a:ext cx="1377007" cy="1464529"/>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46763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 priori </a:t>
            </a:r>
            <a:r>
              <a:rPr lang="en-US" dirty="0" err="1" smtClean="0"/>
              <a:t>vs</a:t>
            </a:r>
            <a:r>
              <a:rPr lang="en-US" dirty="0" smtClean="0"/>
              <a:t> a posteriori</a:t>
            </a:r>
            <a:endParaRPr lang="en-US" dirty="0"/>
          </a:p>
        </p:txBody>
      </p:sp>
      <p:grpSp>
        <p:nvGrpSpPr>
          <p:cNvPr id="80" name="Group 79"/>
          <p:cNvGrpSpPr/>
          <p:nvPr/>
        </p:nvGrpSpPr>
        <p:grpSpPr>
          <a:xfrm>
            <a:off x="2869069" y="4467143"/>
            <a:ext cx="1643974" cy="1318574"/>
            <a:chOff x="6615783" y="2145706"/>
            <a:chExt cx="1973461" cy="2325692"/>
          </a:xfrm>
        </p:grpSpPr>
        <p:sp>
          <p:nvSpPr>
            <p:cNvPr id="81" name="Freeform 38"/>
            <p:cNvSpPr>
              <a:spLocks/>
            </p:cNvSpPr>
            <p:nvPr/>
          </p:nvSpPr>
          <p:spPr bwMode="auto">
            <a:xfrm rot="5400000" flipV="1">
              <a:off x="6439668" y="23218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2" name="Freeform 38"/>
            <p:cNvSpPr>
              <a:spLocks/>
            </p:cNvSpPr>
            <p:nvPr/>
          </p:nvSpPr>
          <p:spPr bwMode="auto">
            <a:xfrm rot="5400000" flipV="1">
              <a:off x="6592068" y="24742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3" name="Freeform 38"/>
            <p:cNvSpPr>
              <a:spLocks/>
            </p:cNvSpPr>
            <p:nvPr/>
          </p:nvSpPr>
          <p:spPr bwMode="auto">
            <a:xfrm rot="5400000" flipV="1">
              <a:off x="6744468" y="26266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4" name="Freeform 38"/>
            <p:cNvSpPr>
              <a:spLocks/>
            </p:cNvSpPr>
            <p:nvPr/>
          </p:nvSpPr>
          <p:spPr bwMode="auto">
            <a:xfrm rot="5400000" flipV="1">
              <a:off x="6896868" y="27790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5" name="Freeform 38"/>
            <p:cNvSpPr>
              <a:spLocks/>
            </p:cNvSpPr>
            <p:nvPr/>
          </p:nvSpPr>
          <p:spPr bwMode="auto">
            <a:xfrm rot="5400000" flipV="1">
              <a:off x="7049268" y="29314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6" name="Freeform 38"/>
            <p:cNvSpPr>
              <a:spLocks/>
            </p:cNvSpPr>
            <p:nvPr/>
          </p:nvSpPr>
          <p:spPr bwMode="auto">
            <a:xfrm rot="5400000" flipV="1">
              <a:off x="7201668" y="30838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7" name="Freeform 38"/>
            <p:cNvSpPr>
              <a:spLocks/>
            </p:cNvSpPr>
            <p:nvPr/>
          </p:nvSpPr>
          <p:spPr bwMode="auto">
            <a:xfrm rot="5400000" flipV="1">
              <a:off x="7354068" y="32362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8" name="Freeform 38"/>
            <p:cNvSpPr>
              <a:spLocks/>
            </p:cNvSpPr>
            <p:nvPr/>
          </p:nvSpPr>
          <p:spPr bwMode="auto">
            <a:xfrm rot="5400000" flipV="1">
              <a:off x="7506468" y="33886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89" name="Freeform 38"/>
            <p:cNvSpPr>
              <a:spLocks/>
            </p:cNvSpPr>
            <p:nvPr/>
          </p:nvSpPr>
          <p:spPr bwMode="auto">
            <a:xfrm rot="5400000" flipV="1">
              <a:off x="6592068" y="24742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0" name="Freeform 38"/>
            <p:cNvSpPr>
              <a:spLocks/>
            </p:cNvSpPr>
            <p:nvPr/>
          </p:nvSpPr>
          <p:spPr bwMode="auto">
            <a:xfrm rot="5400000" flipV="1">
              <a:off x="6744468" y="26266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1" name="Freeform 38"/>
            <p:cNvSpPr>
              <a:spLocks/>
            </p:cNvSpPr>
            <p:nvPr/>
          </p:nvSpPr>
          <p:spPr bwMode="auto">
            <a:xfrm rot="5400000" flipV="1">
              <a:off x="6896868" y="27790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2" name="Freeform 38"/>
            <p:cNvSpPr>
              <a:spLocks/>
            </p:cNvSpPr>
            <p:nvPr/>
          </p:nvSpPr>
          <p:spPr bwMode="auto">
            <a:xfrm rot="5400000" flipV="1">
              <a:off x="7049268" y="29314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3" name="Freeform 38"/>
            <p:cNvSpPr>
              <a:spLocks/>
            </p:cNvSpPr>
            <p:nvPr/>
          </p:nvSpPr>
          <p:spPr bwMode="auto">
            <a:xfrm rot="5400000" flipV="1">
              <a:off x="7201668" y="30838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4" name="Freeform 38"/>
            <p:cNvSpPr>
              <a:spLocks/>
            </p:cNvSpPr>
            <p:nvPr/>
          </p:nvSpPr>
          <p:spPr bwMode="auto">
            <a:xfrm rot="5400000" flipV="1">
              <a:off x="7354068" y="32362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5" name="Freeform 38"/>
            <p:cNvSpPr>
              <a:spLocks/>
            </p:cNvSpPr>
            <p:nvPr/>
          </p:nvSpPr>
          <p:spPr bwMode="auto">
            <a:xfrm rot="5400000" flipV="1">
              <a:off x="7506468" y="33886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96" name="Freeform 38"/>
            <p:cNvSpPr>
              <a:spLocks/>
            </p:cNvSpPr>
            <p:nvPr/>
          </p:nvSpPr>
          <p:spPr bwMode="auto">
            <a:xfrm rot="5400000" flipV="1">
              <a:off x="7658868" y="3541021"/>
              <a:ext cx="1106492" cy="754261"/>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grpSp>
      <p:sp>
        <p:nvSpPr>
          <p:cNvPr id="98" name="Rectangle 97"/>
          <p:cNvSpPr/>
          <p:nvPr/>
        </p:nvSpPr>
        <p:spPr>
          <a:xfrm>
            <a:off x="2732128" y="4408710"/>
            <a:ext cx="1780915" cy="13770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723912" y="2297456"/>
            <a:ext cx="1780915" cy="13770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38"/>
          <p:cNvSpPr>
            <a:spLocks/>
          </p:cNvSpPr>
          <p:nvPr/>
        </p:nvSpPr>
        <p:spPr bwMode="auto">
          <a:xfrm rot="5400000" flipV="1">
            <a:off x="3083744" y="2537324"/>
            <a:ext cx="1087714" cy="930446"/>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cxnSp>
        <p:nvCxnSpPr>
          <p:cNvPr id="64" name="Straight Arrow Connector 63"/>
          <p:cNvCxnSpPr/>
          <p:nvPr/>
        </p:nvCxnSpPr>
        <p:spPr>
          <a:xfrm>
            <a:off x="5257361" y="4977385"/>
            <a:ext cx="61374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a:off x="5257361" y="2971615"/>
            <a:ext cx="61374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3440594" y="3716101"/>
            <a:ext cx="1009197" cy="461665"/>
          </a:xfrm>
          <a:prstGeom prst="rect">
            <a:avLst/>
          </a:prstGeom>
          <a:noFill/>
        </p:spPr>
        <p:txBody>
          <a:bodyPr wrap="square" rtlCol="0">
            <a:spAutoFit/>
          </a:bodyPr>
          <a:lstStyle/>
          <a:p>
            <a:r>
              <a:rPr lang="en-US" sz="2400" dirty="0" smtClean="0"/>
              <a:t>Model</a:t>
            </a:r>
            <a:endParaRPr lang="en-US" sz="2400" dirty="0"/>
          </a:p>
        </p:txBody>
      </p:sp>
      <p:sp>
        <p:nvSpPr>
          <p:cNvPr id="69" name="TextBox 68"/>
          <p:cNvSpPr txBox="1"/>
          <p:nvPr/>
        </p:nvSpPr>
        <p:spPr>
          <a:xfrm>
            <a:off x="296333" y="2632879"/>
            <a:ext cx="2260620" cy="707886"/>
          </a:xfrm>
          <a:prstGeom prst="rect">
            <a:avLst/>
          </a:prstGeom>
          <a:noFill/>
          <a:ln>
            <a:solidFill>
              <a:srgbClr val="990000"/>
            </a:solidFill>
          </a:ln>
        </p:spPr>
        <p:txBody>
          <a:bodyPr wrap="square" rtlCol="0">
            <a:spAutoFit/>
          </a:bodyPr>
          <a:lstStyle/>
          <a:p>
            <a:r>
              <a:rPr lang="en-US" sz="2000" dirty="0" smtClean="0">
                <a:solidFill>
                  <a:schemeClr val="accent5"/>
                </a:solidFill>
              </a:rPr>
              <a:t>Model uncertainty added </a:t>
            </a:r>
            <a:r>
              <a:rPr lang="en-US" sz="2000" dirty="0" smtClean="0">
                <a:solidFill>
                  <a:srgbClr val="FF0000"/>
                </a:solidFill>
              </a:rPr>
              <a:t>a posteriori:</a:t>
            </a:r>
            <a:endParaRPr lang="en-US" sz="2000" dirty="0">
              <a:solidFill>
                <a:srgbClr val="FF0000"/>
              </a:solidFill>
            </a:endParaRPr>
          </a:p>
        </p:txBody>
      </p:sp>
      <p:sp>
        <p:nvSpPr>
          <p:cNvPr id="71" name="TextBox 70"/>
          <p:cNvSpPr txBox="1"/>
          <p:nvPr/>
        </p:nvSpPr>
        <p:spPr>
          <a:xfrm>
            <a:off x="296333" y="4467142"/>
            <a:ext cx="2260620" cy="1323439"/>
          </a:xfrm>
          <a:prstGeom prst="rect">
            <a:avLst/>
          </a:prstGeom>
          <a:noFill/>
          <a:ln>
            <a:solidFill>
              <a:srgbClr val="990000"/>
            </a:solidFill>
          </a:ln>
        </p:spPr>
        <p:txBody>
          <a:bodyPr wrap="square" rtlCol="0">
            <a:spAutoFit/>
          </a:bodyPr>
          <a:lstStyle/>
          <a:p>
            <a:r>
              <a:rPr lang="en-US" sz="2000" dirty="0" smtClean="0">
                <a:solidFill>
                  <a:srgbClr val="528A02"/>
                </a:solidFill>
              </a:rPr>
              <a:t>Process uncertainty added </a:t>
            </a:r>
            <a:r>
              <a:rPr lang="en-US" sz="2000" dirty="0" smtClean="0">
                <a:solidFill>
                  <a:srgbClr val="FF0000"/>
                </a:solidFill>
              </a:rPr>
              <a:t>a priori </a:t>
            </a:r>
            <a:r>
              <a:rPr lang="en-US" sz="2000" dirty="0" smtClean="0">
                <a:solidFill>
                  <a:srgbClr val="528A02"/>
                </a:solidFill>
              </a:rPr>
              <a:t>during model development:</a:t>
            </a:r>
            <a:endParaRPr lang="en-US" sz="2000" dirty="0">
              <a:solidFill>
                <a:srgbClr val="528A02"/>
              </a:solidFill>
            </a:endParaRPr>
          </a:p>
        </p:txBody>
      </p:sp>
      <p:sp>
        <p:nvSpPr>
          <p:cNvPr id="72" name="Lightning Bolt 71"/>
          <p:cNvSpPr/>
          <p:nvPr/>
        </p:nvSpPr>
        <p:spPr>
          <a:xfrm>
            <a:off x="4757541" y="2444994"/>
            <a:ext cx="428429" cy="1101410"/>
          </a:xfrm>
          <a:prstGeom prst="lightningBolt">
            <a:avLst/>
          </a:prstGeom>
          <a:gradFill flip="none" rotWithShape="1">
            <a:gsLst>
              <a:gs pos="0">
                <a:schemeClr val="accent1">
                  <a:tint val="95000"/>
                  <a:shade val="70000"/>
                  <a:satMod val="150000"/>
                  <a:alpha val="31000"/>
                </a:schemeClr>
              </a:gs>
              <a:gs pos="100000">
                <a:schemeClr val="accent1">
                  <a:tint val="100000"/>
                  <a:shade val="100000"/>
                  <a:satMod val="150000"/>
                  <a:alpha val="31000"/>
                </a:schemeClr>
              </a:gs>
            </a:gsLst>
            <a:lin ang="16200000" scaled="0"/>
            <a:tileRect/>
          </a:gra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Lightning Bolt 72"/>
          <p:cNvSpPr/>
          <p:nvPr/>
        </p:nvSpPr>
        <p:spPr>
          <a:xfrm>
            <a:off x="3568987" y="4681582"/>
            <a:ext cx="428429" cy="1101410"/>
          </a:xfrm>
          <a:prstGeom prst="lightningBolt">
            <a:avLst/>
          </a:prstGeom>
          <a:gradFill flip="none" rotWithShape="1">
            <a:gsLst>
              <a:gs pos="0">
                <a:schemeClr val="accent1">
                  <a:tint val="95000"/>
                  <a:shade val="70000"/>
                  <a:satMod val="150000"/>
                  <a:alpha val="31000"/>
                </a:schemeClr>
              </a:gs>
              <a:gs pos="100000">
                <a:schemeClr val="accent1">
                  <a:tint val="100000"/>
                  <a:shade val="100000"/>
                  <a:satMod val="150000"/>
                  <a:alpha val="31000"/>
                </a:schemeClr>
              </a:gs>
            </a:gsLst>
            <a:lin ang="16200000" scaled="0"/>
            <a:tileRect/>
          </a:gra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092940" y="4028302"/>
            <a:ext cx="354233" cy="380408"/>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122980" y="3716101"/>
            <a:ext cx="309398" cy="28781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7326005" y="3762267"/>
            <a:ext cx="1639384" cy="830997"/>
          </a:xfrm>
          <a:prstGeom prst="rect">
            <a:avLst/>
          </a:prstGeom>
          <a:noFill/>
          <a:ln>
            <a:solidFill>
              <a:schemeClr val="accent2"/>
            </a:solidFill>
          </a:ln>
        </p:spPr>
        <p:txBody>
          <a:bodyPr wrap="square" rtlCol="0">
            <a:spAutoFit/>
          </a:bodyPr>
          <a:lstStyle/>
          <a:p>
            <a:r>
              <a:rPr lang="en-US" sz="2400" dirty="0" smtClean="0"/>
              <a:t>Forecast uncertainty</a:t>
            </a:r>
            <a:endParaRPr lang="en-US" sz="2400" dirty="0"/>
          </a:p>
        </p:txBody>
      </p:sp>
      <p:sp>
        <p:nvSpPr>
          <p:cNvPr id="76" name="TextBox 75"/>
          <p:cNvSpPr txBox="1"/>
          <p:nvPr/>
        </p:nvSpPr>
        <p:spPr>
          <a:xfrm>
            <a:off x="3945192" y="6062291"/>
            <a:ext cx="1981642" cy="461665"/>
          </a:xfrm>
          <a:prstGeom prst="rect">
            <a:avLst/>
          </a:prstGeom>
          <a:noFill/>
        </p:spPr>
        <p:txBody>
          <a:bodyPr wrap="square" rtlCol="0">
            <a:spAutoFit/>
          </a:bodyPr>
          <a:lstStyle/>
          <a:p>
            <a:r>
              <a:rPr lang="en-US" sz="2400" dirty="0" err="1" smtClean="0"/>
              <a:t>Stochasticity</a:t>
            </a:r>
            <a:endParaRPr lang="en-US" sz="2400" dirty="0"/>
          </a:p>
        </p:txBody>
      </p:sp>
      <p:cxnSp>
        <p:nvCxnSpPr>
          <p:cNvPr id="77" name="Straight Connector 76"/>
          <p:cNvCxnSpPr/>
          <p:nvPr/>
        </p:nvCxnSpPr>
        <p:spPr>
          <a:xfrm>
            <a:off x="5031271" y="3580684"/>
            <a:ext cx="0" cy="248160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897786" y="5612908"/>
            <a:ext cx="1054970" cy="449383"/>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Freeform 38"/>
          <p:cNvSpPr>
            <a:spLocks/>
          </p:cNvSpPr>
          <p:nvPr/>
        </p:nvSpPr>
        <p:spPr bwMode="auto">
          <a:xfrm rot="5400000" flipV="1">
            <a:off x="6169128" y="4339710"/>
            <a:ext cx="1377007" cy="1464529"/>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67" name="Freeform 38"/>
          <p:cNvSpPr>
            <a:spLocks/>
          </p:cNvSpPr>
          <p:nvPr/>
        </p:nvSpPr>
        <p:spPr bwMode="auto">
          <a:xfrm rot="5400000" flipV="1">
            <a:off x="6169128" y="2295333"/>
            <a:ext cx="1377007" cy="1464529"/>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62215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645989"/>
            <a:ext cx="8561917" cy="967840"/>
          </a:xfrm>
        </p:spPr>
        <p:txBody>
          <a:bodyPr>
            <a:normAutofit fontScale="90000"/>
          </a:bodyPr>
          <a:lstStyle/>
          <a:p>
            <a:r>
              <a:rPr lang="en-US" dirty="0" smtClean="0"/>
              <a:t>Stochastic parameter perturbations (SPP)</a:t>
            </a:r>
            <a:endParaRPr lang="en-US" dirty="0"/>
          </a:p>
        </p:txBody>
      </p:sp>
      <p:pic>
        <p:nvPicPr>
          <p:cNvPr id="4" name="Picture 3" descr="ar.pdf"/>
          <p:cNvPicPr>
            <a:picLocks noChangeAspect="1"/>
          </p:cNvPicPr>
          <p:nvPr/>
        </p:nvPicPr>
        <p:blipFill rotWithShape="1">
          <a:blip r:embed="rId2">
            <a:extLst>
              <a:ext uri="{28A0092B-C50C-407E-A947-70E740481C1C}">
                <a14:useLocalDpi xmlns:a14="http://schemas.microsoft.com/office/drawing/2010/main" val="0"/>
              </a:ext>
            </a:extLst>
          </a:blip>
          <a:srcRect l="9347" t="23856" r="6960" b="41671"/>
          <a:stretch/>
        </p:blipFill>
        <p:spPr>
          <a:xfrm>
            <a:off x="3507684" y="1813725"/>
            <a:ext cx="4446424" cy="2370119"/>
          </a:xfrm>
          <a:prstGeom prst="rect">
            <a:avLst/>
          </a:prstGeom>
        </p:spPr>
      </p:pic>
      <p:pic>
        <p:nvPicPr>
          <p:cNvPr id="7" name="Picture 6" descr="pat.tiff"/>
          <p:cNvPicPr>
            <a:picLocks noChangeAspect="1"/>
          </p:cNvPicPr>
          <p:nvPr/>
        </p:nvPicPr>
        <p:blipFill rotWithShape="1">
          <a:blip r:embed="rId3">
            <a:extLst>
              <a:ext uri="{28A0092B-C50C-407E-A947-70E740481C1C}">
                <a14:useLocalDpi xmlns:a14="http://schemas.microsoft.com/office/drawing/2010/main" val="0"/>
              </a:ext>
            </a:extLst>
          </a:blip>
          <a:srcRect l="5841" r="50485" b="19596"/>
          <a:stretch/>
        </p:blipFill>
        <p:spPr>
          <a:xfrm>
            <a:off x="2395728" y="1813726"/>
            <a:ext cx="1234440" cy="1237115"/>
          </a:xfrm>
          <a:prstGeom prst="rect">
            <a:avLst/>
          </a:prstGeom>
        </p:spPr>
      </p:pic>
      <p:pic>
        <p:nvPicPr>
          <p:cNvPr id="8" name="Picture 7" descr="pat.tiff"/>
          <p:cNvPicPr>
            <a:picLocks noChangeAspect="1"/>
          </p:cNvPicPr>
          <p:nvPr/>
        </p:nvPicPr>
        <p:blipFill rotWithShape="1">
          <a:blip r:embed="rId3">
            <a:extLst>
              <a:ext uri="{28A0092B-C50C-407E-A947-70E740481C1C}">
                <a14:useLocalDpi xmlns:a14="http://schemas.microsoft.com/office/drawing/2010/main" val="0"/>
              </a:ext>
            </a:extLst>
          </a:blip>
          <a:srcRect l="52686" t="7008" r="4110" b="18024"/>
          <a:stretch/>
        </p:blipFill>
        <p:spPr>
          <a:xfrm>
            <a:off x="2396632" y="3018699"/>
            <a:ext cx="1233536" cy="1165146"/>
          </a:xfrm>
          <a:prstGeom prst="rect">
            <a:avLst/>
          </a:prstGeom>
        </p:spPr>
      </p:pic>
      <p:sp>
        <p:nvSpPr>
          <p:cNvPr id="9" name="Rectangle 8"/>
          <p:cNvSpPr/>
          <p:nvPr/>
        </p:nvSpPr>
        <p:spPr>
          <a:xfrm>
            <a:off x="2435048" y="4383740"/>
            <a:ext cx="5519060" cy="1384995"/>
          </a:xfrm>
          <a:prstGeom prst="rect">
            <a:avLst/>
          </a:prstGeom>
          <a:ln>
            <a:solidFill>
              <a:srgbClr val="990000"/>
            </a:solidFill>
          </a:ln>
        </p:spPr>
        <p:txBody>
          <a:bodyPr wrap="square">
            <a:spAutoFit/>
          </a:bodyPr>
          <a:lstStyle/>
          <a:p>
            <a:pPr marL="285750" indent="-285750">
              <a:buFont typeface="Arial" charset="0"/>
              <a:buChar char="•"/>
            </a:pPr>
            <a:r>
              <a:rPr lang="en-US" sz="1400" dirty="0" smtClean="0">
                <a:solidFill>
                  <a:srgbClr val="0000FF"/>
                </a:solidFill>
              </a:rPr>
              <a:t>Stochastically perturbs parameters in convection and PBL scheme</a:t>
            </a:r>
          </a:p>
          <a:p>
            <a:pPr marL="800100" lvl="1" indent="-342900">
              <a:buFont typeface="Wingdings" charset="2"/>
              <a:buChar char="Ø"/>
            </a:pPr>
            <a:r>
              <a:rPr lang="en-US" sz="1400" dirty="0" err="1" smtClean="0">
                <a:solidFill>
                  <a:srgbClr val="0000FF"/>
                </a:solidFill>
              </a:rPr>
              <a:t>Grell</a:t>
            </a:r>
            <a:r>
              <a:rPr lang="en-US" sz="1400" dirty="0" smtClean="0">
                <a:solidFill>
                  <a:srgbClr val="0000FF"/>
                </a:solidFill>
              </a:rPr>
              <a:t> convection scheme: Closure tendencies </a:t>
            </a:r>
          </a:p>
          <a:p>
            <a:pPr marL="800100" lvl="1" indent="-342900">
              <a:buFont typeface="Wingdings" charset="2"/>
              <a:buChar char="Ø"/>
            </a:pPr>
            <a:r>
              <a:rPr lang="en-US" sz="1400" dirty="0" smtClean="0">
                <a:solidFill>
                  <a:srgbClr val="0000FF"/>
                </a:solidFill>
              </a:rPr>
              <a:t>MYNN PBL: Turbulent </a:t>
            </a:r>
            <a:r>
              <a:rPr lang="en-US" sz="1400" dirty="0">
                <a:solidFill>
                  <a:srgbClr val="0000FF"/>
                </a:solidFill>
              </a:rPr>
              <a:t>mixing length, </a:t>
            </a:r>
            <a:r>
              <a:rPr lang="en-US" sz="1400" dirty="0" err="1">
                <a:solidFill>
                  <a:srgbClr val="0000FF"/>
                </a:solidFill>
              </a:rPr>
              <a:t>subgrid</a:t>
            </a:r>
            <a:r>
              <a:rPr lang="en-US" sz="1400" dirty="0">
                <a:solidFill>
                  <a:srgbClr val="0000FF"/>
                </a:solidFill>
              </a:rPr>
              <a:t> cloud fraction, </a:t>
            </a:r>
            <a:r>
              <a:rPr lang="en-US" sz="1400" dirty="0" smtClean="0">
                <a:solidFill>
                  <a:srgbClr val="0000FF"/>
                </a:solidFill>
              </a:rPr>
              <a:t>thermal </a:t>
            </a:r>
            <a:r>
              <a:rPr lang="en-US" sz="1400" dirty="0">
                <a:solidFill>
                  <a:srgbClr val="0000FF"/>
                </a:solidFill>
              </a:rPr>
              <a:t>and moisture roughness </a:t>
            </a:r>
            <a:r>
              <a:rPr lang="en-US" sz="1400" dirty="0" smtClean="0">
                <a:solidFill>
                  <a:srgbClr val="0000FF"/>
                </a:solidFill>
              </a:rPr>
              <a:t>lengths (perturbations correlated and anti-correlated informed by expert knowledge)</a:t>
            </a:r>
          </a:p>
          <a:p>
            <a:pPr marL="285750" indent="-285750">
              <a:buFont typeface="Arial" charset="0"/>
              <a:buChar char="•"/>
            </a:pPr>
            <a:r>
              <a:rPr lang="en-US" sz="1400" dirty="0" smtClean="0">
                <a:solidFill>
                  <a:srgbClr val="0000FF"/>
                </a:solidFill>
              </a:rPr>
              <a:t>Results from RAP ensemble system @15km, currently tested in 3km</a:t>
            </a:r>
            <a:endParaRPr lang="en-US" sz="1400" dirty="0">
              <a:solidFill>
                <a:srgbClr val="0000FF"/>
              </a:solidFill>
            </a:endParaRPr>
          </a:p>
        </p:txBody>
      </p:sp>
      <p:sp>
        <p:nvSpPr>
          <p:cNvPr id="10" name="Rectangle 9"/>
          <p:cNvSpPr/>
          <p:nvPr/>
        </p:nvSpPr>
        <p:spPr>
          <a:xfrm>
            <a:off x="5948249" y="5968630"/>
            <a:ext cx="2005859" cy="369332"/>
          </a:xfrm>
          <a:prstGeom prst="rect">
            <a:avLst/>
          </a:prstGeom>
          <a:ln>
            <a:solidFill>
              <a:srgbClr val="990000"/>
            </a:solidFill>
          </a:ln>
        </p:spPr>
        <p:txBody>
          <a:bodyPr wrap="square">
            <a:spAutoFit/>
          </a:bodyPr>
          <a:lstStyle/>
          <a:p>
            <a:r>
              <a:rPr lang="en-US" dirty="0" err="1" smtClean="0">
                <a:solidFill>
                  <a:srgbClr val="0000FF"/>
                </a:solidFill>
              </a:rPr>
              <a:t>Jankov</a:t>
            </a:r>
            <a:r>
              <a:rPr lang="en-US" dirty="0" smtClean="0">
                <a:solidFill>
                  <a:srgbClr val="0000FF"/>
                </a:solidFill>
              </a:rPr>
              <a:t> et al., 2017</a:t>
            </a:r>
            <a:endParaRPr lang="en-US" dirty="0">
              <a:solidFill>
                <a:srgbClr val="0000FF"/>
              </a:solidFill>
            </a:endParaRPr>
          </a:p>
        </p:txBody>
      </p:sp>
    </p:spTree>
    <p:extLst>
      <p:ext uri="{BB962C8B-B14F-4D97-AF65-F5344CB8AC3E}">
        <p14:creationId xmlns:p14="http://schemas.microsoft.com/office/powerpoint/2010/main" val="140698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Stochastically Perturbed Parameter Scheme (SPP)</a:t>
            </a:r>
            <a:endParaRPr lang="en-US" dirty="0"/>
          </a:p>
        </p:txBody>
      </p:sp>
      <p:pic>
        <p:nvPicPr>
          <p:cNvPr id="4" name="Picture 3" descr="lala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52" y="2276230"/>
            <a:ext cx="6011483" cy="3077307"/>
          </a:xfrm>
          <a:prstGeom prst="rect">
            <a:avLst/>
          </a:prstGeom>
        </p:spPr>
      </p:pic>
      <p:pic>
        <p:nvPicPr>
          <p:cNvPr id="5" name="Picture 4" descr="lala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89" y="2276230"/>
            <a:ext cx="2164042" cy="3077307"/>
          </a:xfrm>
          <a:prstGeom prst="rect">
            <a:avLst/>
          </a:prstGeom>
        </p:spPr>
      </p:pic>
      <p:sp>
        <p:nvSpPr>
          <p:cNvPr id="6" name="Rectangle 5"/>
          <p:cNvSpPr/>
          <p:nvPr/>
        </p:nvSpPr>
        <p:spPr>
          <a:xfrm>
            <a:off x="7234190" y="1874632"/>
            <a:ext cx="764452" cy="369332"/>
          </a:xfrm>
          <a:prstGeom prst="rect">
            <a:avLst/>
          </a:prstGeom>
          <a:ln>
            <a:solidFill>
              <a:srgbClr val="990000"/>
            </a:solidFill>
          </a:ln>
        </p:spPr>
        <p:txBody>
          <a:bodyPr wrap="none">
            <a:spAutoFit/>
          </a:bodyPr>
          <a:lstStyle/>
          <a:p>
            <a:r>
              <a:rPr lang="en-US" dirty="0">
                <a:solidFill>
                  <a:srgbClr val="0000FF"/>
                </a:solidFill>
              </a:rPr>
              <a:t>C</a:t>
            </a:r>
            <a:r>
              <a:rPr lang="en-US" dirty="0" smtClean="0">
                <a:solidFill>
                  <a:srgbClr val="0000FF"/>
                </a:solidFill>
              </a:rPr>
              <a:t>RPSS</a:t>
            </a:r>
            <a:endParaRPr lang="en-US" dirty="0">
              <a:solidFill>
                <a:srgbClr val="0000FF"/>
              </a:solidFill>
            </a:endParaRPr>
          </a:p>
        </p:txBody>
      </p:sp>
      <p:sp>
        <p:nvSpPr>
          <p:cNvPr id="7" name="Rectangle 6"/>
          <p:cNvSpPr/>
          <p:nvPr/>
        </p:nvSpPr>
        <p:spPr>
          <a:xfrm>
            <a:off x="1622743" y="1911699"/>
            <a:ext cx="726130" cy="369332"/>
          </a:xfrm>
          <a:prstGeom prst="rect">
            <a:avLst/>
          </a:prstGeom>
          <a:ln>
            <a:solidFill>
              <a:srgbClr val="990000"/>
            </a:solidFill>
          </a:ln>
        </p:spPr>
        <p:txBody>
          <a:bodyPr wrap="none">
            <a:spAutoFit/>
          </a:bodyPr>
          <a:lstStyle/>
          <a:p>
            <a:r>
              <a:rPr lang="en-US" dirty="0" smtClean="0">
                <a:solidFill>
                  <a:srgbClr val="0000FF"/>
                </a:solidFill>
              </a:rPr>
              <a:t>RMSE</a:t>
            </a:r>
            <a:endParaRPr lang="en-US" dirty="0">
              <a:solidFill>
                <a:srgbClr val="0000FF"/>
              </a:solidFill>
            </a:endParaRPr>
          </a:p>
        </p:txBody>
      </p:sp>
      <p:sp>
        <p:nvSpPr>
          <p:cNvPr id="8" name="Rectangle 7"/>
          <p:cNvSpPr/>
          <p:nvPr/>
        </p:nvSpPr>
        <p:spPr>
          <a:xfrm>
            <a:off x="4442143" y="1906898"/>
            <a:ext cx="839180" cy="369332"/>
          </a:xfrm>
          <a:prstGeom prst="rect">
            <a:avLst/>
          </a:prstGeom>
          <a:ln>
            <a:solidFill>
              <a:srgbClr val="990000"/>
            </a:solidFill>
          </a:ln>
        </p:spPr>
        <p:txBody>
          <a:bodyPr wrap="none">
            <a:spAutoFit/>
          </a:bodyPr>
          <a:lstStyle/>
          <a:p>
            <a:r>
              <a:rPr lang="en-US" dirty="0" smtClean="0">
                <a:solidFill>
                  <a:srgbClr val="0000FF"/>
                </a:solidFill>
              </a:rPr>
              <a:t>Spread</a:t>
            </a:r>
            <a:endParaRPr lang="en-US" dirty="0">
              <a:solidFill>
                <a:srgbClr val="0000FF"/>
              </a:solidFill>
            </a:endParaRPr>
          </a:p>
        </p:txBody>
      </p:sp>
      <p:sp>
        <p:nvSpPr>
          <p:cNvPr id="9" name="Rectangle 8"/>
          <p:cNvSpPr/>
          <p:nvPr/>
        </p:nvSpPr>
        <p:spPr>
          <a:xfrm>
            <a:off x="6613486" y="5394142"/>
            <a:ext cx="2005859" cy="369332"/>
          </a:xfrm>
          <a:prstGeom prst="rect">
            <a:avLst/>
          </a:prstGeom>
          <a:ln>
            <a:solidFill>
              <a:srgbClr val="990000"/>
            </a:solidFill>
          </a:ln>
        </p:spPr>
        <p:txBody>
          <a:bodyPr wrap="square">
            <a:spAutoFit/>
          </a:bodyPr>
          <a:lstStyle/>
          <a:p>
            <a:r>
              <a:rPr lang="en-US" dirty="0" err="1" smtClean="0">
                <a:solidFill>
                  <a:srgbClr val="0000FF"/>
                </a:solidFill>
              </a:rPr>
              <a:t>Jankov</a:t>
            </a:r>
            <a:r>
              <a:rPr lang="en-US" dirty="0" smtClean="0">
                <a:solidFill>
                  <a:srgbClr val="0000FF"/>
                </a:solidFill>
              </a:rPr>
              <a:t> et al., </a:t>
            </a:r>
            <a:r>
              <a:rPr lang="en-US" dirty="0" smtClean="0">
                <a:solidFill>
                  <a:srgbClr val="0000FF"/>
                </a:solidFill>
              </a:rPr>
              <a:t>2017</a:t>
            </a:r>
            <a:endParaRPr lang="en-US" dirty="0">
              <a:solidFill>
                <a:srgbClr val="0000FF"/>
              </a:solidFill>
            </a:endParaRPr>
          </a:p>
        </p:txBody>
      </p:sp>
      <p:sp>
        <p:nvSpPr>
          <p:cNvPr id="12" name="Rectangle 11"/>
          <p:cNvSpPr/>
          <p:nvPr/>
        </p:nvSpPr>
        <p:spPr>
          <a:xfrm>
            <a:off x="419172" y="5375867"/>
            <a:ext cx="2548018" cy="1169551"/>
          </a:xfrm>
          <a:prstGeom prst="rect">
            <a:avLst/>
          </a:prstGeom>
          <a:ln>
            <a:noFill/>
          </a:ln>
        </p:spPr>
        <p:txBody>
          <a:bodyPr wrap="square">
            <a:spAutoFit/>
          </a:bodyPr>
          <a:lstStyle/>
          <a:p>
            <a:r>
              <a:rPr lang="en-US" sz="1400" dirty="0" smtClean="0">
                <a:solidFill>
                  <a:srgbClr val="0000FF"/>
                </a:solidFill>
              </a:rPr>
              <a:t>CNTL</a:t>
            </a:r>
          </a:p>
          <a:p>
            <a:r>
              <a:rPr lang="en-US" sz="1400" dirty="0" smtClean="0">
                <a:solidFill>
                  <a:srgbClr val="FF0000"/>
                </a:solidFill>
              </a:rPr>
              <a:t>SPP</a:t>
            </a:r>
          </a:p>
          <a:p>
            <a:r>
              <a:rPr lang="en-US" sz="1400" dirty="0" smtClean="0">
                <a:solidFill>
                  <a:schemeClr val="accent4">
                    <a:lumMod val="75000"/>
                  </a:schemeClr>
                </a:solidFill>
              </a:rPr>
              <a:t>SPPT</a:t>
            </a:r>
          </a:p>
          <a:p>
            <a:r>
              <a:rPr lang="en-US" sz="1400" dirty="0" smtClean="0">
                <a:solidFill>
                  <a:srgbClr val="B72CAE"/>
                </a:solidFill>
              </a:rPr>
              <a:t>SKEBS</a:t>
            </a:r>
          </a:p>
          <a:p>
            <a:r>
              <a:rPr lang="en-US" sz="1400" dirty="0" smtClean="0">
                <a:solidFill>
                  <a:srgbClr val="45E8FF"/>
                </a:solidFill>
              </a:rPr>
              <a:t>SPPT+SKEBS+SPP</a:t>
            </a:r>
            <a:endParaRPr lang="en-US" sz="1400" dirty="0">
              <a:solidFill>
                <a:srgbClr val="45E8FF"/>
              </a:solidFill>
            </a:endParaRPr>
          </a:p>
        </p:txBody>
      </p:sp>
      <p:sp>
        <p:nvSpPr>
          <p:cNvPr id="13" name="Rectangle 12"/>
          <p:cNvSpPr/>
          <p:nvPr/>
        </p:nvSpPr>
        <p:spPr>
          <a:xfrm>
            <a:off x="0" y="2858197"/>
            <a:ext cx="648134" cy="369332"/>
          </a:xfrm>
          <a:prstGeom prst="rect">
            <a:avLst/>
          </a:prstGeom>
          <a:ln>
            <a:solidFill>
              <a:srgbClr val="990000"/>
            </a:solidFill>
          </a:ln>
        </p:spPr>
        <p:txBody>
          <a:bodyPr wrap="none">
            <a:spAutoFit/>
          </a:bodyPr>
          <a:lstStyle/>
          <a:p>
            <a:r>
              <a:rPr lang="en-US" dirty="0" smtClean="0">
                <a:solidFill>
                  <a:srgbClr val="0000FF"/>
                </a:solidFill>
              </a:rPr>
              <a:t>T850</a:t>
            </a:r>
            <a:endParaRPr lang="en-US" dirty="0">
              <a:solidFill>
                <a:srgbClr val="0000FF"/>
              </a:solidFill>
            </a:endParaRPr>
          </a:p>
        </p:txBody>
      </p:sp>
      <p:sp>
        <p:nvSpPr>
          <p:cNvPr id="15" name="Rectangle 14"/>
          <p:cNvSpPr/>
          <p:nvPr/>
        </p:nvSpPr>
        <p:spPr>
          <a:xfrm>
            <a:off x="0" y="4326652"/>
            <a:ext cx="566757" cy="369332"/>
          </a:xfrm>
          <a:prstGeom prst="rect">
            <a:avLst/>
          </a:prstGeom>
          <a:ln>
            <a:solidFill>
              <a:srgbClr val="990000"/>
            </a:solidFill>
          </a:ln>
        </p:spPr>
        <p:txBody>
          <a:bodyPr wrap="none">
            <a:spAutoFit/>
          </a:bodyPr>
          <a:lstStyle/>
          <a:p>
            <a:r>
              <a:rPr lang="en-US" dirty="0" smtClean="0">
                <a:solidFill>
                  <a:srgbClr val="0000FF"/>
                </a:solidFill>
              </a:rPr>
              <a:t>U10</a:t>
            </a:r>
            <a:endParaRPr lang="en-US" dirty="0">
              <a:solidFill>
                <a:srgbClr val="0000FF"/>
              </a:solidFill>
            </a:endParaRPr>
          </a:p>
        </p:txBody>
      </p:sp>
      <p:sp>
        <p:nvSpPr>
          <p:cNvPr id="14" name="Rectangle 13"/>
          <p:cNvSpPr/>
          <p:nvPr/>
        </p:nvSpPr>
        <p:spPr>
          <a:xfrm>
            <a:off x="2484582" y="5353537"/>
            <a:ext cx="3579765" cy="954107"/>
          </a:xfrm>
          <a:prstGeom prst="rect">
            <a:avLst/>
          </a:prstGeom>
          <a:ln>
            <a:solidFill>
              <a:schemeClr val="accent1"/>
            </a:solidFill>
          </a:ln>
        </p:spPr>
        <p:txBody>
          <a:bodyPr wrap="square">
            <a:spAutoFit/>
          </a:bodyPr>
          <a:lstStyle/>
          <a:p>
            <a:pPr marL="285750" indent="-285750">
              <a:buFont typeface="Wingdings" charset="2"/>
              <a:buChar char="Ø"/>
            </a:pPr>
            <a:r>
              <a:rPr lang="en-US" sz="1400" dirty="0" smtClean="0">
                <a:solidFill>
                  <a:srgbClr val="0000FF"/>
                </a:solidFill>
              </a:rPr>
              <a:t>By themselves, parameter perturbations only give insufficient increase of spread</a:t>
            </a:r>
          </a:p>
          <a:p>
            <a:pPr marL="285750" indent="-285750">
              <a:buFont typeface="Wingdings" charset="2"/>
              <a:buChar char="Ø"/>
            </a:pPr>
            <a:r>
              <a:rPr lang="en-US" sz="1400" dirty="0" smtClean="0">
                <a:solidFill>
                  <a:srgbClr val="0000FF"/>
                </a:solidFill>
              </a:rPr>
              <a:t>In combination with other model-error schemes, the add additional skill</a:t>
            </a:r>
          </a:p>
        </p:txBody>
      </p:sp>
    </p:spTree>
    <p:extLst>
      <p:ext uri="{BB962C8B-B14F-4D97-AF65-F5344CB8AC3E}">
        <p14:creationId xmlns:p14="http://schemas.microsoft.com/office/powerpoint/2010/main" val="570477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of stochastic parameterizations to reduce model error</a:t>
            </a:r>
            <a:endParaRPr lang="en-US" dirty="0"/>
          </a:p>
        </p:txBody>
      </p:sp>
      <p:grpSp>
        <p:nvGrpSpPr>
          <p:cNvPr id="5" name="Group 4"/>
          <p:cNvGrpSpPr/>
          <p:nvPr/>
        </p:nvGrpSpPr>
        <p:grpSpPr>
          <a:xfrm>
            <a:off x="2274312" y="2078163"/>
            <a:ext cx="6583938" cy="4689765"/>
            <a:chOff x="2274312" y="2078163"/>
            <a:chExt cx="6583938" cy="4689765"/>
          </a:xfrm>
        </p:grpSpPr>
        <p:grpSp>
          <p:nvGrpSpPr>
            <p:cNvPr id="6" name="Group 5"/>
            <p:cNvGrpSpPr/>
            <p:nvPr/>
          </p:nvGrpSpPr>
          <p:grpSpPr>
            <a:xfrm>
              <a:off x="2274312" y="2078163"/>
              <a:ext cx="6583938" cy="4689765"/>
              <a:chOff x="-1482476" y="1341438"/>
              <a:chExt cx="6735514" cy="4644389"/>
            </a:xfrm>
          </p:grpSpPr>
          <p:sp>
            <p:nvSpPr>
              <p:cNvPr id="7" name="Rectangle 3"/>
              <p:cNvSpPr>
                <a:spLocks noChangeArrowheads="1"/>
              </p:cNvSpPr>
              <p:nvPr/>
            </p:nvSpPr>
            <p:spPr bwMode="auto">
              <a:xfrm>
                <a:off x="1560513" y="1484313"/>
                <a:ext cx="1922462" cy="1870075"/>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8" name="Text Box 4"/>
              <p:cNvSpPr txBox="1">
                <a:spLocks noChangeArrowheads="1"/>
              </p:cNvSpPr>
              <p:nvPr/>
            </p:nvSpPr>
            <p:spPr bwMode="auto">
              <a:xfrm>
                <a:off x="-252413" y="5127625"/>
                <a:ext cx="1538288" cy="701675"/>
              </a:xfrm>
              <a:prstGeom prst="rect">
                <a:avLst/>
              </a:prstGeom>
              <a:noFill/>
              <a:ln w="9525">
                <a:noFill/>
                <a:miter lim="800000"/>
                <a:headEnd/>
                <a:tailEnd/>
              </a:ln>
            </p:spPr>
            <p:txBody>
              <a:bodyPr wrap="square">
                <a:prstTxWarp prst="textNoShape">
                  <a:avLst/>
                </a:prstTxWarp>
                <a:spAutoFit/>
              </a:bodyPr>
              <a:lstStyle/>
              <a:p>
                <a:pPr algn="l">
                  <a:spcBef>
                    <a:spcPct val="50000"/>
                  </a:spcBef>
                </a:pPr>
                <a:endParaRPr lang="en-US" sz="4000" baseline="0">
                  <a:solidFill>
                    <a:schemeClr val="tx1"/>
                  </a:solidFill>
                  <a:latin typeface="Times New Roman" charset="0"/>
                  <a:ea typeface="Times New Roman" charset="0"/>
                  <a:cs typeface="Times New Roman" charset="0"/>
                </a:endParaRPr>
              </a:p>
            </p:txBody>
          </p:sp>
          <p:sp>
            <p:nvSpPr>
              <p:cNvPr id="9" name="Rectangle 5"/>
              <p:cNvSpPr>
                <a:spLocks noChangeArrowheads="1"/>
              </p:cNvSpPr>
              <p:nvPr/>
            </p:nvSpPr>
            <p:spPr bwMode="auto">
              <a:xfrm>
                <a:off x="1087438" y="1463099"/>
                <a:ext cx="2039937" cy="2047875"/>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10" name="Freeform 6"/>
              <p:cNvSpPr>
                <a:spLocks/>
              </p:cNvSpPr>
              <p:nvPr/>
            </p:nvSpPr>
            <p:spPr bwMode="auto">
              <a:xfrm flipV="1">
                <a:off x="1368425" y="1504950"/>
                <a:ext cx="1565275" cy="1557338"/>
              </a:xfrm>
              <a:custGeom>
                <a:avLst/>
                <a:gdLst>
                  <a:gd name="T0" fmla="*/ 9398730 w 2653"/>
                  <a:gd name="T1" fmla="*/ 1025513782 h 1973"/>
                  <a:gd name="T2" fmla="*/ 27848089 w 2653"/>
                  <a:gd name="T3" fmla="*/ 905268029 h 1973"/>
                  <a:gd name="T4" fmla="*/ 46645549 w 2653"/>
                  <a:gd name="T5" fmla="*/ 792498761 h 1973"/>
                  <a:gd name="T6" fmla="*/ 65094908 w 2653"/>
                  <a:gd name="T7" fmla="*/ 686583202 h 1973"/>
                  <a:gd name="T8" fmla="*/ 83892368 w 2653"/>
                  <a:gd name="T9" fmla="*/ 589389682 h 1973"/>
                  <a:gd name="T10" fmla="*/ 102690418 w 2653"/>
                  <a:gd name="T11" fmla="*/ 499049870 h 1973"/>
                  <a:gd name="T12" fmla="*/ 121139777 w 2653"/>
                  <a:gd name="T13" fmla="*/ 416186543 h 1973"/>
                  <a:gd name="T14" fmla="*/ 139937237 w 2653"/>
                  <a:gd name="T15" fmla="*/ 340799702 h 1973"/>
                  <a:gd name="T16" fmla="*/ 158386596 w 2653"/>
                  <a:gd name="T17" fmla="*/ 272888557 h 1973"/>
                  <a:gd name="T18" fmla="*/ 177184056 w 2653"/>
                  <a:gd name="T19" fmla="*/ 213077464 h 1973"/>
                  <a:gd name="T20" fmla="*/ 195981516 w 2653"/>
                  <a:gd name="T21" fmla="*/ 160119289 h 1973"/>
                  <a:gd name="T22" fmla="*/ 214430875 w 2653"/>
                  <a:gd name="T23" fmla="*/ 115261166 h 1973"/>
                  <a:gd name="T24" fmla="*/ 233228335 w 2653"/>
                  <a:gd name="T25" fmla="*/ 77255963 h 1973"/>
                  <a:gd name="T26" fmla="*/ 251677694 w 2653"/>
                  <a:gd name="T27" fmla="*/ 47350811 h 1973"/>
                  <a:gd name="T28" fmla="*/ 270475154 w 2653"/>
                  <a:gd name="T29" fmla="*/ 24298577 h 1973"/>
                  <a:gd name="T30" fmla="*/ 289273204 w 2653"/>
                  <a:gd name="T31" fmla="*/ 9345607 h 1973"/>
                  <a:gd name="T32" fmla="*/ 307722563 w 2653"/>
                  <a:gd name="T33" fmla="*/ 1246344 h 1973"/>
                  <a:gd name="T34" fmla="*/ 326520023 w 2653"/>
                  <a:gd name="T35" fmla="*/ 622777 h 1973"/>
                  <a:gd name="T36" fmla="*/ 344969382 w 2653"/>
                  <a:gd name="T37" fmla="*/ 6230141 h 1973"/>
                  <a:gd name="T38" fmla="*/ 363766842 w 2653"/>
                  <a:gd name="T39" fmla="*/ 18691213 h 1973"/>
                  <a:gd name="T40" fmla="*/ 382564302 w 2653"/>
                  <a:gd name="T41" fmla="*/ 36136083 h 1973"/>
                  <a:gd name="T42" fmla="*/ 401013661 w 2653"/>
                  <a:gd name="T43" fmla="*/ 57941972 h 1973"/>
                  <a:gd name="T44" fmla="*/ 419811121 w 2653"/>
                  <a:gd name="T45" fmla="*/ 80994205 h 1973"/>
                  <a:gd name="T46" fmla="*/ 438260480 w 2653"/>
                  <a:gd name="T47" fmla="*/ 101554540 h 1973"/>
                  <a:gd name="T48" fmla="*/ 457057940 w 2653"/>
                  <a:gd name="T49" fmla="*/ 117130288 h 1973"/>
                  <a:gd name="T50" fmla="*/ 475855990 w 2653"/>
                  <a:gd name="T51" fmla="*/ 123360429 h 1973"/>
                  <a:gd name="T52" fmla="*/ 494305349 w 2653"/>
                  <a:gd name="T53" fmla="*/ 121491308 h 1973"/>
                  <a:gd name="T54" fmla="*/ 513102809 w 2653"/>
                  <a:gd name="T55" fmla="*/ 112145701 h 1973"/>
                  <a:gd name="T56" fmla="*/ 531552168 w 2653"/>
                  <a:gd name="T57" fmla="*/ 99685418 h 1973"/>
                  <a:gd name="T58" fmla="*/ 550349628 w 2653"/>
                  <a:gd name="T59" fmla="*/ 87847913 h 1973"/>
                  <a:gd name="T60" fmla="*/ 569147088 w 2653"/>
                  <a:gd name="T61" fmla="*/ 78502307 h 1973"/>
                  <a:gd name="T62" fmla="*/ 587596447 w 2653"/>
                  <a:gd name="T63" fmla="*/ 74141287 h 1973"/>
                  <a:gd name="T64" fmla="*/ 606393907 w 2653"/>
                  <a:gd name="T65" fmla="*/ 76010408 h 1973"/>
                  <a:gd name="T66" fmla="*/ 624843266 w 2653"/>
                  <a:gd name="T67" fmla="*/ 84732448 h 1973"/>
                  <a:gd name="T68" fmla="*/ 643640726 w 2653"/>
                  <a:gd name="T69" fmla="*/ 100308196 h 1973"/>
                  <a:gd name="T70" fmla="*/ 662438776 w 2653"/>
                  <a:gd name="T71" fmla="*/ 123360429 h 1973"/>
                  <a:gd name="T72" fmla="*/ 680888135 w 2653"/>
                  <a:gd name="T73" fmla="*/ 153889148 h 1973"/>
                  <a:gd name="T74" fmla="*/ 699685595 w 2653"/>
                  <a:gd name="T75" fmla="*/ 191271574 h 1973"/>
                  <a:gd name="T76" fmla="*/ 718134954 w 2653"/>
                  <a:gd name="T77" fmla="*/ 236752474 h 1973"/>
                  <a:gd name="T78" fmla="*/ 736932414 w 2653"/>
                  <a:gd name="T79" fmla="*/ 289087872 h 1973"/>
                  <a:gd name="T80" fmla="*/ 755729874 w 2653"/>
                  <a:gd name="T81" fmla="*/ 349521742 h 1973"/>
                  <a:gd name="T82" fmla="*/ 774179233 w 2653"/>
                  <a:gd name="T83" fmla="*/ 416809321 h 1973"/>
                  <a:gd name="T84" fmla="*/ 792976693 w 2653"/>
                  <a:gd name="T85" fmla="*/ 492196951 h 1973"/>
                  <a:gd name="T86" fmla="*/ 811426052 w 2653"/>
                  <a:gd name="T87" fmla="*/ 575060278 h 1973"/>
                  <a:gd name="T88" fmla="*/ 830223512 w 2653"/>
                  <a:gd name="T89" fmla="*/ 665400090 h 1973"/>
                  <a:gd name="T90" fmla="*/ 849021562 w 2653"/>
                  <a:gd name="T91" fmla="*/ 763216387 h 1973"/>
                  <a:gd name="T92" fmla="*/ 867470921 w 2653"/>
                  <a:gd name="T93" fmla="*/ 868509169 h 1973"/>
                  <a:gd name="T94" fmla="*/ 886268381 w 2653"/>
                  <a:gd name="T95" fmla="*/ 981278437 h 1973"/>
                  <a:gd name="T96" fmla="*/ 904717740 w 2653"/>
                  <a:gd name="T97" fmla="*/ 1101523401 h 1973"/>
                  <a:gd name="T98" fmla="*/ 923515200 w 2653"/>
                  <a:gd name="T99" fmla="*/ 1229245639 h 19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1973"/>
                  <a:gd name="T152" fmla="*/ 2653 w 2653"/>
                  <a:gd name="T153" fmla="*/ 1973 h 19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1973">
                    <a:moveTo>
                      <a:pt x="0" y="1747"/>
                    </a:moveTo>
                    <a:lnTo>
                      <a:pt x="27" y="1646"/>
                    </a:lnTo>
                    <a:lnTo>
                      <a:pt x="53" y="1548"/>
                    </a:lnTo>
                    <a:lnTo>
                      <a:pt x="80" y="1453"/>
                    </a:lnTo>
                    <a:lnTo>
                      <a:pt x="107" y="1361"/>
                    </a:lnTo>
                    <a:lnTo>
                      <a:pt x="134" y="1272"/>
                    </a:lnTo>
                    <a:lnTo>
                      <a:pt x="161" y="1186"/>
                    </a:lnTo>
                    <a:lnTo>
                      <a:pt x="187" y="1102"/>
                    </a:lnTo>
                    <a:lnTo>
                      <a:pt x="214" y="1023"/>
                    </a:lnTo>
                    <a:lnTo>
                      <a:pt x="241" y="946"/>
                    </a:lnTo>
                    <a:lnTo>
                      <a:pt x="268" y="872"/>
                    </a:lnTo>
                    <a:lnTo>
                      <a:pt x="295" y="801"/>
                    </a:lnTo>
                    <a:lnTo>
                      <a:pt x="321" y="733"/>
                    </a:lnTo>
                    <a:lnTo>
                      <a:pt x="348" y="668"/>
                    </a:lnTo>
                    <a:lnTo>
                      <a:pt x="375" y="606"/>
                    </a:lnTo>
                    <a:lnTo>
                      <a:pt x="402" y="547"/>
                    </a:lnTo>
                    <a:lnTo>
                      <a:pt x="429" y="491"/>
                    </a:lnTo>
                    <a:lnTo>
                      <a:pt x="455" y="438"/>
                    </a:lnTo>
                    <a:lnTo>
                      <a:pt x="482" y="389"/>
                    </a:lnTo>
                    <a:lnTo>
                      <a:pt x="509" y="342"/>
                    </a:lnTo>
                    <a:lnTo>
                      <a:pt x="536" y="298"/>
                    </a:lnTo>
                    <a:lnTo>
                      <a:pt x="563" y="257"/>
                    </a:lnTo>
                    <a:lnTo>
                      <a:pt x="589" y="220"/>
                    </a:lnTo>
                    <a:lnTo>
                      <a:pt x="616" y="185"/>
                    </a:lnTo>
                    <a:lnTo>
                      <a:pt x="643" y="153"/>
                    </a:lnTo>
                    <a:lnTo>
                      <a:pt x="670" y="124"/>
                    </a:lnTo>
                    <a:lnTo>
                      <a:pt x="697" y="99"/>
                    </a:lnTo>
                    <a:lnTo>
                      <a:pt x="723" y="76"/>
                    </a:lnTo>
                    <a:lnTo>
                      <a:pt x="750" y="56"/>
                    </a:lnTo>
                    <a:lnTo>
                      <a:pt x="777" y="39"/>
                    </a:lnTo>
                    <a:lnTo>
                      <a:pt x="804" y="26"/>
                    </a:lnTo>
                    <a:lnTo>
                      <a:pt x="831" y="15"/>
                    </a:lnTo>
                    <a:lnTo>
                      <a:pt x="857" y="7"/>
                    </a:lnTo>
                    <a:lnTo>
                      <a:pt x="884" y="2"/>
                    </a:lnTo>
                    <a:lnTo>
                      <a:pt x="911" y="0"/>
                    </a:lnTo>
                    <a:lnTo>
                      <a:pt x="938" y="1"/>
                    </a:lnTo>
                    <a:lnTo>
                      <a:pt x="965" y="4"/>
                    </a:lnTo>
                    <a:lnTo>
                      <a:pt x="991" y="10"/>
                    </a:lnTo>
                    <a:lnTo>
                      <a:pt x="1018" y="19"/>
                    </a:lnTo>
                    <a:lnTo>
                      <a:pt x="1045" y="30"/>
                    </a:lnTo>
                    <a:lnTo>
                      <a:pt x="1072" y="43"/>
                    </a:lnTo>
                    <a:lnTo>
                      <a:pt x="1099" y="58"/>
                    </a:lnTo>
                    <a:lnTo>
                      <a:pt x="1125" y="75"/>
                    </a:lnTo>
                    <a:lnTo>
                      <a:pt x="1152" y="93"/>
                    </a:lnTo>
                    <a:lnTo>
                      <a:pt x="1179" y="111"/>
                    </a:lnTo>
                    <a:lnTo>
                      <a:pt x="1206" y="130"/>
                    </a:lnTo>
                    <a:lnTo>
                      <a:pt x="1233" y="147"/>
                    </a:lnTo>
                    <a:lnTo>
                      <a:pt x="1259" y="163"/>
                    </a:lnTo>
                    <a:lnTo>
                      <a:pt x="1286" y="177"/>
                    </a:lnTo>
                    <a:lnTo>
                      <a:pt x="1313" y="188"/>
                    </a:lnTo>
                    <a:lnTo>
                      <a:pt x="1340" y="195"/>
                    </a:lnTo>
                    <a:lnTo>
                      <a:pt x="1367" y="198"/>
                    </a:lnTo>
                    <a:lnTo>
                      <a:pt x="1393" y="198"/>
                    </a:lnTo>
                    <a:lnTo>
                      <a:pt x="1420" y="195"/>
                    </a:lnTo>
                    <a:lnTo>
                      <a:pt x="1447" y="188"/>
                    </a:lnTo>
                    <a:lnTo>
                      <a:pt x="1474" y="180"/>
                    </a:lnTo>
                    <a:lnTo>
                      <a:pt x="1501" y="170"/>
                    </a:lnTo>
                    <a:lnTo>
                      <a:pt x="1527" y="160"/>
                    </a:lnTo>
                    <a:lnTo>
                      <a:pt x="1554" y="150"/>
                    </a:lnTo>
                    <a:lnTo>
                      <a:pt x="1581" y="141"/>
                    </a:lnTo>
                    <a:lnTo>
                      <a:pt x="1608" y="133"/>
                    </a:lnTo>
                    <a:lnTo>
                      <a:pt x="1635" y="126"/>
                    </a:lnTo>
                    <a:lnTo>
                      <a:pt x="1661" y="122"/>
                    </a:lnTo>
                    <a:lnTo>
                      <a:pt x="1688" y="119"/>
                    </a:lnTo>
                    <a:lnTo>
                      <a:pt x="1715" y="120"/>
                    </a:lnTo>
                    <a:lnTo>
                      <a:pt x="1742" y="122"/>
                    </a:lnTo>
                    <a:lnTo>
                      <a:pt x="1769" y="128"/>
                    </a:lnTo>
                    <a:lnTo>
                      <a:pt x="1795" y="136"/>
                    </a:lnTo>
                    <a:lnTo>
                      <a:pt x="1822" y="147"/>
                    </a:lnTo>
                    <a:lnTo>
                      <a:pt x="1849" y="161"/>
                    </a:lnTo>
                    <a:lnTo>
                      <a:pt x="1876" y="178"/>
                    </a:lnTo>
                    <a:lnTo>
                      <a:pt x="1903" y="198"/>
                    </a:lnTo>
                    <a:lnTo>
                      <a:pt x="1929" y="221"/>
                    </a:lnTo>
                    <a:lnTo>
                      <a:pt x="1956" y="247"/>
                    </a:lnTo>
                    <a:lnTo>
                      <a:pt x="1983" y="275"/>
                    </a:lnTo>
                    <a:lnTo>
                      <a:pt x="2010" y="307"/>
                    </a:lnTo>
                    <a:lnTo>
                      <a:pt x="2037" y="342"/>
                    </a:lnTo>
                    <a:lnTo>
                      <a:pt x="2063" y="380"/>
                    </a:lnTo>
                    <a:lnTo>
                      <a:pt x="2090" y="420"/>
                    </a:lnTo>
                    <a:lnTo>
                      <a:pt x="2117" y="464"/>
                    </a:lnTo>
                    <a:lnTo>
                      <a:pt x="2144" y="511"/>
                    </a:lnTo>
                    <a:lnTo>
                      <a:pt x="2171" y="561"/>
                    </a:lnTo>
                    <a:lnTo>
                      <a:pt x="2197" y="614"/>
                    </a:lnTo>
                    <a:lnTo>
                      <a:pt x="2224" y="669"/>
                    </a:lnTo>
                    <a:lnTo>
                      <a:pt x="2251" y="728"/>
                    </a:lnTo>
                    <a:lnTo>
                      <a:pt x="2278" y="790"/>
                    </a:lnTo>
                    <a:lnTo>
                      <a:pt x="2305" y="855"/>
                    </a:lnTo>
                    <a:lnTo>
                      <a:pt x="2331" y="923"/>
                    </a:lnTo>
                    <a:lnTo>
                      <a:pt x="2358" y="994"/>
                    </a:lnTo>
                    <a:lnTo>
                      <a:pt x="2385" y="1068"/>
                    </a:lnTo>
                    <a:lnTo>
                      <a:pt x="2412" y="1145"/>
                    </a:lnTo>
                    <a:lnTo>
                      <a:pt x="2439" y="1225"/>
                    </a:lnTo>
                    <a:lnTo>
                      <a:pt x="2465" y="1308"/>
                    </a:lnTo>
                    <a:lnTo>
                      <a:pt x="2492" y="1394"/>
                    </a:lnTo>
                    <a:lnTo>
                      <a:pt x="2519" y="1483"/>
                    </a:lnTo>
                    <a:lnTo>
                      <a:pt x="2546" y="1575"/>
                    </a:lnTo>
                    <a:lnTo>
                      <a:pt x="2573" y="1670"/>
                    </a:lnTo>
                    <a:lnTo>
                      <a:pt x="2599" y="1768"/>
                    </a:lnTo>
                    <a:lnTo>
                      <a:pt x="2626" y="1869"/>
                    </a:lnTo>
                    <a:lnTo>
                      <a:pt x="2653" y="1973"/>
                    </a:lnTo>
                  </a:path>
                </a:pathLst>
              </a:custGeom>
              <a:noFill/>
              <a:ln w="28575" cap="rnd">
                <a:solidFill>
                  <a:srgbClr val="000000"/>
                </a:solidFill>
                <a:round/>
                <a:headEnd/>
                <a:tailEnd/>
              </a:ln>
            </p:spPr>
            <p:txBody>
              <a:bodyPr>
                <a:prstTxWarp prst="textNoShape">
                  <a:avLst/>
                </a:prstTxWarp>
              </a:bodyPr>
              <a:lstStyle/>
              <a:p>
                <a:endParaRPr lang="en-US"/>
              </a:p>
            </p:txBody>
          </p:sp>
          <p:sp>
            <p:nvSpPr>
              <p:cNvPr id="11" name="Line 7"/>
              <p:cNvSpPr>
                <a:spLocks noChangeShapeType="1"/>
              </p:cNvSpPr>
              <p:nvPr/>
            </p:nvSpPr>
            <p:spPr bwMode="auto">
              <a:xfrm>
                <a:off x="1354138" y="1600200"/>
                <a:ext cx="14287" cy="84138"/>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12" name="Rectangle 8"/>
              <p:cNvSpPr>
                <a:spLocks noChangeArrowheads="1"/>
              </p:cNvSpPr>
              <p:nvPr/>
            </p:nvSpPr>
            <p:spPr bwMode="auto">
              <a:xfrm>
                <a:off x="781050" y="3775075"/>
                <a:ext cx="2571750" cy="1968500"/>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13" name="Freeform 9"/>
              <p:cNvSpPr>
                <a:spLocks/>
              </p:cNvSpPr>
              <p:nvPr/>
            </p:nvSpPr>
            <p:spPr bwMode="auto">
              <a:xfrm flipV="1">
                <a:off x="1135063" y="3925888"/>
                <a:ext cx="1973262" cy="1600200"/>
              </a:xfrm>
              <a:custGeom>
                <a:avLst/>
                <a:gdLst>
                  <a:gd name="T0" fmla="*/ 14936693 w 2653"/>
                  <a:gd name="T1" fmla="*/ 5762390 h 2108"/>
                  <a:gd name="T2" fmla="*/ 44257448 w 2653"/>
                  <a:gd name="T3" fmla="*/ 10372454 h 2108"/>
                  <a:gd name="T4" fmla="*/ 74130834 w 2653"/>
                  <a:gd name="T5" fmla="*/ 18439496 h 2108"/>
                  <a:gd name="T6" fmla="*/ 103451589 w 2653"/>
                  <a:gd name="T7" fmla="*/ 32269688 h 2108"/>
                  <a:gd name="T8" fmla="*/ 133324976 w 2653"/>
                  <a:gd name="T9" fmla="*/ 53590759 h 2108"/>
                  <a:gd name="T10" fmla="*/ 163199106 w 2653"/>
                  <a:gd name="T11" fmla="*/ 86436610 h 2108"/>
                  <a:gd name="T12" fmla="*/ 192519117 w 2653"/>
                  <a:gd name="T13" fmla="*/ 134264978 h 2108"/>
                  <a:gd name="T14" fmla="*/ 222393247 w 2653"/>
                  <a:gd name="T15" fmla="*/ 199957439 h 2108"/>
                  <a:gd name="T16" fmla="*/ 251713258 w 2653"/>
                  <a:gd name="T17" fmla="*/ 286394049 h 2108"/>
                  <a:gd name="T18" fmla="*/ 281587388 w 2653"/>
                  <a:gd name="T19" fmla="*/ 394727893 h 2108"/>
                  <a:gd name="T20" fmla="*/ 311460775 w 2653"/>
                  <a:gd name="T21" fmla="*/ 522078155 h 2108"/>
                  <a:gd name="T22" fmla="*/ 340781529 w 2653"/>
                  <a:gd name="T23" fmla="*/ 663257849 h 2108"/>
                  <a:gd name="T24" fmla="*/ 370654916 w 2653"/>
                  <a:gd name="T25" fmla="*/ 810200693 h 2108"/>
                  <a:gd name="T26" fmla="*/ 399975670 w 2653"/>
                  <a:gd name="T27" fmla="*/ 950804225 h 2108"/>
                  <a:gd name="T28" fmla="*/ 429849057 w 2653"/>
                  <a:gd name="T29" fmla="*/ 1071815934 h 2108"/>
                  <a:gd name="T30" fmla="*/ 459722444 w 2653"/>
                  <a:gd name="T31" fmla="*/ 1161134118 h 2108"/>
                  <a:gd name="T32" fmla="*/ 489043198 w 2653"/>
                  <a:gd name="T33" fmla="*/ 1208386324 h 2108"/>
                  <a:gd name="T34" fmla="*/ 518916585 w 2653"/>
                  <a:gd name="T35" fmla="*/ 1208386324 h 2108"/>
                  <a:gd name="T36" fmla="*/ 548237339 w 2653"/>
                  <a:gd name="T37" fmla="*/ 1161134118 h 2108"/>
                  <a:gd name="T38" fmla="*/ 578110726 w 2653"/>
                  <a:gd name="T39" fmla="*/ 1071815934 h 2108"/>
                  <a:gd name="T40" fmla="*/ 607984856 w 2653"/>
                  <a:gd name="T41" fmla="*/ 950804225 h 2108"/>
                  <a:gd name="T42" fmla="*/ 637304867 w 2653"/>
                  <a:gd name="T43" fmla="*/ 810200693 h 2108"/>
                  <a:gd name="T44" fmla="*/ 667178997 w 2653"/>
                  <a:gd name="T45" fmla="*/ 663257849 h 2108"/>
                  <a:gd name="T46" fmla="*/ 696499752 w 2653"/>
                  <a:gd name="T47" fmla="*/ 522078155 h 2108"/>
                  <a:gd name="T48" fmla="*/ 726373139 w 2653"/>
                  <a:gd name="T49" fmla="*/ 394727893 h 2108"/>
                  <a:gd name="T50" fmla="*/ 756246525 w 2653"/>
                  <a:gd name="T51" fmla="*/ 0 h 2108"/>
                  <a:gd name="T52" fmla="*/ 785567280 w 2653"/>
                  <a:gd name="T53" fmla="*/ 0 h 2108"/>
                  <a:gd name="T54" fmla="*/ 815440666 w 2653"/>
                  <a:gd name="T55" fmla="*/ 0 h 2108"/>
                  <a:gd name="T56" fmla="*/ 844761421 w 2653"/>
                  <a:gd name="T57" fmla="*/ 0 h 2108"/>
                  <a:gd name="T58" fmla="*/ 874634807 w 2653"/>
                  <a:gd name="T59" fmla="*/ 0 h 2108"/>
                  <a:gd name="T60" fmla="*/ 904508938 w 2653"/>
                  <a:gd name="T61" fmla="*/ 0 h 2108"/>
                  <a:gd name="T62" fmla="*/ 933828948 w 2653"/>
                  <a:gd name="T63" fmla="*/ 0 h 2108"/>
                  <a:gd name="T64" fmla="*/ 963703079 w 2653"/>
                  <a:gd name="T65" fmla="*/ 0 h 2108"/>
                  <a:gd name="T66" fmla="*/ 993023090 w 2653"/>
                  <a:gd name="T67" fmla="*/ 0 h 2108"/>
                  <a:gd name="T68" fmla="*/ 1022897220 w 2653"/>
                  <a:gd name="T69" fmla="*/ 0 h 2108"/>
                  <a:gd name="T70" fmla="*/ 1052770607 w 2653"/>
                  <a:gd name="T71" fmla="*/ 0 h 2108"/>
                  <a:gd name="T72" fmla="*/ 1082091361 w 2653"/>
                  <a:gd name="T73" fmla="*/ 0 h 2108"/>
                  <a:gd name="T74" fmla="*/ 1111964748 w 2653"/>
                  <a:gd name="T75" fmla="*/ 0 h 2108"/>
                  <a:gd name="T76" fmla="*/ 1141285502 w 2653"/>
                  <a:gd name="T77" fmla="*/ 0 h 2108"/>
                  <a:gd name="T78" fmla="*/ 1171158889 w 2653"/>
                  <a:gd name="T79" fmla="*/ 0 h 2108"/>
                  <a:gd name="T80" fmla="*/ 1201033019 w 2653"/>
                  <a:gd name="T81" fmla="*/ 0 h 2108"/>
                  <a:gd name="T82" fmla="*/ 1230353030 w 2653"/>
                  <a:gd name="T83" fmla="*/ 0 h 2108"/>
                  <a:gd name="T84" fmla="*/ 1260227161 w 2653"/>
                  <a:gd name="T85" fmla="*/ 0 h 2108"/>
                  <a:gd name="T86" fmla="*/ 1289547171 w 2653"/>
                  <a:gd name="T87" fmla="*/ 0 h 2108"/>
                  <a:gd name="T88" fmla="*/ 1319421302 w 2653"/>
                  <a:gd name="T89" fmla="*/ 0 h 2108"/>
                  <a:gd name="T90" fmla="*/ 1349294688 w 2653"/>
                  <a:gd name="T91" fmla="*/ 0 h 2108"/>
                  <a:gd name="T92" fmla="*/ 1378615443 w 2653"/>
                  <a:gd name="T93" fmla="*/ 0 h 2108"/>
                  <a:gd name="T94" fmla="*/ 1408488829 w 2653"/>
                  <a:gd name="T95" fmla="*/ 0 h 2108"/>
                  <a:gd name="T96" fmla="*/ 1437809584 w 2653"/>
                  <a:gd name="T97" fmla="*/ 0 h 2108"/>
                  <a:gd name="T98" fmla="*/ 1467682970 w 2653"/>
                  <a:gd name="T99" fmla="*/ 0 h 2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108"/>
                  <a:gd name="T152" fmla="*/ 2653 w 2653"/>
                  <a:gd name="T153" fmla="*/ 2108 h 2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108">
                    <a:moveTo>
                      <a:pt x="0" y="7"/>
                    </a:moveTo>
                    <a:lnTo>
                      <a:pt x="27" y="10"/>
                    </a:lnTo>
                    <a:lnTo>
                      <a:pt x="53" y="13"/>
                    </a:lnTo>
                    <a:lnTo>
                      <a:pt x="80" y="18"/>
                    </a:lnTo>
                    <a:lnTo>
                      <a:pt x="107" y="24"/>
                    </a:lnTo>
                    <a:lnTo>
                      <a:pt x="134" y="32"/>
                    </a:lnTo>
                    <a:lnTo>
                      <a:pt x="161" y="42"/>
                    </a:lnTo>
                    <a:lnTo>
                      <a:pt x="187" y="56"/>
                    </a:lnTo>
                    <a:lnTo>
                      <a:pt x="214" y="72"/>
                    </a:lnTo>
                    <a:lnTo>
                      <a:pt x="241" y="93"/>
                    </a:lnTo>
                    <a:lnTo>
                      <a:pt x="268" y="119"/>
                    </a:lnTo>
                    <a:lnTo>
                      <a:pt x="295" y="150"/>
                    </a:lnTo>
                    <a:lnTo>
                      <a:pt x="321" y="188"/>
                    </a:lnTo>
                    <a:lnTo>
                      <a:pt x="348" y="233"/>
                    </a:lnTo>
                    <a:lnTo>
                      <a:pt x="375" y="286"/>
                    </a:lnTo>
                    <a:lnTo>
                      <a:pt x="402" y="347"/>
                    </a:lnTo>
                    <a:lnTo>
                      <a:pt x="429" y="418"/>
                    </a:lnTo>
                    <a:lnTo>
                      <a:pt x="455" y="497"/>
                    </a:lnTo>
                    <a:lnTo>
                      <a:pt x="482" y="586"/>
                    </a:lnTo>
                    <a:lnTo>
                      <a:pt x="509" y="685"/>
                    </a:lnTo>
                    <a:lnTo>
                      <a:pt x="536" y="791"/>
                    </a:lnTo>
                    <a:lnTo>
                      <a:pt x="563" y="906"/>
                    </a:lnTo>
                    <a:lnTo>
                      <a:pt x="589" y="1026"/>
                    </a:lnTo>
                    <a:lnTo>
                      <a:pt x="616" y="1151"/>
                    </a:lnTo>
                    <a:lnTo>
                      <a:pt x="643" y="1279"/>
                    </a:lnTo>
                    <a:lnTo>
                      <a:pt x="670" y="1406"/>
                    </a:lnTo>
                    <a:lnTo>
                      <a:pt x="697" y="1531"/>
                    </a:lnTo>
                    <a:lnTo>
                      <a:pt x="723" y="1650"/>
                    </a:lnTo>
                    <a:lnTo>
                      <a:pt x="750" y="1761"/>
                    </a:lnTo>
                    <a:lnTo>
                      <a:pt x="777" y="1860"/>
                    </a:lnTo>
                    <a:lnTo>
                      <a:pt x="804" y="1946"/>
                    </a:lnTo>
                    <a:lnTo>
                      <a:pt x="831" y="2015"/>
                    </a:lnTo>
                    <a:lnTo>
                      <a:pt x="857" y="2066"/>
                    </a:lnTo>
                    <a:lnTo>
                      <a:pt x="884" y="2097"/>
                    </a:lnTo>
                    <a:lnTo>
                      <a:pt x="911" y="2108"/>
                    </a:lnTo>
                    <a:lnTo>
                      <a:pt x="938" y="2097"/>
                    </a:lnTo>
                    <a:lnTo>
                      <a:pt x="965" y="2066"/>
                    </a:lnTo>
                    <a:lnTo>
                      <a:pt x="991" y="2015"/>
                    </a:lnTo>
                    <a:lnTo>
                      <a:pt x="1018" y="1946"/>
                    </a:lnTo>
                    <a:lnTo>
                      <a:pt x="1045" y="1860"/>
                    </a:lnTo>
                    <a:lnTo>
                      <a:pt x="1072" y="1761"/>
                    </a:lnTo>
                    <a:lnTo>
                      <a:pt x="1099" y="1650"/>
                    </a:lnTo>
                    <a:lnTo>
                      <a:pt x="1125" y="1531"/>
                    </a:lnTo>
                    <a:lnTo>
                      <a:pt x="1152" y="1406"/>
                    </a:lnTo>
                    <a:lnTo>
                      <a:pt x="1179" y="1279"/>
                    </a:lnTo>
                    <a:lnTo>
                      <a:pt x="1206" y="1151"/>
                    </a:lnTo>
                    <a:lnTo>
                      <a:pt x="1233" y="1026"/>
                    </a:lnTo>
                    <a:lnTo>
                      <a:pt x="1259" y="906"/>
                    </a:lnTo>
                    <a:lnTo>
                      <a:pt x="1286" y="791"/>
                    </a:lnTo>
                    <a:lnTo>
                      <a:pt x="1313" y="685"/>
                    </a:lnTo>
                    <a:lnTo>
                      <a:pt x="1340" y="0"/>
                    </a:lnTo>
                    <a:lnTo>
                      <a:pt x="1367" y="0"/>
                    </a:lnTo>
                    <a:lnTo>
                      <a:pt x="1393" y="0"/>
                    </a:lnTo>
                    <a:lnTo>
                      <a:pt x="1420" y="0"/>
                    </a:lnTo>
                    <a:lnTo>
                      <a:pt x="1447" y="0"/>
                    </a:lnTo>
                    <a:lnTo>
                      <a:pt x="1474" y="0"/>
                    </a:lnTo>
                    <a:lnTo>
                      <a:pt x="1501" y="0"/>
                    </a:lnTo>
                    <a:lnTo>
                      <a:pt x="1527" y="0"/>
                    </a:lnTo>
                    <a:lnTo>
                      <a:pt x="1554" y="0"/>
                    </a:lnTo>
                    <a:lnTo>
                      <a:pt x="1581" y="0"/>
                    </a:lnTo>
                    <a:lnTo>
                      <a:pt x="1608" y="0"/>
                    </a:lnTo>
                    <a:lnTo>
                      <a:pt x="1635" y="0"/>
                    </a:lnTo>
                    <a:lnTo>
                      <a:pt x="1661" y="0"/>
                    </a:lnTo>
                    <a:lnTo>
                      <a:pt x="1688" y="0"/>
                    </a:lnTo>
                    <a:lnTo>
                      <a:pt x="1715" y="0"/>
                    </a:lnTo>
                    <a:lnTo>
                      <a:pt x="1742" y="0"/>
                    </a:lnTo>
                    <a:lnTo>
                      <a:pt x="1769" y="0"/>
                    </a:lnTo>
                    <a:lnTo>
                      <a:pt x="1795" y="0"/>
                    </a:lnTo>
                    <a:lnTo>
                      <a:pt x="1822" y="0"/>
                    </a:lnTo>
                    <a:lnTo>
                      <a:pt x="1849" y="0"/>
                    </a:lnTo>
                    <a:lnTo>
                      <a:pt x="1876" y="0"/>
                    </a:lnTo>
                    <a:lnTo>
                      <a:pt x="1903" y="0"/>
                    </a:lnTo>
                    <a:lnTo>
                      <a:pt x="1929" y="0"/>
                    </a:lnTo>
                    <a:lnTo>
                      <a:pt x="1956" y="0"/>
                    </a:lnTo>
                    <a:lnTo>
                      <a:pt x="1983" y="0"/>
                    </a:lnTo>
                    <a:lnTo>
                      <a:pt x="2010" y="0"/>
                    </a:lnTo>
                    <a:lnTo>
                      <a:pt x="2037" y="0"/>
                    </a:lnTo>
                    <a:lnTo>
                      <a:pt x="2063" y="0"/>
                    </a:lnTo>
                    <a:lnTo>
                      <a:pt x="2090" y="0"/>
                    </a:lnTo>
                    <a:lnTo>
                      <a:pt x="2117" y="0"/>
                    </a:lnTo>
                    <a:lnTo>
                      <a:pt x="2144" y="0"/>
                    </a:lnTo>
                    <a:lnTo>
                      <a:pt x="2171" y="0"/>
                    </a:lnTo>
                    <a:lnTo>
                      <a:pt x="2197" y="0"/>
                    </a:lnTo>
                    <a:lnTo>
                      <a:pt x="2224" y="0"/>
                    </a:lnTo>
                    <a:lnTo>
                      <a:pt x="2251" y="0"/>
                    </a:lnTo>
                    <a:lnTo>
                      <a:pt x="2278" y="0"/>
                    </a:lnTo>
                    <a:lnTo>
                      <a:pt x="2305" y="0"/>
                    </a:lnTo>
                    <a:lnTo>
                      <a:pt x="2331" y="0"/>
                    </a:lnTo>
                    <a:lnTo>
                      <a:pt x="2358" y="0"/>
                    </a:lnTo>
                    <a:lnTo>
                      <a:pt x="2385" y="0"/>
                    </a:lnTo>
                    <a:lnTo>
                      <a:pt x="2412" y="0"/>
                    </a:lnTo>
                    <a:lnTo>
                      <a:pt x="2439" y="0"/>
                    </a:lnTo>
                    <a:lnTo>
                      <a:pt x="2465" y="0"/>
                    </a:lnTo>
                    <a:lnTo>
                      <a:pt x="2492" y="0"/>
                    </a:lnTo>
                    <a:lnTo>
                      <a:pt x="2519" y="0"/>
                    </a:lnTo>
                    <a:lnTo>
                      <a:pt x="2546" y="0"/>
                    </a:lnTo>
                    <a:lnTo>
                      <a:pt x="2573" y="0"/>
                    </a:lnTo>
                    <a:lnTo>
                      <a:pt x="2599" y="0"/>
                    </a:lnTo>
                    <a:lnTo>
                      <a:pt x="2626" y="0"/>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14" name="Line 10"/>
              <p:cNvSpPr>
                <a:spLocks noChangeShapeType="1"/>
              </p:cNvSpPr>
              <p:nvPr/>
            </p:nvSpPr>
            <p:spPr bwMode="auto">
              <a:xfrm flipV="1">
                <a:off x="1116013" y="5521325"/>
                <a:ext cx="19050" cy="1588"/>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15" name="Text Box 11"/>
              <p:cNvSpPr txBox="1">
                <a:spLocks noChangeArrowheads="1"/>
              </p:cNvSpPr>
              <p:nvPr/>
            </p:nvSpPr>
            <p:spPr bwMode="auto">
              <a:xfrm>
                <a:off x="2139950" y="4779963"/>
                <a:ext cx="184150" cy="701675"/>
              </a:xfrm>
              <a:prstGeom prst="rect">
                <a:avLst/>
              </a:prstGeom>
              <a:noFill/>
              <a:ln w="9525">
                <a:noFill/>
                <a:miter lim="800000"/>
                <a:headEnd/>
                <a:tailEnd/>
              </a:ln>
            </p:spPr>
            <p:txBody>
              <a:bodyPr wrap="square">
                <a:prstTxWarp prst="textNoShape">
                  <a:avLst/>
                </a:prstTxWarp>
                <a:spAutoFit/>
              </a:bodyPr>
              <a:lstStyle/>
              <a:p>
                <a:pPr algn="l"/>
                <a:endParaRPr lang="en-US" sz="4000" baseline="0">
                  <a:solidFill>
                    <a:schemeClr val="tx1"/>
                  </a:solidFill>
                  <a:latin typeface="Times New Roman" charset="0"/>
                  <a:ea typeface="Times New Roman" charset="0"/>
                  <a:cs typeface="Times New Roman" charset="0"/>
                </a:endParaRPr>
              </a:p>
            </p:txBody>
          </p:sp>
          <p:graphicFrame>
            <p:nvGraphicFramePr>
              <p:cNvPr id="16" name="Object 2"/>
              <p:cNvGraphicFramePr>
                <a:graphicFrameLocks noChangeAspect="1"/>
              </p:cNvGraphicFramePr>
              <p:nvPr/>
            </p:nvGraphicFramePr>
            <p:xfrm>
              <a:off x="1957388" y="3321050"/>
              <a:ext cx="88900" cy="176213"/>
            </p:xfrm>
            <a:graphic>
              <a:graphicData uri="http://schemas.openxmlformats.org/presentationml/2006/ole">
                <mc:AlternateContent xmlns:mc="http://schemas.openxmlformats.org/markup-compatibility/2006">
                  <mc:Choice xmlns:v="urn:schemas-microsoft-com:vml" Requires="v">
                    <p:oleObj spid="_x0000_s12361" name="Equation" r:id="rId3" imgW="114548" imgH="216016" progId="Equation.3">
                      <p:embed/>
                    </p:oleObj>
                  </mc:Choice>
                  <mc:Fallback>
                    <p:oleObj name="Equation" r:id="rId3" imgW="114548" imgH="21601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388" y="3321050"/>
                            <a:ext cx="88900" cy="176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Box 13"/>
              <p:cNvSpPr txBox="1">
                <a:spLocks noChangeArrowheads="1"/>
              </p:cNvSpPr>
              <p:nvPr/>
            </p:nvSpPr>
            <p:spPr bwMode="auto">
              <a:xfrm>
                <a:off x="1189039" y="3222625"/>
                <a:ext cx="2001837"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a:solidFill>
                      <a:schemeClr val="tx1"/>
                    </a:solidFill>
                    <a:latin typeface="Times New Roman" charset="0"/>
                    <a:ea typeface="Times New Roman" charset="0"/>
                    <a:cs typeface="Times New Roman" charset="0"/>
                  </a:rPr>
                  <a:t>Weak noise</a:t>
                </a:r>
              </a:p>
            </p:txBody>
          </p:sp>
          <p:sp>
            <p:nvSpPr>
              <p:cNvPr id="18" name="Text Box 14"/>
              <p:cNvSpPr txBox="1">
                <a:spLocks noChangeArrowheads="1"/>
              </p:cNvSpPr>
              <p:nvPr/>
            </p:nvSpPr>
            <p:spPr bwMode="auto">
              <a:xfrm>
                <a:off x="3348038" y="5589588"/>
                <a:ext cx="1736725"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a:solidFill>
                      <a:schemeClr val="tx1"/>
                    </a:solidFill>
                    <a:latin typeface="Times New Roman" charset="0"/>
                    <a:ea typeface="Times New Roman" charset="0"/>
                    <a:cs typeface="Times New Roman" charset="0"/>
                  </a:rPr>
                  <a:t>Multi-modal</a:t>
                </a:r>
              </a:p>
            </p:txBody>
          </p:sp>
          <p:sp>
            <p:nvSpPr>
              <p:cNvPr id="19" name="Text Box 15"/>
              <p:cNvSpPr txBox="1">
                <a:spLocks noChangeArrowheads="1"/>
              </p:cNvSpPr>
              <p:nvPr/>
            </p:nvSpPr>
            <p:spPr bwMode="auto">
              <a:xfrm>
                <a:off x="4138613" y="3970338"/>
                <a:ext cx="184150" cy="701675"/>
              </a:xfrm>
              <a:prstGeom prst="rect">
                <a:avLst/>
              </a:prstGeom>
              <a:noFill/>
              <a:ln w="9525">
                <a:noFill/>
                <a:miter lim="800000"/>
                <a:headEnd/>
                <a:tailEnd/>
              </a:ln>
            </p:spPr>
            <p:txBody>
              <a:bodyPr wrap="square">
                <a:prstTxWarp prst="textNoShape">
                  <a:avLst/>
                </a:prstTxWarp>
                <a:spAutoFit/>
              </a:bodyPr>
              <a:lstStyle/>
              <a:p>
                <a:pPr algn="l"/>
                <a:endParaRPr lang="en-US" sz="4000" baseline="0">
                  <a:solidFill>
                    <a:schemeClr val="tx1"/>
                  </a:solidFill>
                  <a:latin typeface="Times New Roman" charset="0"/>
                  <a:ea typeface="Times New Roman" charset="0"/>
                  <a:cs typeface="Times New Roman" charset="0"/>
                </a:endParaRPr>
              </a:p>
            </p:txBody>
          </p:sp>
          <p:graphicFrame>
            <p:nvGraphicFramePr>
              <p:cNvPr id="20" name="Object 3"/>
              <p:cNvGraphicFramePr>
                <a:graphicFrameLocks noChangeAspect="1"/>
              </p:cNvGraphicFramePr>
              <p:nvPr/>
            </p:nvGraphicFramePr>
            <p:xfrm>
              <a:off x="3990975" y="2171700"/>
              <a:ext cx="58738" cy="117475"/>
            </p:xfrm>
            <a:graphic>
              <a:graphicData uri="http://schemas.openxmlformats.org/presentationml/2006/ole">
                <mc:AlternateContent xmlns:mc="http://schemas.openxmlformats.org/markup-compatibility/2006">
                  <mc:Choice xmlns:v="urn:schemas-microsoft-com:vml" Requires="v">
                    <p:oleObj spid="_x0000_s12362" name="Equation" r:id="rId5" imgW="114548" imgH="216016" progId="Equation.3">
                      <p:embed/>
                    </p:oleObj>
                  </mc:Choice>
                  <mc:Fallback>
                    <p:oleObj name="Equation" r:id="rId5" imgW="114548" imgH="2160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2171700"/>
                            <a:ext cx="58738" cy="117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Oval 17"/>
              <p:cNvSpPr>
                <a:spLocks noChangeArrowheads="1"/>
              </p:cNvSpPr>
              <p:nvPr/>
            </p:nvSpPr>
            <p:spPr bwMode="auto">
              <a:xfrm>
                <a:off x="1825625" y="2911475"/>
                <a:ext cx="177800" cy="18573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2" name="Rectangle 18"/>
              <p:cNvSpPr>
                <a:spLocks noChangeArrowheads="1"/>
              </p:cNvSpPr>
              <p:nvPr/>
            </p:nvSpPr>
            <p:spPr bwMode="auto">
              <a:xfrm>
                <a:off x="3211513" y="1341438"/>
                <a:ext cx="2041525" cy="2047875"/>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23" name="Freeform 19"/>
              <p:cNvSpPr>
                <a:spLocks/>
              </p:cNvSpPr>
              <p:nvPr/>
            </p:nvSpPr>
            <p:spPr bwMode="auto">
              <a:xfrm flipV="1">
                <a:off x="3494088" y="1504950"/>
                <a:ext cx="1565275" cy="1557338"/>
              </a:xfrm>
              <a:custGeom>
                <a:avLst/>
                <a:gdLst>
                  <a:gd name="T0" fmla="*/ 9398730 w 2653"/>
                  <a:gd name="T1" fmla="*/ 1025513782 h 1973"/>
                  <a:gd name="T2" fmla="*/ 27848089 w 2653"/>
                  <a:gd name="T3" fmla="*/ 905268029 h 1973"/>
                  <a:gd name="T4" fmla="*/ 46645549 w 2653"/>
                  <a:gd name="T5" fmla="*/ 792498761 h 1973"/>
                  <a:gd name="T6" fmla="*/ 65094908 w 2653"/>
                  <a:gd name="T7" fmla="*/ 686583202 h 1973"/>
                  <a:gd name="T8" fmla="*/ 83892368 w 2653"/>
                  <a:gd name="T9" fmla="*/ 589389682 h 1973"/>
                  <a:gd name="T10" fmla="*/ 102690418 w 2653"/>
                  <a:gd name="T11" fmla="*/ 499049870 h 1973"/>
                  <a:gd name="T12" fmla="*/ 121139777 w 2653"/>
                  <a:gd name="T13" fmla="*/ 416186543 h 1973"/>
                  <a:gd name="T14" fmla="*/ 139937237 w 2653"/>
                  <a:gd name="T15" fmla="*/ 340799702 h 1973"/>
                  <a:gd name="T16" fmla="*/ 158386596 w 2653"/>
                  <a:gd name="T17" fmla="*/ 272888557 h 1973"/>
                  <a:gd name="T18" fmla="*/ 177184056 w 2653"/>
                  <a:gd name="T19" fmla="*/ 213077464 h 1973"/>
                  <a:gd name="T20" fmla="*/ 195981516 w 2653"/>
                  <a:gd name="T21" fmla="*/ 160119289 h 1973"/>
                  <a:gd name="T22" fmla="*/ 214430875 w 2653"/>
                  <a:gd name="T23" fmla="*/ 115261166 h 1973"/>
                  <a:gd name="T24" fmla="*/ 233228335 w 2653"/>
                  <a:gd name="T25" fmla="*/ 77255963 h 1973"/>
                  <a:gd name="T26" fmla="*/ 251677694 w 2653"/>
                  <a:gd name="T27" fmla="*/ 47350811 h 1973"/>
                  <a:gd name="T28" fmla="*/ 270475154 w 2653"/>
                  <a:gd name="T29" fmla="*/ 24298577 h 1973"/>
                  <a:gd name="T30" fmla="*/ 289273204 w 2653"/>
                  <a:gd name="T31" fmla="*/ 9345607 h 1973"/>
                  <a:gd name="T32" fmla="*/ 307722563 w 2653"/>
                  <a:gd name="T33" fmla="*/ 1246344 h 1973"/>
                  <a:gd name="T34" fmla="*/ 326520023 w 2653"/>
                  <a:gd name="T35" fmla="*/ 622777 h 1973"/>
                  <a:gd name="T36" fmla="*/ 344969382 w 2653"/>
                  <a:gd name="T37" fmla="*/ 6230141 h 1973"/>
                  <a:gd name="T38" fmla="*/ 363766842 w 2653"/>
                  <a:gd name="T39" fmla="*/ 18691213 h 1973"/>
                  <a:gd name="T40" fmla="*/ 382564302 w 2653"/>
                  <a:gd name="T41" fmla="*/ 36136083 h 1973"/>
                  <a:gd name="T42" fmla="*/ 401013661 w 2653"/>
                  <a:gd name="T43" fmla="*/ 57941972 h 1973"/>
                  <a:gd name="T44" fmla="*/ 419811121 w 2653"/>
                  <a:gd name="T45" fmla="*/ 80994205 h 1973"/>
                  <a:gd name="T46" fmla="*/ 438260480 w 2653"/>
                  <a:gd name="T47" fmla="*/ 101554540 h 1973"/>
                  <a:gd name="T48" fmla="*/ 457057940 w 2653"/>
                  <a:gd name="T49" fmla="*/ 117130288 h 1973"/>
                  <a:gd name="T50" fmla="*/ 475855990 w 2653"/>
                  <a:gd name="T51" fmla="*/ 123360429 h 1973"/>
                  <a:gd name="T52" fmla="*/ 494305349 w 2653"/>
                  <a:gd name="T53" fmla="*/ 121491308 h 1973"/>
                  <a:gd name="T54" fmla="*/ 513102809 w 2653"/>
                  <a:gd name="T55" fmla="*/ 112145701 h 1973"/>
                  <a:gd name="T56" fmla="*/ 531552168 w 2653"/>
                  <a:gd name="T57" fmla="*/ 99685418 h 1973"/>
                  <a:gd name="T58" fmla="*/ 550349628 w 2653"/>
                  <a:gd name="T59" fmla="*/ 87847913 h 1973"/>
                  <a:gd name="T60" fmla="*/ 569147088 w 2653"/>
                  <a:gd name="T61" fmla="*/ 78502307 h 1973"/>
                  <a:gd name="T62" fmla="*/ 587596447 w 2653"/>
                  <a:gd name="T63" fmla="*/ 74141287 h 1973"/>
                  <a:gd name="T64" fmla="*/ 606393907 w 2653"/>
                  <a:gd name="T65" fmla="*/ 76010408 h 1973"/>
                  <a:gd name="T66" fmla="*/ 624843266 w 2653"/>
                  <a:gd name="T67" fmla="*/ 84732448 h 1973"/>
                  <a:gd name="T68" fmla="*/ 643640726 w 2653"/>
                  <a:gd name="T69" fmla="*/ 100308196 h 1973"/>
                  <a:gd name="T70" fmla="*/ 662438776 w 2653"/>
                  <a:gd name="T71" fmla="*/ 123360429 h 1973"/>
                  <a:gd name="T72" fmla="*/ 680888135 w 2653"/>
                  <a:gd name="T73" fmla="*/ 153889148 h 1973"/>
                  <a:gd name="T74" fmla="*/ 699685595 w 2653"/>
                  <a:gd name="T75" fmla="*/ 191271574 h 1973"/>
                  <a:gd name="T76" fmla="*/ 718134954 w 2653"/>
                  <a:gd name="T77" fmla="*/ 236752474 h 1973"/>
                  <a:gd name="T78" fmla="*/ 736932414 w 2653"/>
                  <a:gd name="T79" fmla="*/ 289087872 h 1973"/>
                  <a:gd name="T80" fmla="*/ 755729874 w 2653"/>
                  <a:gd name="T81" fmla="*/ 349521742 h 1973"/>
                  <a:gd name="T82" fmla="*/ 774179233 w 2653"/>
                  <a:gd name="T83" fmla="*/ 416809321 h 1973"/>
                  <a:gd name="T84" fmla="*/ 792976693 w 2653"/>
                  <a:gd name="T85" fmla="*/ 492196951 h 1973"/>
                  <a:gd name="T86" fmla="*/ 811426052 w 2653"/>
                  <a:gd name="T87" fmla="*/ 575060278 h 1973"/>
                  <a:gd name="T88" fmla="*/ 830223512 w 2653"/>
                  <a:gd name="T89" fmla="*/ 665400090 h 1973"/>
                  <a:gd name="T90" fmla="*/ 849021562 w 2653"/>
                  <a:gd name="T91" fmla="*/ 763216387 h 1973"/>
                  <a:gd name="T92" fmla="*/ 867470921 w 2653"/>
                  <a:gd name="T93" fmla="*/ 868509169 h 1973"/>
                  <a:gd name="T94" fmla="*/ 886268381 w 2653"/>
                  <a:gd name="T95" fmla="*/ 981278437 h 1973"/>
                  <a:gd name="T96" fmla="*/ 904717740 w 2653"/>
                  <a:gd name="T97" fmla="*/ 1101523401 h 1973"/>
                  <a:gd name="T98" fmla="*/ 923515200 w 2653"/>
                  <a:gd name="T99" fmla="*/ 1229245639 h 19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1973"/>
                  <a:gd name="T152" fmla="*/ 2653 w 2653"/>
                  <a:gd name="T153" fmla="*/ 1973 h 19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1973">
                    <a:moveTo>
                      <a:pt x="0" y="1747"/>
                    </a:moveTo>
                    <a:lnTo>
                      <a:pt x="27" y="1646"/>
                    </a:lnTo>
                    <a:lnTo>
                      <a:pt x="53" y="1548"/>
                    </a:lnTo>
                    <a:lnTo>
                      <a:pt x="80" y="1453"/>
                    </a:lnTo>
                    <a:lnTo>
                      <a:pt x="107" y="1361"/>
                    </a:lnTo>
                    <a:lnTo>
                      <a:pt x="134" y="1272"/>
                    </a:lnTo>
                    <a:lnTo>
                      <a:pt x="161" y="1186"/>
                    </a:lnTo>
                    <a:lnTo>
                      <a:pt x="187" y="1102"/>
                    </a:lnTo>
                    <a:lnTo>
                      <a:pt x="214" y="1023"/>
                    </a:lnTo>
                    <a:lnTo>
                      <a:pt x="241" y="946"/>
                    </a:lnTo>
                    <a:lnTo>
                      <a:pt x="268" y="872"/>
                    </a:lnTo>
                    <a:lnTo>
                      <a:pt x="295" y="801"/>
                    </a:lnTo>
                    <a:lnTo>
                      <a:pt x="321" y="733"/>
                    </a:lnTo>
                    <a:lnTo>
                      <a:pt x="348" y="668"/>
                    </a:lnTo>
                    <a:lnTo>
                      <a:pt x="375" y="606"/>
                    </a:lnTo>
                    <a:lnTo>
                      <a:pt x="402" y="547"/>
                    </a:lnTo>
                    <a:lnTo>
                      <a:pt x="429" y="491"/>
                    </a:lnTo>
                    <a:lnTo>
                      <a:pt x="455" y="438"/>
                    </a:lnTo>
                    <a:lnTo>
                      <a:pt x="482" y="389"/>
                    </a:lnTo>
                    <a:lnTo>
                      <a:pt x="509" y="342"/>
                    </a:lnTo>
                    <a:lnTo>
                      <a:pt x="536" y="298"/>
                    </a:lnTo>
                    <a:lnTo>
                      <a:pt x="563" y="257"/>
                    </a:lnTo>
                    <a:lnTo>
                      <a:pt x="589" y="220"/>
                    </a:lnTo>
                    <a:lnTo>
                      <a:pt x="616" y="185"/>
                    </a:lnTo>
                    <a:lnTo>
                      <a:pt x="643" y="153"/>
                    </a:lnTo>
                    <a:lnTo>
                      <a:pt x="670" y="124"/>
                    </a:lnTo>
                    <a:lnTo>
                      <a:pt x="697" y="99"/>
                    </a:lnTo>
                    <a:lnTo>
                      <a:pt x="723" y="76"/>
                    </a:lnTo>
                    <a:lnTo>
                      <a:pt x="750" y="56"/>
                    </a:lnTo>
                    <a:lnTo>
                      <a:pt x="777" y="39"/>
                    </a:lnTo>
                    <a:lnTo>
                      <a:pt x="804" y="26"/>
                    </a:lnTo>
                    <a:lnTo>
                      <a:pt x="831" y="15"/>
                    </a:lnTo>
                    <a:lnTo>
                      <a:pt x="857" y="7"/>
                    </a:lnTo>
                    <a:lnTo>
                      <a:pt x="884" y="2"/>
                    </a:lnTo>
                    <a:lnTo>
                      <a:pt x="911" y="0"/>
                    </a:lnTo>
                    <a:lnTo>
                      <a:pt x="938" y="1"/>
                    </a:lnTo>
                    <a:lnTo>
                      <a:pt x="965" y="4"/>
                    </a:lnTo>
                    <a:lnTo>
                      <a:pt x="991" y="10"/>
                    </a:lnTo>
                    <a:lnTo>
                      <a:pt x="1018" y="19"/>
                    </a:lnTo>
                    <a:lnTo>
                      <a:pt x="1045" y="30"/>
                    </a:lnTo>
                    <a:lnTo>
                      <a:pt x="1072" y="43"/>
                    </a:lnTo>
                    <a:lnTo>
                      <a:pt x="1099" y="58"/>
                    </a:lnTo>
                    <a:lnTo>
                      <a:pt x="1125" y="75"/>
                    </a:lnTo>
                    <a:lnTo>
                      <a:pt x="1152" y="93"/>
                    </a:lnTo>
                    <a:lnTo>
                      <a:pt x="1179" y="111"/>
                    </a:lnTo>
                    <a:lnTo>
                      <a:pt x="1206" y="130"/>
                    </a:lnTo>
                    <a:lnTo>
                      <a:pt x="1233" y="147"/>
                    </a:lnTo>
                    <a:lnTo>
                      <a:pt x="1259" y="163"/>
                    </a:lnTo>
                    <a:lnTo>
                      <a:pt x="1286" y="177"/>
                    </a:lnTo>
                    <a:lnTo>
                      <a:pt x="1313" y="188"/>
                    </a:lnTo>
                    <a:lnTo>
                      <a:pt x="1340" y="195"/>
                    </a:lnTo>
                    <a:lnTo>
                      <a:pt x="1367" y="198"/>
                    </a:lnTo>
                    <a:lnTo>
                      <a:pt x="1393" y="198"/>
                    </a:lnTo>
                    <a:lnTo>
                      <a:pt x="1420" y="195"/>
                    </a:lnTo>
                    <a:lnTo>
                      <a:pt x="1447" y="188"/>
                    </a:lnTo>
                    <a:lnTo>
                      <a:pt x="1474" y="180"/>
                    </a:lnTo>
                    <a:lnTo>
                      <a:pt x="1501" y="170"/>
                    </a:lnTo>
                    <a:lnTo>
                      <a:pt x="1527" y="160"/>
                    </a:lnTo>
                    <a:lnTo>
                      <a:pt x="1554" y="150"/>
                    </a:lnTo>
                    <a:lnTo>
                      <a:pt x="1581" y="141"/>
                    </a:lnTo>
                    <a:lnTo>
                      <a:pt x="1608" y="133"/>
                    </a:lnTo>
                    <a:lnTo>
                      <a:pt x="1635" y="126"/>
                    </a:lnTo>
                    <a:lnTo>
                      <a:pt x="1661" y="122"/>
                    </a:lnTo>
                    <a:lnTo>
                      <a:pt x="1688" y="119"/>
                    </a:lnTo>
                    <a:lnTo>
                      <a:pt x="1715" y="120"/>
                    </a:lnTo>
                    <a:lnTo>
                      <a:pt x="1742" y="122"/>
                    </a:lnTo>
                    <a:lnTo>
                      <a:pt x="1769" y="128"/>
                    </a:lnTo>
                    <a:lnTo>
                      <a:pt x="1795" y="136"/>
                    </a:lnTo>
                    <a:lnTo>
                      <a:pt x="1822" y="147"/>
                    </a:lnTo>
                    <a:lnTo>
                      <a:pt x="1849" y="161"/>
                    </a:lnTo>
                    <a:lnTo>
                      <a:pt x="1876" y="178"/>
                    </a:lnTo>
                    <a:lnTo>
                      <a:pt x="1903" y="198"/>
                    </a:lnTo>
                    <a:lnTo>
                      <a:pt x="1929" y="221"/>
                    </a:lnTo>
                    <a:lnTo>
                      <a:pt x="1956" y="247"/>
                    </a:lnTo>
                    <a:lnTo>
                      <a:pt x="1983" y="275"/>
                    </a:lnTo>
                    <a:lnTo>
                      <a:pt x="2010" y="307"/>
                    </a:lnTo>
                    <a:lnTo>
                      <a:pt x="2037" y="342"/>
                    </a:lnTo>
                    <a:lnTo>
                      <a:pt x="2063" y="380"/>
                    </a:lnTo>
                    <a:lnTo>
                      <a:pt x="2090" y="420"/>
                    </a:lnTo>
                    <a:lnTo>
                      <a:pt x="2117" y="464"/>
                    </a:lnTo>
                    <a:lnTo>
                      <a:pt x="2144" y="511"/>
                    </a:lnTo>
                    <a:lnTo>
                      <a:pt x="2171" y="561"/>
                    </a:lnTo>
                    <a:lnTo>
                      <a:pt x="2197" y="614"/>
                    </a:lnTo>
                    <a:lnTo>
                      <a:pt x="2224" y="669"/>
                    </a:lnTo>
                    <a:lnTo>
                      <a:pt x="2251" y="728"/>
                    </a:lnTo>
                    <a:lnTo>
                      <a:pt x="2278" y="790"/>
                    </a:lnTo>
                    <a:lnTo>
                      <a:pt x="2305" y="855"/>
                    </a:lnTo>
                    <a:lnTo>
                      <a:pt x="2331" y="923"/>
                    </a:lnTo>
                    <a:lnTo>
                      <a:pt x="2358" y="994"/>
                    </a:lnTo>
                    <a:lnTo>
                      <a:pt x="2385" y="1068"/>
                    </a:lnTo>
                    <a:lnTo>
                      <a:pt x="2412" y="1145"/>
                    </a:lnTo>
                    <a:lnTo>
                      <a:pt x="2439" y="1225"/>
                    </a:lnTo>
                    <a:lnTo>
                      <a:pt x="2465" y="1308"/>
                    </a:lnTo>
                    <a:lnTo>
                      <a:pt x="2492" y="1394"/>
                    </a:lnTo>
                    <a:lnTo>
                      <a:pt x="2519" y="1483"/>
                    </a:lnTo>
                    <a:lnTo>
                      <a:pt x="2546" y="1575"/>
                    </a:lnTo>
                    <a:lnTo>
                      <a:pt x="2573" y="1670"/>
                    </a:lnTo>
                    <a:lnTo>
                      <a:pt x="2599" y="1768"/>
                    </a:lnTo>
                    <a:lnTo>
                      <a:pt x="2626" y="1869"/>
                    </a:lnTo>
                    <a:lnTo>
                      <a:pt x="2653" y="1973"/>
                    </a:lnTo>
                  </a:path>
                </a:pathLst>
              </a:custGeom>
              <a:noFill/>
              <a:ln w="28575" cap="rnd">
                <a:solidFill>
                  <a:srgbClr val="000000"/>
                </a:solidFill>
                <a:round/>
                <a:headEnd/>
                <a:tailEnd/>
              </a:ln>
            </p:spPr>
            <p:txBody>
              <a:bodyPr>
                <a:prstTxWarp prst="textNoShape">
                  <a:avLst/>
                </a:prstTxWarp>
              </a:bodyPr>
              <a:lstStyle/>
              <a:p>
                <a:endParaRPr lang="en-US"/>
              </a:p>
            </p:txBody>
          </p:sp>
          <p:sp>
            <p:nvSpPr>
              <p:cNvPr id="24" name="Line 20"/>
              <p:cNvSpPr>
                <a:spLocks noChangeShapeType="1"/>
              </p:cNvSpPr>
              <p:nvPr/>
            </p:nvSpPr>
            <p:spPr bwMode="auto">
              <a:xfrm>
                <a:off x="3476625" y="1600200"/>
                <a:ext cx="17463" cy="84138"/>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25" name="Oval 21"/>
              <p:cNvSpPr>
                <a:spLocks noChangeArrowheads="1"/>
              </p:cNvSpPr>
              <p:nvPr/>
            </p:nvSpPr>
            <p:spPr bwMode="auto">
              <a:xfrm>
                <a:off x="3949700" y="2882900"/>
                <a:ext cx="176213" cy="18891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6" name="Text Box 23"/>
              <p:cNvSpPr txBox="1">
                <a:spLocks noChangeArrowheads="1"/>
              </p:cNvSpPr>
              <p:nvPr/>
            </p:nvSpPr>
            <p:spPr bwMode="auto">
              <a:xfrm>
                <a:off x="1116013" y="5589588"/>
                <a:ext cx="1384300"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dirty="0" err="1">
                    <a:solidFill>
                      <a:schemeClr val="tx1"/>
                    </a:solidFill>
                    <a:latin typeface="Times New Roman" charset="0"/>
                    <a:ea typeface="Times New Roman" charset="0"/>
                    <a:cs typeface="Times New Roman" charset="0"/>
                  </a:rPr>
                  <a:t>Unimodal</a:t>
                </a:r>
                <a:r>
                  <a:rPr lang="en-GB" sz="2000" baseline="0" dirty="0">
                    <a:solidFill>
                      <a:schemeClr val="tx1"/>
                    </a:solidFill>
                    <a:latin typeface="Times New Roman" charset="0"/>
                    <a:ea typeface="Times New Roman" charset="0"/>
                    <a:cs typeface="Times New Roman" charset="0"/>
                  </a:rPr>
                  <a:t> </a:t>
                </a:r>
              </a:p>
            </p:txBody>
          </p:sp>
          <p:sp>
            <p:nvSpPr>
              <p:cNvPr id="27" name="Line 24"/>
              <p:cNvSpPr>
                <a:spLocks noChangeShapeType="1"/>
              </p:cNvSpPr>
              <p:nvPr/>
            </p:nvSpPr>
            <p:spPr bwMode="auto">
              <a:xfrm flipV="1">
                <a:off x="3359150" y="5411788"/>
                <a:ext cx="19050" cy="1587"/>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28" name="Freeform 25"/>
              <p:cNvSpPr>
                <a:spLocks/>
              </p:cNvSpPr>
              <p:nvPr/>
            </p:nvSpPr>
            <p:spPr bwMode="auto">
              <a:xfrm>
                <a:off x="4008438" y="2724150"/>
                <a:ext cx="295275" cy="312738"/>
              </a:xfrm>
              <a:custGeom>
                <a:avLst/>
                <a:gdLst>
                  <a:gd name="T0" fmla="*/ 0 w 240"/>
                  <a:gd name="T1" fmla="*/ 509401337 h 192"/>
                  <a:gd name="T2" fmla="*/ 145312209 w 240"/>
                  <a:gd name="T3" fmla="*/ 382051817 h 192"/>
                  <a:gd name="T4" fmla="*/ 363280523 w 240"/>
                  <a:gd name="T5" fmla="*/ 0 h 192"/>
                  <a:gd name="T6" fmla="*/ 0 60000 65536"/>
                  <a:gd name="T7" fmla="*/ 0 60000 65536"/>
                  <a:gd name="T8" fmla="*/ 0 60000 65536"/>
                  <a:gd name="T9" fmla="*/ 0 w 240"/>
                  <a:gd name="T10" fmla="*/ 0 h 192"/>
                  <a:gd name="T11" fmla="*/ 240 w 240"/>
                  <a:gd name="T12" fmla="*/ 192 h 192"/>
                </a:gdLst>
                <a:ahLst/>
                <a:cxnLst>
                  <a:cxn ang="T6">
                    <a:pos x="T0" y="T1"/>
                  </a:cxn>
                  <a:cxn ang="T7">
                    <a:pos x="T2" y="T3"/>
                  </a:cxn>
                  <a:cxn ang="T8">
                    <a:pos x="T4" y="T5"/>
                  </a:cxn>
                </a:cxnLst>
                <a:rect l="T9" t="T10" r="T11" b="T12"/>
                <a:pathLst>
                  <a:path w="240" h="192">
                    <a:moveTo>
                      <a:pt x="0" y="192"/>
                    </a:moveTo>
                    <a:cubicBezTo>
                      <a:pt x="28" y="184"/>
                      <a:pt x="56" y="176"/>
                      <a:pt x="96" y="144"/>
                    </a:cubicBezTo>
                    <a:cubicBezTo>
                      <a:pt x="136" y="112"/>
                      <a:pt x="216" y="24"/>
                      <a:pt x="240" y="0"/>
                    </a:cubicBezTo>
                  </a:path>
                </a:pathLst>
              </a:custGeom>
              <a:noFill/>
              <a:ln w="28575">
                <a:solidFill>
                  <a:schemeClr val="tx1"/>
                </a:solidFill>
                <a:round/>
                <a:headEnd/>
                <a:tailEnd/>
              </a:ln>
            </p:spPr>
            <p:txBody>
              <a:bodyPr>
                <a:prstTxWarp prst="textNoShape">
                  <a:avLst/>
                </a:prstTxWarp>
              </a:bodyPr>
              <a:lstStyle/>
              <a:p>
                <a:endParaRPr lang="en-US"/>
              </a:p>
            </p:txBody>
          </p:sp>
          <p:sp>
            <p:nvSpPr>
              <p:cNvPr id="29" name="Freeform 26"/>
              <p:cNvSpPr>
                <a:spLocks/>
              </p:cNvSpPr>
              <p:nvPr/>
            </p:nvSpPr>
            <p:spPr bwMode="auto">
              <a:xfrm>
                <a:off x="3830638" y="2724150"/>
                <a:ext cx="177800" cy="312738"/>
              </a:xfrm>
              <a:custGeom>
                <a:avLst/>
                <a:gdLst>
                  <a:gd name="T0" fmla="*/ 219533611 w 144"/>
                  <a:gd name="T1" fmla="*/ 339600891 h 288"/>
                  <a:gd name="T2" fmla="*/ 73178282 w 144"/>
                  <a:gd name="T3" fmla="*/ 226400594 h 288"/>
                  <a:gd name="T4" fmla="*/ 0 w 144"/>
                  <a:gd name="T5" fmla="*/ 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144" y="288"/>
                    </a:moveTo>
                    <a:cubicBezTo>
                      <a:pt x="108" y="264"/>
                      <a:pt x="72" y="240"/>
                      <a:pt x="48" y="192"/>
                    </a:cubicBezTo>
                    <a:cubicBezTo>
                      <a:pt x="24" y="144"/>
                      <a:pt x="8" y="32"/>
                      <a:pt x="0" y="0"/>
                    </a:cubicBezTo>
                  </a:path>
                </a:pathLst>
              </a:custGeom>
              <a:noFill/>
              <a:ln w="28575">
                <a:solidFill>
                  <a:schemeClr val="tx1"/>
                </a:solidFill>
                <a:round/>
                <a:headEnd/>
                <a:tailEnd/>
              </a:ln>
            </p:spPr>
            <p:txBody>
              <a:bodyPr>
                <a:prstTxWarp prst="textNoShape">
                  <a:avLst/>
                </a:prstTxWarp>
              </a:bodyPr>
              <a:lstStyle/>
              <a:p>
                <a:endParaRPr lang="en-US"/>
              </a:p>
            </p:txBody>
          </p:sp>
          <p:sp>
            <p:nvSpPr>
              <p:cNvPr id="30" name="Line 27"/>
              <p:cNvSpPr>
                <a:spLocks noChangeShapeType="1"/>
              </p:cNvSpPr>
              <p:nvPr/>
            </p:nvSpPr>
            <p:spPr bwMode="auto">
              <a:xfrm flipV="1">
                <a:off x="3830638" y="2662238"/>
                <a:ext cx="4762" cy="92075"/>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1" name="Freeform 28"/>
              <p:cNvSpPr>
                <a:spLocks/>
              </p:cNvSpPr>
              <p:nvPr/>
            </p:nvSpPr>
            <p:spPr bwMode="auto">
              <a:xfrm>
                <a:off x="1884363" y="2911475"/>
                <a:ext cx="119062" cy="125413"/>
              </a:xfrm>
              <a:custGeom>
                <a:avLst/>
                <a:gdLst>
                  <a:gd name="T0" fmla="*/ 0 w 240"/>
                  <a:gd name="T1" fmla="*/ 81918857 h 192"/>
                  <a:gd name="T2" fmla="*/ 23626366 w 240"/>
                  <a:gd name="T3" fmla="*/ 61439306 h 192"/>
                  <a:gd name="T4" fmla="*/ 59065666 w 240"/>
                  <a:gd name="T5" fmla="*/ 0 h 192"/>
                  <a:gd name="T6" fmla="*/ 0 60000 65536"/>
                  <a:gd name="T7" fmla="*/ 0 60000 65536"/>
                  <a:gd name="T8" fmla="*/ 0 60000 65536"/>
                  <a:gd name="T9" fmla="*/ 0 w 240"/>
                  <a:gd name="T10" fmla="*/ 0 h 192"/>
                  <a:gd name="T11" fmla="*/ 240 w 240"/>
                  <a:gd name="T12" fmla="*/ 192 h 192"/>
                </a:gdLst>
                <a:ahLst/>
                <a:cxnLst>
                  <a:cxn ang="T6">
                    <a:pos x="T0" y="T1"/>
                  </a:cxn>
                  <a:cxn ang="T7">
                    <a:pos x="T2" y="T3"/>
                  </a:cxn>
                  <a:cxn ang="T8">
                    <a:pos x="T4" y="T5"/>
                  </a:cxn>
                </a:cxnLst>
                <a:rect l="T9" t="T10" r="T11" b="T12"/>
                <a:pathLst>
                  <a:path w="240" h="192">
                    <a:moveTo>
                      <a:pt x="0" y="192"/>
                    </a:moveTo>
                    <a:cubicBezTo>
                      <a:pt x="28" y="184"/>
                      <a:pt x="56" y="176"/>
                      <a:pt x="96" y="144"/>
                    </a:cubicBezTo>
                    <a:cubicBezTo>
                      <a:pt x="136" y="112"/>
                      <a:pt x="216" y="24"/>
                      <a:pt x="240" y="0"/>
                    </a:cubicBezTo>
                  </a:path>
                </a:pathLst>
              </a:custGeom>
              <a:noFill/>
              <a:ln w="28575">
                <a:solidFill>
                  <a:schemeClr val="tx1"/>
                </a:solidFill>
                <a:round/>
                <a:headEnd/>
                <a:tailEnd/>
              </a:ln>
            </p:spPr>
            <p:txBody>
              <a:bodyPr>
                <a:prstTxWarp prst="textNoShape">
                  <a:avLst/>
                </a:prstTxWarp>
              </a:bodyPr>
              <a:lstStyle/>
              <a:p>
                <a:endParaRPr lang="en-US"/>
              </a:p>
            </p:txBody>
          </p:sp>
          <p:sp>
            <p:nvSpPr>
              <p:cNvPr id="32" name="Freeform 29"/>
              <p:cNvSpPr>
                <a:spLocks/>
              </p:cNvSpPr>
              <p:nvPr/>
            </p:nvSpPr>
            <p:spPr bwMode="auto">
              <a:xfrm>
                <a:off x="1825625" y="2847975"/>
                <a:ext cx="71438" cy="188913"/>
              </a:xfrm>
              <a:custGeom>
                <a:avLst/>
                <a:gdLst>
                  <a:gd name="T0" fmla="*/ 35440193 w 144"/>
                  <a:gd name="T1" fmla="*/ 123917089 h 288"/>
                  <a:gd name="T2" fmla="*/ 11813563 w 144"/>
                  <a:gd name="T3" fmla="*/ 82611393 h 288"/>
                  <a:gd name="T4" fmla="*/ 0 w 144"/>
                  <a:gd name="T5" fmla="*/ 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144" y="288"/>
                    </a:moveTo>
                    <a:cubicBezTo>
                      <a:pt x="108" y="264"/>
                      <a:pt x="72" y="240"/>
                      <a:pt x="48" y="192"/>
                    </a:cubicBezTo>
                    <a:cubicBezTo>
                      <a:pt x="24" y="144"/>
                      <a:pt x="8" y="32"/>
                      <a:pt x="0" y="0"/>
                    </a:cubicBezTo>
                  </a:path>
                </a:pathLst>
              </a:custGeom>
              <a:noFill/>
              <a:ln w="28575">
                <a:solidFill>
                  <a:schemeClr val="tx1"/>
                </a:solidFill>
                <a:round/>
                <a:headEnd/>
                <a:tailEnd/>
              </a:ln>
            </p:spPr>
            <p:txBody>
              <a:bodyPr>
                <a:prstTxWarp prst="textNoShape">
                  <a:avLst/>
                </a:prstTxWarp>
              </a:bodyPr>
              <a:lstStyle/>
              <a:p>
                <a:endParaRPr lang="en-US"/>
              </a:p>
            </p:txBody>
          </p:sp>
          <p:sp>
            <p:nvSpPr>
              <p:cNvPr id="33" name="Line 30"/>
              <p:cNvSpPr>
                <a:spLocks noChangeShapeType="1"/>
              </p:cNvSpPr>
              <p:nvPr/>
            </p:nvSpPr>
            <p:spPr bwMode="auto">
              <a:xfrm flipV="1">
                <a:off x="2003425" y="2847975"/>
                <a:ext cx="44450" cy="635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4" name="Line 31"/>
              <p:cNvSpPr>
                <a:spLocks noChangeShapeType="1"/>
              </p:cNvSpPr>
              <p:nvPr/>
            </p:nvSpPr>
            <p:spPr bwMode="auto">
              <a:xfrm flipV="1">
                <a:off x="1825625" y="2786063"/>
                <a:ext cx="0" cy="61912"/>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5" name="Line 32"/>
              <p:cNvSpPr>
                <a:spLocks noChangeShapeType="1"/>
              </p:cNvSpPr>
              <p:nvPr/>
            </p:nvSpPr>
            <p:spPr bwMode="auto">
              <a:xfrm flipV="1">
                <a:off x="4244975" y="2662238"/>
                <a:ext cx="117475" cy="1238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 name="Oval 33" descr="60%"/>
              <p:cNvSpPr>
                <a:spLocks noChangeArrowheads="1"/>
              </p:cNvSpPr>
              <p:nvPr/>
            </p:nvSpPr>
            <p:spPr bwMode="auto">
              <a:xfrm>
                <a:off x="4421188" y="2786063"/>
                <a:ext cx="177800" cy="187325"/>
              </a:xfrm>
              <a:prstGeom prst="ellipse">
                <a:avLst/>
              </a:prstGeom>
              <a:pattFill prst="pct60">
                <a:fgClr>
                  <a:srgbClr val="FF0000"/>
                </a:fgClr>
                <a:bgClr>
                  <a:srgbClr val="FFFFFF"/>
                </a:bgClr>
              </a:pattFill>
              <a:ln w="9525">
                <a:pattFill prst="pct30">
                  <a:fgClr>
                    <a:srgbClr val="FF0000"/>
                  </a:fgClr>
                  <a:bgClr>
                    <a:srgbClr val="FFFFFF"/>
                  </a:bgClr>
                </a:pattFill>
                <a:round/>
                <a:headEnd/>
                <a:tailEnd/>
              </a:ln>
            </p:spPr>
            <p:txBody>
              <a:bodyPr wrap="none" anchor="ctr">
                <a:prstTxWarp prst="textNoShape">
                  <a:avLst/>
                </a:prstTxWarp>
              </a:bodyPr>
              <a:lstStyle/>
              <a:p>
                <a:endParaRPr lang="en-US"/>
              </a:p>
            </p:txBody>
          </p:sp>
          <p:sp>
            <p:nvSpPr>
              <p:cNvPr id="37" name="Line 34"/>
              <p:cNvSpPr>
                <a:spLocks noChangeShapeType="1"/>
              </p:cNvSpPr>
              <p:nvPr/>
            </p:nvSpPr>
            <p:spPr bwMode="auto">
              <a:xfrm>
                <a:off x="4186238" y="1541463"/>
                <a:ext cx="0" cy="3984625"/>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38" name="Line 35"/>
              <p:cNvSpPr>
                <a:spLocks noChangeShapeType="1"/>
              </p:cNvSpPr>
              <p:nvPr/>
            </p:nvSpPr>
            <p:spPr bwMode="auto">
              <a:xfrm>
                <a:off x="1884363" y="1541463"/>
                <a:ext cx="0" cy="3984625"/>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39" name="Line 36"/>
              <p:cNvSpPr>
                <a:spLocks noChangeShapeType="1"/>
              </p:cNvSpPr>
              <p:nvPr/>
            </p:nvSpPr>
            <p:spPr bwMode="auto">
              <a:xfrm>
                <a:off x="3771900" y="5588000"/>
                <a:ext cx="41433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40" name="Line 37"/>
              <p:cNvSpPr>
                <a:spLocks noChangeShapeType="1"/>
              </p:cNvSpPr>
              <p:nvPr/>
            </p:nvSpPr>
            <p:spPr bwMode="auto">
              <a:xfrm>
                <a:off x="4008438" y="1541463"/>
                <a:ext cx="0" cy="3984625"/>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41" name="Freeform 38"/>
              <p:cNvSpPr>
                <a:spLocks/>
              </p:cNvSpPr>
              <p:nvPr/>
            </p:nvSpPr>
            <p:spPr bwMode="auto">
              <a:xfrm flipV="1">
                <a:off x="3419475" y="3786188"/>
                <a:ext cx="1739900" cy="1665287"/>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42" name="Text Box 40"/>
              <p:cNvSpPr txBox="1">
                <a:spLocks noChangeArrowheads="1"/>
              </p:cNvSpPr>
              <p:nvPr/>
            </p:nvSpPr>
            <p:spPr bwMode="auto">
              <a:xfrm>
                <a:off x="-1482476" y="1669595"/>
                <a:ext cx="2020195" cy="701037"/>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dirty="0" smtClean="0">
                    <a:solidFill>
                      <a:schemeClr val="tx1"/>
                    </a:solidFill>
                    <a:latin typeface="Times New Roman" charset="0"/>
                    <a:ea typeface="Times New Roman" charset="0"/>
                    <a:cs typeface="Times New Roman" charset="0"/>
                  </a:rPr>
                  <a:t>Ball in double-potential</a:t>
                </a:r>
                <a:r>
                  <a:rPr lang="en-GB" sz="2000" dirty="0">
                    <a:latin typeface="Times New Roman" charset="0"/>
                    <a:ea typeface="Times New Roman" charset="0"/>
                    <a:cs typeface="Times New Roman" charset="0"/>
                  </a:rPr>
                  <a:t> </a:t>
                </a:r>
                <a:r>
                  <a:rPr lang="en-GB" sz="2000" dirty="0" smtClean="0">
                    <a:latin typeface="Times New Roman" charset="0"/>
                    <a:ea typeface="Times New Roman" charset="0"/>
                    <a:cs typeface="Times New Roman" charset="0"/>
                  </a:rPr>
                  <a:t>well</a:t>
                </a:r>
                <a:endParaRPr lang="en-GB" sz="2000" baseline="0" dirty="0" smtClean="0">
                  <a:solidFill>
                    <a:schemeClr val="tx1"/>
                  </a:solidFill>
                  <a:latin typeface="Times New Roman" charset="0"/>
                  <a:ea typeface="Times New Roman" charset="0"/>
                  <a:cs typeface="Times New Roman" charset="0"/>
                </a:endParaRPr>
              </a:p>
            </p:txBody>
          </p:sp>
          <p:sp>
            <p:nvSpPr>
              <p:cNvPr id="43" name="Line 41"/>
              <p:cNvSpPr>
                <a:spLocks noChangeShapeType="1"/>
              </p:cNvSpPr>
              <p:nvPr/>
            </p:nvSpPr>
            <p:spPr bwMode="auto">
              <a:xfrm flipV="1">
                <a:off x="285529" y="1916113"/>
                <a:ext cx="104638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4" name="Text Box 42"/>
              <p:cNvSpPr txBox="1">
                <a:spLocks noChangeArrowheads="1"/>
              </p:cNvSpPr>
              <p:nvPr/>
            </p:nvSpPr>
            <p:spPr bwMode="auto">
              <a:xfrm>
                <a:off x="395289" y="4149726"/>
                <a:ext cx="1152526"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a:solidFill>
                      <a:schemeClr val="tx1"/>
                    </a:solidFill>
                    <a:latin typeface="Times New Roman" charset="0"/>
                    <a:ea typeface="Times New Roman" charset="0"/>
                    <a:cs typeface="Times New Roman" charset="0"/>
                  </a:rPr>
                  <a:t>PDF</a:t>
                </a:r>
              </a:p>
            </p:txBody>
          </p:sp>
          <p:sp>
            <p:nvSpPr>
              <p:cNvPr id="45" name="Line 43"/>
              <p:cNvSpPr>
                <a:spLocks noChangeShapeType="1"/>
              </p:cNvSpPr>
              <p:nvPr/>
            </p:nvSpPr>
            <p:spPr bwMode="auto">
              <a:xfrm>
                <a:off x="1116013" y="4292600"/>
                <a:ext cx="503237"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46" name="Text Box 22"/>
            <p:cNvSpPr txBox="1">
              <a:spLocks noChangeArrowheads="1"/>
            </p:cNvSpPr>
            <p:nvPr/>
          </p:nvSpPr>
          <p:spPr bwMode="auto">
            <a:xfrm>
              <a:off x="6996120" y="3980964"/>
              <a:ext cx="1862130" cy="3968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dirty="0">
                  <a:solidFill>
                    <a:schemeClr val="tx1"/>
                  </a:solidFill>
                  <a:latin typeface="Times New Roman" charset="0"/>
                  <a:ea typeface="Times New Roman" charset="0"/>
                  <a:cs typeface="Times New Roman" charset="0"/>
                </a:rPr>
                <a:t>Strong noise</a:t>
              </a:r>
            </a:p>
          </p:txBody>
        </p:sp>
      </p:grpSp>
      <p:sp>
        <p:nvSpPr>
          <p:cNvPr id="52" name="Content Placeholder 2"/>
          <p:cNvSpPr>
            <a:spLocks noGrp="1"/>
          </p:cNvSpPr>
          <p:nvPr>
            <p:ph sz="half" idx="1"/>
          </p:nvPr>
        </p:nvSpPr>
        <p:spPr>
          <a:xfrm>
            <a:off x="6780423" y="2222434"/>
            <a:ext cx="2176049" cy="4567733"/>
          </a:xfrm>
          <a:solidFill>
            <a:schemeClr val="bg1"/>
          </a:solidFill>
          <a:ln w="38100" cap="flat" cmpd="sng" algn="ctr">
            <a:noFill/>
            <a:prstDash val="solid"/>
            <a:round/>
            <a:headEnd type="none" w="med" len="med"/>
            <a:tailEnd type="none" w="med" len="med"/>
          </a:ln>
        </p:spPr>
        <p:txBody>
          <a:bodyPr>
            <a:normAutofit/>
          </a:bodyPr>
          <a:lstStyle/>
          <a:p>
            <a:endParaRPr lang="en-US" dirty="0" smtClean="0">
              <a:solidFill>
                <a:srgbClr val="FF0000"/>
              </a:solidFill>
            </a:endParaRPr>
          </a:p>
          <a:p>
            <a:endParaRPr lang="en-US" dirty="0">
              <a:solidFill>
                <a:srgbClr val="FF0000"/>
              </a:solidFill>
            </a:endParaRPr>
          </a:p>
          <a:p>
            <a:pPr marL="0" indent="0">
              <a:buNone/>
            </a:pPr>
            <a:endParaRPr lang="en-US" dirty="0" smtClean="0">
              <a:solidFill>
                <a:srgbClr val="FF0000"/>
              </a:solidFill>
            </a:endParaRPr>
          </a:p>
        </p:txBody>
      </p:sp>
    </p:spTree>
    <p:extLst>
      <p:ext uri="{BB962C8B-B14F-4D97-AF65-F5344CB8AC3E}">
        <p14:creationId xmlns:p14="http://schemas.microsoft.com/office/powerpoint/2010/main" val="138438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normAutofit/>
          </a:bodyPr>
          <a:lstStyle/>
          <a:p>
            <a:pPr lvl="1"/>
            <a:r>
              <a:rPr lang="en-US" dirty="0" smtClean="0"/>
              <a:t>Model-error in ensemble systems</a:t>
            </a:r>
            <a:endParaRPr lang="en-US" dirty="0" smtClean="0"/>
          </a:p>
          <a:p>
            <a:pPr lvl="1"/>
            <a:r>
              <a:rPr lang="en-US" dirty="0" smtClean="0"/>
              <a:t>Model-error schemes</a:t>
            </a:r>
          </a:p>
          <a:p>
            <a:pPr lvl="1"/>
            <a:r>
              <a:rPr lang="en-US" dirty="0" smtClean="0"/>
              <a:t>Examples in WRF</a:t>
            </a:r>
            <a:endParaRPr lang="en-US" dirty="0" smtClean="0"/>
          </a:p>
          <a:p>
            <a:pPr lvl="1"/>
            <a:r>
              <a:rPr lang="en-US" dirty="0" smtClean="0"/>
              <a:t>Model bias</a:t>
            </a:r>
          </a:p>
          <a:p>
            <a:pPr lvl="1"/>
            <a:r>
              <a:rPr lang="en-US" dirty="0" smtClean="0"/>
              <a:t>Predictability</a:t>
            </a:r>
            <a:endParaRPr lang="en-US" dirty="0" smtClean="0"/>
          </a:p>
        </p:txBody>
      </p:sp>
    </p:spTree>
    <p:extLst>
      <p:ext uri="{BB962C8B-B14F-4D97-AF65-F5344CB8AC3E}">
        <p14:creationId xmlns:p14="http://schemas.microsoft.com/office/powerpoint/2010/main" val="729823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of stochastic parameterizations to reduce model error</a:t>
            </a:r>
            <a:endParaRPr lang="en-US" dirty="0"/>
          </a:p>
        </p:txBody>
      </p:sp>
      <p:grpSp>
        <p:nvGrpSpPr>
          <p:cNvPr id="6" name="Group 5"/>
          <p:cNvGrpSpPr/>
          <p:nvPr/>
        </p:nvGrpSpPr>
        <p:grpSpPr>
          <a:xfrm>
            <a:off x="3476694" y="2078163"/>
            <a:ext cx="5381556" cy="4717583"/>
            <a:chOff x="-252413" y="1341438"/>
            <a:chExt cx="5505451" cy="4671938"/>
          </a:xfrm>
        </p:grpSpPr>
        <p:sp>
          <p:nvSpPr>
            <p:cNvPr id="7" name="Rectangle 3"/>
            <p:cNvSpPr>
              <a:spLocks noChangeArrowheads="1"/>
            </p:cNvSpPr>
            <p:nvPr/>
          </p:nvSpPr>
          <p:spPr bwMode="auto">
            <a:xfrm>
              <a:off x="1560513" y="1484313"/>
              <a:ext cx="1922462" cy="1870075"/>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8" name="Text Box 4"/>
            <p:cNvSpPr txBox="1">
              <a:spLocks noChangeArrowheads="1"/>
            </p:cNvSpPr>
            <p:nvPr/>
          </p:nvSpPr>
          <p:spPr bwMode="auto">
            <a:xfrm>
              <a:off x="-252413" y="5127625"/>
              <a:ext cx="1538288" cy="701675"/>
            </a:xfrm>
            <a:prstGeom prst="rect">
              <a:avLst/>
            </a:prstGeom>
            <a:noFill/>
            <a:ln w="9525">
              <a:noFill/>
              <a:miter lim="800000"/>
              <a:headEnd/>
              <a:tailEnd/>
            </a:ln>
          </p:spPr>
          <p:txBody>
            <a:bodyPr wrap="square">
              <a:prstTxWarp prst="textNoShape">
                <a:avLst/>
              </a:prstTxWarp>
              <a:spAutoFit/>
            </a:bodyPr>
            <a:lstStyle/>
            <a:p>
              <a:pPr algn="l">
                <a:spcBef>
                  <a:spcPct val="50000"/>
                </a:spcBef>
              </a:pPr>
              <a:endParaRPr lang="en-US" sz="4000" baseline="0">
                <a:solidFill>
                  <a:schemeClr val="tx1"/>
                </a:solidFill>
                <a:latin typeface="Times New Roman" charset="0"/>
                <a:ea typeface="Times New Roman" charset="0"/>
                <a:cs typeface="Times New Roman" charset="0"/>
              </a:endParaRPr>
            </a:p>
          </p:txBody>
        </p:sp>
        <p:sp>
          <p:nvSpPr>
            <p:cNvPr id="9" name="Rectangle 5"/>
            <p:cNvSpPr>
              <a:spLocks noChangeArrowheads="1"/>
            </p:cNvSpPr>
            <p:nvPr/>
          </p:nvSpPr>
          <p:spPr bwMode="auto">
            <a:xfrm>
              <a:off x="1087438" y="1341438"/>
              <a:ext cx="2039937" cy="2047875"/>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10" name="Freeform 6"/>
            <p:cNvSpPr>
              <a:spLocks/>
            </p:cNvSpPr>
            <p:nvPr/>
          </p:nvSpPr>
          <p:spPr bwMode="auto">
            <a:xfrm flipV="1">
              <a:off x="1368425" y="1504950"/>
              <a:ext cx="1565275" cy="1557338"/>
            </a:xfrm>
            <a:custGeom>
              <a:avLst/>
              <a:gdLst>
                <a:gd name="T0" fmla="*/ 9398730 w 2653"/>
                <a:gd name="T1" fmla="*/ 1025513782 h 1973"/>
                <a:gd name="T2" fmla="*/ 27848089 w 2653"/>
                <a:gd name="T3" fmla="*/ 905268029 h 1973"/>
                <a:gd name="T4" fmla="*/ 46645549 w 2653"/>
                <a:gd name="T5" fmla="*/ 792498761 h 1973"/>
                <a:gd name="T6" fmla="*/ 65094908 w 2653"/>
                <a:gd name="T7" fmla="*/ 686583202 h 1973"/>
                <a:gd name="T8" fmla="*/ 83892368 w 2653"/>
                <a:gd name="T9" fmla="*/ 589389682 h 1973"/>
                <a:gd name="T10" fmla="*/ 102690418 w 2653"/>
                <a:gd name="T11" fmla="*/ 499049870 h 1973"/>
                <a:gd name="T12" fmla="*/ 121139777 w 2653"/>
                <a:gd name="T13" fmla="*/ 416186543 h 1973"/>
                <a:gd name="T14" fmla="*/ 139937237 w 2653"/>
                <a:gd name="T15" fmla="*/ 340799702 h 1973"/>
                <a:gd name="T16" fmla="*/ 158386596 w 2653"/>
                <a:gd name="T17" fmla="*/ 272888557 h 1973"/>
                <a:gd name="T18" fmla="*/ 177184056 w 2653"/>
                <a:gd name="T19" fmla="*/ 213077464 h 1973"/>
                <a:gd name="T20" fmla="*/ 195981516 w 2653"/>
                <a:gd name="T21" fmla="*/ 160119289 h 1973"/>
                <a:gd name="T22" fmla="*/ 214430875 w 2653"/>
                <a:gd name="T23" fmla="*/ 115261166 h 1973"/>
                <a:gd name="T24" fmla="*/ 233228335 w 2653"/>
                <a:gd name="T25" fmla="*/ 77255963 h 1973"/>
                <a:gd name="T26" fmla="*/ 251677694 w 2653"/>
                <a:gd name="T27" fmla="*/ 47350811 h 1973"/>
                <a:gd name="T28" fmla="*/ 270475154 w 2653"/>
                <a:gd name="T29" fmla="*/ 24298577 h 1973"/>
                <a:gd name="T30" fmla="*/ 289273204 w 2653"/>
                <a:gd name="T31" fmla="*/ 9345607 h 1973"/>
                <a:gd name="T32" fmla="*/ 307722563 w 2653"/>
                <a:gd name="T33" fmla="*/ 1246344 h 1973"/>
                <a:gd name="T34" fmla="*/ 326520023 w 2653"/>
                <a:gd name="T35" fmla="*/ 622777 h 1973"/>
                <a:gd name="T36" fmla="*/ 344969382 w 2653"/>
                <a:gd name="T37" fmla="*/ 6230141 h 1973"/>
                <a:gd name="T38" fmla="*/ 363766842 w 2653"/>
                <a:gd name="T39" fmla="*/ 18691213 h 1973"/>
                <a:gd name="T40" fmla="*/ 382564302 w 2653"/>
                <a:gd name="T41" fmla="*/ 36136083 h 1973"/>
                <a:gd name="T42" fmla="*/ 401013661 w 2653"/>
                <a:gd name="T43" fmla="*/ 57941972 h 1973"/>
                <a:gd name="T44" fmla="*/ 419811121 w 2653"/>
                <a:gd name="T45" fmla="*/ 80994205 h 1973"/>
                <a:gd name="T46" fmla="*/ 438260480 w 2653"/>
                <a:gd name="T47" fmla="*/ 101554540 h 1973"/>
                <a:gd name="T48" fmla="*/ 457057940 w 2653"/>
                <a:gd name="T49" fmla="*/ 117130288 h 1973"/>
                <a:gd name="T50" fmla="*/ 475855990 w 2653"/>
                <a:gd name="T51" fmla="*/ 123360429 h 1973"/>
                <a:gd name="T52" fmla="*/ 494305349 w 2653"/>
                <a:gd name="T53" fmla="*/ 121491308 h 1973"/>
                <a:gd name="T54" fmla="*/ 513102809 w 2653"/>
                <a:gd name="T55" fmla="*/ 112145701 h 1973"/>
                <a:gd name="T56" fmla="*/ 531552168 w 2653"/>
                <a:gd name="T57" fmla="*/ 99685418 h 1973"/>
                <a:gd name="T58" fmla="*/ 550349628 w 2653"/>
                <a:gd name="T59" fmla="*/ 87847913 h 1973"/>
                <a:gd name="T60" fmla="*/ 569147088 w 2653"/>
                <a:gd name="T61" fmla="*/ 78502307 h 1973"/>
                <a:gd name="T62" fmla="*/ 587596447 w 2653"/>
                <a:gd name="T63" fmla="*/ 74141287 h 1973"/>
                <a:gd name="T64" fmla="*/ 606393907 w 2653"/>
                <a:gd name="T65" fmla="*/ 76010408 h 1973"/>
                <a:gd name="T66" fmla="*/ 624843266 w 2653"/>
                <a:gd name="T67" fmla="*/ 84732448 h 1973"/>
                <a:gd name="T68" fmla="*/ 643640726 w 2653"/>
                <a:gd name="T69" fmla="*/ 100308196 h 1973"/>
                <a:gd name="T70" fmla="*/ 662438776 w 2653"/>
                <a:gd name="T71" fmla="*/ 123360429 h 1973"/>
                <a:gd name="T72" fmla="*/ 680888135 w 2653"/>
                <a:gd name="T73" fmla="*/ 153889148 h 1973"/>
                <a:gd name="T74" fmla="*/ 699685595 w 2653"/>
                <a:gd name="T75" fmla="*/ 191271574 h 1973"/>
                <a:gd name="T76" fmla="*/ 718134954 w 2653"/>
                <a:gd name="T77" fmla="*/ 236752474 h 1973"/>
                <a:gd name="T78" fmla="*/ 736932414 w 2653"/>
                <a:gd name="T79" fmla="*/ 289087872 h 1973"/>
                <a:gd name="T80" fmla="*/ 755729874 w 2653"/>
                <a:gd name="T81" fmla="*/ 349521742 h 1973"/>
                <a:gd name="T82" fmla="*/ 774179233 w 2653"/>
                <a:gd name="T83" fmla="*/ 416809321 h 1973"/>
                <a:gd name="T84" fmla="*/ 792976693 w 2653"/>
                <a:gd name="T85" fmla="*/ 492196951 h 1973"/>
                <a:gd name="T86" fmla="*/ 811426052 w 2653"/>
                <a:gd name="T87" fmla="*/ 575060278 h 1973"/>
                <a:gd name="T88" fmla="*/ 830223512 w 2653"/>
                <a:gd name="T89" fmla="*/ 665400090 h 1973"/>
                <a:gd name="T90" fmla="*/ 849021562 w 2653"/>
                <a:gd name="T91" fmla="*/ 763216387 h 1973"/>
                <a:gd name="T92" fmla="*/ 867470921 w 2653"/>
                <a:gd name="T93" fmla="*/ 868509169 h 1973"/>
                <a:gd name="T94" fmla="*/ 886268381 w 2653"/>
                <a:gd name="T95" fmla="*/ 981278437 h 1973"/>
                <a:gd name="T96" fmla="*/ 904717740 w 2653"/>
                <a:gd name="T97" fmla="*/ 1101523401 h 1973"/>
                <a:gd name="T98" fmla="*/ 923515200 w 2653"/>
                <a:gd name="T99" fmla="*/ 1229245639 h 19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1973"/>
                <a:gd name="T152" fmla="*/ 2653 w 2653"/>
                <a:gd name="T153" fmla="*/ 1973 h 19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1973">
                  <a:moveTo>
                    <a:pt x="0" y="1747"/>
                  </a:moveTo>
                  <a:lnTo>
                    <a:pt x="27" y="1646"/>
                  </a:lnTo>
                  <a:lnTo>
                    <a:pt x="53" y="1548"/>
                  </a:lnTo>
                  <a:lnTo>
                    <a:pt x="80" y="1453"/>
                  </a:lnTo>
                  <a:lnTo>
                    <a:pt x="107" y="1361"/>
                  </a:lnTo>
                  <a:lnTo>
                    <a:pt x="134" y="1272"/>
                  </a:lnTo>
                  <a:lnTo>
                    <a:pt x="161" y="1186"/>
                  </a:lnTo>
                  <a:lnTo>
                    <a:pt x="187" y="1102"/>
                  </a:lnTo>
                  <a:lnTo>
                    <a:pt x="214" y="1023"/>
                  </a:lnTo>
                  <a:lnTo>
                    <a:pt x="241" y="946"/>
                  </a:lnTo>
                  <a:lnTo>
                    <a:pt x="268" y="872"/>
                  </a:lnTo>
                  <a:lnTo>
                    <a:pt x="295" y="801"/>
                  </a:lnTo>
                  <a:lnTo>
                    <a:pt x="321" y="733"/>
                  </a:lnTo>
                  <a:lnTo>
                    <a:pt x="348" y="668"/>
                  </a:lnTo>
                  <a:lnTo>
                    <a:pt x="375" y="606"/>
                  </a:lnTo>
                  <a:lnTo>
                    <a:pt x="402" y="547"/>
                  </a:lnTo>
                  <a:lnTo>
                    <a:pt x="429" y="491"/>
                  </a:lnTo>
                  <a:lnTo>
                    <a:pt x="455" y="438"/>
                  </a:lnTo>
                  <a:lnTo>
                    <a:pt x="482" y="389"/>
                  </a:lnTo>
                  <a:lnTo>
                    <a:pt x="509" y="342"/>
                  </a:lnTo>
                  <a:lnTo>
                    <a:pt x="536" y="298"/>
                  </a:lnTo>
                  <a:lnTo>
                    <a:pt x="563" y="257"/>
                  </a:lnTo>
                  <a:lnTo>
                    <a:pt x="589" y="220"/>
                  </a:lnTo>
                  <a:lnTo>
                    <a:pt x="616" y="185"/>
                  </a:lnTo>
                  <a:lnTo>
                    <a:pt x="643" y="153"/>
                  </a:lnTo>
                  <a:lnTo>
                    <a:pt x="670" y="124"/>
                  </a:lnTo>
                  <a:lnTo>
                    <a:pt x="697" y="99"/>
                  </a:lnTo>
                  <a:lnTo>
                    <a:pt x="723" y="76"/>
                  </a:lnTo>
                  <a:lnTo>
                    <a:pt x="750" y="56"/>
                  </a:lnTo>
                  <a:lnTo>
                    <a:pt x="777" y="39"/>
                  </a:lnTo>
                  <a:lnTo>
                    <a:pt x="804" y="26"/>
                  </a:lnTo>
                  <a:lnTo>
                    <a:pt x="831" y="15"/>
                  </a:lnTo>
                  <a:lnTo>
                    <a:pt x="857" y="7"/>
                  </a:lnTo>
                  <a:lnTo>
                    <a:pt x="884" y="2"/>
                  </a:lnTo>
                  <a:lnTo>
                    <a:pt x="911" y="0"/>
                  </a:lnTo>
                  <a:lnTo>
                    <a:pt x="938" y="1"/>
                  </a:lnTo>
                  <a:lnTo>
                    <a:pt x="965" y="4"/>
                  </a:lnTo>
                  <a:lnTo>
                    <a:pt x="991" y="10"/>
                  </a:lnTo>
                  <a:lnTo>
                    <a:pt x="1018" y="19"/>
                  </a:lnTo>
                  <a:lnTo>
                    <a:pt x="1045" y="30"/>
                  </a:lnTo>
                  <a:lnTo>
                    <a:pt x="1072" y="43"/>
                  </a:lnTo>
                  <a:lnTo>
                    <a:pt x="1099" y="58"/>
                  </a:lnTo>
                  <a:lnTo>
                    <a:pt x="1125" y="75"/>
                  </a:lnTo>
                  <a:lnTo>
                    <a:pt x="1152" y="93"/>
                  </a:lnTo>
                  <a:lnTo>
                    <a:pt x="1179" y="111"/>
                  </a:lnTo>
                  <a:lnTo>
                    <a:pt x="1206" y="130"/>
                  </a:lnTo>
                  <a:lnTo>
                    <a:pt x="1233" y="147"/>
                  </a:lnTo>
                  <a:lnTo>
                    <a:pt x="1259" y="163"/>
                  </a:lnTo>
                  <a:lnTo>
                    <a:pt x="1286" y="177"/>
                  </a:lnTo>
                  <a:lnTo>
                    <a:pt x="1313" y="188"/>
                  </a:lnTo>
                  <a:lnTo>
                    <a:pt x="1340" y="195"/>
                  </a:lnTo>
                  <a:lnTo>
                    <a:pt x="1367" y="198"/>
                  </a:lnTo>
                  <a:lnTo>
                    <a:pt x="1393" y="198"/>
                  </a:lnTo>
                  <a:lnTo>
                    <a:pt x="1420" y="195"/>
                  </a:lnTo>
                  <a:lnTo>
                    <a:pt x="1447" y="188"/>
                  </a:lnTo>
                  <a:lnTo>
                    <a:pt x="1474" y="180"/>
                  </a:lnTo>
                  <a:lnTo>
                    <a:pt x="1501" y="170"/>
                  </a:lnTo>
                  <a:lnTo>
                    <a:pt x="1527" y="160"/>
                  </a:lnTo>
                  <a:lnTo>
                    <a:pt x="1554" y="150"/>
                  </a:lnTo>
                  <a:lnTo>
                    <a:pt x="1581" y="141"/>
                  </a:lnTo>
                  <a:lnTo>
                    <a:pt x="1608" y="133"/>
                  </a:lnTo>
                  <a:lnTo>
                    <a:pt x="1635" y="126"/>
                  </a:lnTo>
                  <a:lnTo>
                    <a:pt x="1661" y="122"/>
                  </a:lnTo>
                  <a:lnTo>
                    <a:pt x="1688" y="119"/>
                  </a:lnTo>
                  <a:lnTo>
                    <a:pt x="1715" y="120"/>
                  </a:lnTo>
                  <a:lnTo>
                    <a:pt x="1742" y="122"/>
                  </a:lnTo>
                  <a:lnTo>
                    <a:pt x="1769" y="128"/>
                  </a:lnTo>
                  <a:lnTo>
                    <a:pt x="1795" y="136"/>
                  </a:lnTo>
                  <a:lnTo>
                    <a:pt x="1822" y="147"/>
                  </a:lnTo>
                  <a:lnTo>
                    <a:pt x="1849" y="161"/>
                  </a:lnTo>
                  <a:lnTo>
                    <a:pt x="1876" y="178"/>
                  </a:lnTo>
                  <a:lnTo>
                    <a:pt x="1903" y="198"/>
                  </a:lnTo>
                  <a:lnTo>
                    <a:pt x="1929" y="221"/>
                  </a:lnTo>
                  <a:lnTo>
                    <a:pt x="1956" y="247"/>
                  </a:lnTo>
                  <a:lnTo>
                    <a:pt x="1983" y="275"/>
                  </a:lnTo>
                  <a:lnTo>
                    <a:pt x="2010" y="307"/>
                  </a:lnTo>
                  <a:lnTo>
                    <a:pt x="2037" y="342"/>
                  </a:lnTo>
                  <a:lnTo>
                    <a:pt x="2063" y="380"/>
                  </a:lnTo>
                  <a:lnTo>
                    <a:pt x="2090" y="420"/>
                  </a:lnTo>
                  <a:lnTo>
                    <a:pt x="2117" y="464"/>
                  </a:lnTo>
                  <a:lnTo>
                    <a:pt x="2144" y="511"/>
                  </a:lnTo>
                  <a:lnTo>
                    <a:pt x="2171" y="561"/>
                  </a:lnTo>
                  <a:lnTo>
                    <a:pt x="2197" y="614"/>
                  </a:lnTo>
                  <a:lnTo>
                    <a:pt x="2224" y="669"/>
                  </a:lnTo>
                  <a:lnTo>
                    <a:pt x="2251" y="728"/>
                  </a:lnTo>
                  <a:lnTo>
                    <a:pt x="2278" y="790"/>
                  </a:lnTo>
                  <a:lnTo>
                    <a:pt x="2305" y="855"/>
                  </a:lnTo>
                  <a:lnTo>
                    <a:pt x="2331" y="923"/>
                  </a:lnTo>
                  <a:lnTo>
                    <a:pt x="2358" y="994"/>
                  </a:lnTo>
                  <a:lnTo>
                    <a:pt x="2385" y="1068"/>
                  </a:lnTo>
                  <a:lnTo>
                    <a:pt x="2412" y="1145"/>
                  </a:lnTo>
                  <a:lnTo>
                    <a:pt x="2439" y="1225"/>
                  </a:lnTo>
                  <a:lnTo>
                    <a:pt x="2465" y="1308"/>
                  </a:lnTo>
                  <a:lnTo>
                    <a:pt x="2492" y="1394"/>
                  </a:lnTo>
                  <a:lnTo>
                    <a:pt x="2519" y="1483"/>
                  </a:lnTo>
                  <a:lnTo>
                    <a:pt x="2546" y="1575"/>
                  </a:lnTo>
                  <a:lnTo>
                    <a:pt x="2573" y="1670"/>
                  </a:lnTo>
                  <a:lnTo>
                    <a:pt x="2599" y="1768"/>
                  </a:lnTo>
                  <a:lnTo>
                    <a:pt x="2626" y="1869"/>
                  </a:lnTo>
                  <a:lnTo>
                    <a:pt x="2653" y="1973"/>
                  </a:lnTo>
                </a:path>
              </a:pathLst>
            </a:custGeom>
            <a:noFill/>
            <a:ln w="28575" cap="rnd">
              <a:solidFill>
                <a:srgbClr val="000000"/>
              </a:solidFill>
              <a:round/>
              <a:headEnd/>
              <a:tailEnd/>
            </a:ln>
          </p:spPr>
          <p:txBody>
            <a:bodyPr>
              <a:prstTxWarp prst="textNoShape">
                <a:avLst/>
              </a:prstTxWarp>
            </a:bodyPr>
            <a:lstStyle/>
            <a:p>
              <a:endParaRPr lang="en-US"/>
            </a:p>
          </p:txBody>
        </p:sp>
        <p:sp>
          <p:nvSpPr>
            <p:cNvPr id="11" name="Line 7"/>
            <p:cNvSpPr>
              <a:spLocks noChangeShapeType="1"/>
            </p:cNvSpPr>
            <p:nvPr/>
          </p:nvSpPr>
          <p:spPr bwMode="auto">
            <a:xfrm>
              <a:off x="1354138" y="1600200"/>
              <a:ext cx="14287" cy="84138"/>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12" name="Rectangle 8"/>
            <p:cNvSpPr>
              <a:spLocks noChangeArrowheads="1"/>
            </p:cNvSpPr>
            <p:nvPr/>
          </p:nvSpPr>
          <p:spPr bwMode="auto">
            <a:xfrm>
              <a:off x="781050" y="3775075"/>
              <a:ext cx="2571750" cy="1968500"/>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13" name="Freeform 9"/>
            <p:cNvSpPr>
              <a:spLocks/>
            </p:cNvSpPr>
            <p:nvPr/>
          </p:nvSpPr>
          <p:spPr bwMode="auto">
            <a:xfrm flipV="1">
              <a:off x="1135063" y="3925888"/>
              <a:ext cx="1973262" cy="1600200"/>
            </a:xfrm>
            <a:custGeom>
              <a:avLst/>
              <a:gdLst>
                <a:gd name="T0" fmla="*/ 14936693 w 2653"/>
                <a:gd name="T1" fmla="*/ 5762390 h 2108"/>
                <a:gd name="T2" fmla="*/ 44257448 w 2653"/>
                <a:gd name="T3" fmla="*/ 10372454 h 2108"/>
                <a:gd name="T4" fmla="*/ 74130834 w 2653"/>
                <a:gd name="T5" fmla="*/ 18439496 h 2108"/>
                <a:gd name="T6" fmla="*/ 103451589 w 2653"/>
                <a:gd name="T7" fmla="*/ 32269688 h 2108"/>
                <a:gd name="T8" fmla="*/ 133324976 w 2653"/>
                <a:gd name="T9" fmla="*/ 53590759 h 2108"/>
                <a:gd name="T10" fmla="*/ 163199106 w 2653"/>
                <a:gd name="T11" fmla="*/ 86436610 h 2108"/>
                <a:gd name="T12" fmla="*/ 192519117 w 2653"/>
                <a:gd name="T13" fmla="*/ 134264978 h 2108"/>
                <a:gd name="T14" fmla="*/ 222393247 w 2653"/>
                <a:gd name="T15" fmla="*/ 199957439 h 2108"/>
                <a:gd name="T16" fmla="*/ 251713258 w 2653"/>
                <a:gd name="T17" fmla="*/ 286394049 h 2108"/>
                <a:gd name="T18" fmla="*/ 281587388 w 2653"/>
                <a:gd name="T19" fmla="*/ 394727893 h 2108"/>
                <a:gd name="T20" fmla="*/ 311460775 w 2653"/>
                <a:gd name="T21" fmla="*/ 522078155 h 2108"/>
                <a:gd name="T22" fmla="*/ 340781529 w 2653"/>
                <a:gd name="T23" fmla="*/ 663257849 h 2108"/>
                <a:gd name="T24" fmla="*/ 370654916 w 2653"/>
                <a:gd name="T25" fmla="*/ 810200693 h 2108"/>
                <a:gd name="T26" fmla="*/ 399975670 w 2653"/>
                <a:gd name="T27" fmla="*/ 950804225 h 2108"/>
                <a:gd name="T28" fmla="*/ 429849057 w 2653"/>
                <a:gd name="T29" fmla="*/ 1071815934 h 2108"/>
                <a:gd name="T30" fmla="*/ 459722444 w 2653"/>
                <a:gd name="T31" fmla="*/ 1161134118 h 2108"/>
                <a:gd name="T32" fmla="*/ 489043198 w 2653"/>
                <a:gd name="T33" fmla="*/ 1208386324 h 2108"/>
                <a:gd name="T34" fmla="*/ 518916585 w 2653"/>
                <a:gd name="T35" fmla="*/ 1208386324 h 2108"/>
                <a:gd name="T36" fmla="*/ 548237339 w 2653"/>
                <a:gd name="T37" fmla="*/ 1161134118 h 2108"/>
                <a:gd name="T38" fmla="*/ 578110726 w 2653"/>
                <a:gd name="T39" fmla="*/ 1071815934 h 2108"/>
                <a:gd name="T40" fmla="*/ 607984856 w 2653"/>
                <a:gd name="T41" fmla="*/ 950804225 h 2108"/>
                <a:gd name="T42" fmla="*/ 637304867 w 2653"/>
                <a:gd name="T43" fmla="*/ 810200693 h 2108"/>
                <a:gd name="T44" fmla="*/ 667178997 w 2653"/>
                <a:gd name="T45" fmla="*/ 663257849 h 2108"/>
                <a:gd name="T46" fmla="*/ 696499752 w 2653"/>
                <a:gd name="T47" fmla="*/ 522078155 h 2108"/>
                <a:gd name="T48" fmla="*/ 726373139 w 2653"/>
                <a:gd name="T49" fmla="*/ 394727893 h 2108"/>
                <a:gd name="T50" fmla="*/ 756246525 w 2653"/>
                <a:gd name="T51" fmla="*/ 0 h 2108"/>
                <a:gd name="T52" fmla="*/ 785567280 w 2653"/>
                <a:gd name="T53" fmla="*/ 0 h 2108"/>
                <a:gd name="T54" fmla="*/ 815440666 w 2653"/>
                <a:gd name="T55" fmla="*/ 0 h 2108"/>
                <a:gd name="T56" fmla="*/ 844761421 w 2653"/>
                <a:gd name="T57" fmla="*/ 0 h 2108"/>
                <a:gd name="T58" fmla="*/ 874634807 w 2653"/>
                <a:gd name="T59" fmla="*/ 0 h 2108"/>
                <a:gd name="T60" fmla="*/ 904508938 w 2653"/>
                <a:gd name="T61" fmla="*/ 0 h 2108"/>
                <a:gd name="T62" fmla="*/ 933828948 w 2653"/>
                <a:gd name="T63" fmla="*/ 0 h 2108"/>
                <a:gd name="T64" fmla="*/ 963703079 w 2653"/>
                <a:gd name="T65" fmla="*/ 0 h 2108"/>
                <a:gd name="T66" fmla="*/ 993023090 w 2653"/>
                <a:gd name="T67" fmla="*/ 0 h 2108"/>
                <a:gd name="T68" fmla="*/ 1022897220 w 2653"/>
                <a:gd name="T69" fmla="*/ 0 h 2108"/>
                <a:gd name="T70" fmla="*/ 1052770607 w 2653"/>
                <a:gd name="T71" fmla="*/ 0 h 2108"/>
                <a:gd name="T72" fmla="*/ 1082091361 w 2653"/>
                <a:gd name="T73" fmla="*/ 0 h 2108"/>
                <a:gd name="T74" fmla="*/ 1111964748 w 2653"/>
                <a:gd name="T75" fmla="*/ 0 h 2108"/>
                <a:gd name="T76" fmla="*/ 1141285502 w 2653"/>
                <a:gd name="T77" fmla="*/ 0 h 2108"/>
                <a:gd name="T78" fmla="*/ 1171158889 w 2653"/>
                <a:gd name="T79" fmla="*/ 0 h 2108"/>
                <a:gd name="T80" fmla="*/ 1201033019 w 2653"/>
                <a:gd name="T81" fmla="*/ 0 h 2108"/>
                <a:gd name="T82" fmla="*/ 1230353030 w 2653"/>
                <a:gd name="T83" fmla="*/ 0 h 2108"/>
                <a:gd name="T84" fmla="*/ 1260227161 w 2653"/>
                <a:gd name="T85" fmla="*/ 0 h 2108"/>
                <a:gd name="T86" fmla="*/ 1289547171 w 2653"/>
                <a:gd name="T87" fmla="*/ 0 h 2108"/>
                <a:gd name="T88" fmla="*/ 1319421302 w 2653"/>
                <a:gd name="T89" fmla="*/ 0 h 2108"/>
                <a:gd name="T90" fmla="*/ 1349294688 w 2653"/>
                <a:gd name="T91" fmla="*/ 0 h 2108"/>
                <a:gd name="T92" fmla="*/ 1378615443 w 2653"/>
                <a:gd name="T93" fmla="*/ 0 h 2108"/>
                <a:gd name="T94" fmla="*/ 1408488829 w 2653"/>
                <a:gd name="T95" fmla="*/ 0 h 2108"/>
                <a:gd name="T96" fmla="*/ 1437809584 w 2653"/>
                <a:gd name="T97" fmla="*/ 0 h 2108"/>
                <a:gd name="T98" fmla="*/ 1467682970 w 2653"/>
                <a:gd name="T99" fmla="*/ 0 h 2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108"/>
                <a:gd name="T152" fmla="*/ 2653 w 2653"/>
                <a:gd name="T153" fmla="*/ 2108 h 2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108">
                  <a:moveTo>
                    <a:pt x="0" y="7"/>
                  </a:moveTo>
                  <a:lnTo>
                    <a:pt x="27" y="10"/>
                  </a:lnTo>
                  <a:lnTo>
                    <a:pt x="53" y="13"/>
                  </a:lnTo>
                  <a:lnTo>
                    <a:pt x="80" y="18"/>
                  </a:lnTo>
                  <a:lnTo>
                    <a:pt x="107" y="24"/>
                  </a:lnTo>
                  <a:lnTo>
                    <a:pt x="134" y="32"/>
                  </a:lnTo>
                  <a:lnTo>
                    <a:pt x="161" y="42"/>
                  </a:lnTo>
                  <a:lnTo>
                    <a:pt x="187" y="56"/>
                  </a:lnTo>
                  <a:lnTo>
                    <a:pt x="214" y="72"/>
                  </a:lnTo>
                  <a:lnTo>
                    <a:pt x="241" y="93"/>
                  </a:lnTo>
                  <a:lnTo>
                    <a:pt x="268" y="119"/>
                  </a:lnTo>
                  <a:lnTo>
                    <a:pt x="295" y="150"/>
                  </a:lnTo>
                  <a:lnTo>
                    <a:pt x="321" y="188"/>
                  </a:lnTo>
                  <a:lnTo>
                    <a:pt x="348" y="233"/>
                  </a:lnTo>
                  <a:lnTo>
                    <a:pt x="375" y="286"/>
                  </a:lnTo>
                  <a:lnTo>
                    <a:pt x="402" y="347"/>
                  </a:lnTo>
                  <a:lnTo>
                    <a:pt x="429" y="418"/>
                  </a:lnTo>
                  <a:lnTo>
                    <a:pt x="455" y="497"/>
                  </a:lnTo>
                  <a:lnTo>
                    <a:pt x="482" y="586"/>
                  </a:lnTo>
                  <a:lnTo>
                    <a:pt x="509" y="685"/>
                  </a:lnTo>
                  <a:lnTo>
                    <a:pt x="536" y="791"/>
                  </a:lnTo>
                  <a:lnTo>
                    <a:pt x="563" y="906"/>
                  </a:lnTo>
                  <a:lnTo>
                    <a:pt x="589" y="1026"/>
                  </a:lnTo>
                  <a:lnTo>
                    <a:pt x="616" y="1151"/>
                  </a:lnTo>
                  <a:lnTo>
                    <a:pt x="643" y="1279"/>
                  </a:lnTo>
                  <a:lnTo>
                    <a:pt x="670" y="1406"/>
                  </a:lnTo>
                  <a:lnTo>
                    <a:pt x="697" y="1531"/>
                  </a:lnTo>
                  <a:lnTo>
                    <a:pt x="723" y="1650"/>
                  </a:lnTo>
                  <a:lnTo>
                    <a:pt x="750" y="1761"/>
                  </a:lnTo>
                  <a:lnTo>
                    <a:pt x="777" y="1860"/>
                  </a:lnTo>
                  <a:lnTo>
                    <a:pt x="804" y="1946"/>
                  </a:lnTo>
                  <a:lnTo>
                    <a:pt x="831" y="2015"/>
                  </a:lnTo>
                  <a:lnTo>
                    <a:pt x="857" y="2066"/>
                  </a:lnTo>
                  <a:lnTo>
                    <a:pt x="884" y="2097"/>
                  </a:lnTo>
                  <a:lnTo>
                    <a:pt x="911" y="2108"/>
                  </a:lnTo>
                  <a:lnTo>
                    <a:pt x="938" y="2097"/>
                  </a:lnTo>
                  <a:lnTo>
                    <a:pt x="965" y="2066"/>
                  </a:lnTo>
                  <a:lnTo>
                    <a:pt x="991" y="2015"/>
                  </a:lnTo>
                  <a:lnTo>
                    <a:pt x="1018" y="1946"/>
                  </a:lnTo>
                  <a:lnTo>
                    <a:pt x="1045" y="1860"/>
                  </a:lnTo>
                  <a:lnTo>
                    <a:pt x="1072" y="1761"/>
                  </a:lnTo>
                  <a:lnTo>
                    <a:pt x="1099" y="1650"/>
                  </a:lnTo>
                  <a:lnTo>
                    <a:pt x="1125" y="1531"/>
                  </a:lnTo>
                  <a:lnTo>
                    <a:pt x="1152" y="1406"/>
                  </a:lnTo>
                  <a:lnTo>
                    <a:pt x="1179" y="1279"/>
                  </a:lnTo>
                  <a:lnTo>
                    <a:pt x="1206" y="1151"/>
                  </a:lnTo>
                  <a:lnTo>
                    <a:pt x="1233" y="1026"/>
                  </a:lnTo>
                  <a:lnTo>
                    <a:pt x="1259" y="906"/>
                  </a:lnTo>
                  <a:lnTo>
                    <a:pt x="1286" y="791"/>
                  </a:lnTo>
                  <a:lnTo>
                    <a:pt x="1313" y="685"/>
                  </a:lnTo>
                  <a:lnTo>
                    <a:pt x="1340" y="0"/>
                  </a:lnTo>
                  <a:lnTo>
                    <a:pt x="1367" y="0"/>
                  </a:lnTo>
                  <a:lnTo>
                    <a:pt x="1393" y="0"/>
                  </a:lnTo>
                  <a:lnTo>
                    <a:pt x="1420" y="0"/>
                  </a:lnTo>
                  <a:lnTo>
                    <a:pt x="1447" y="0"/>
                  </a:lnTo>
                  <a:lnTo>
                    <a:pt x="1474" y="0"/>
                  </a:lnTo>
                  <a:lnTo>
                    <a:pt x="1501" y="0"/>
                  </a:lnTo>
                  <a:lnTo>
                    <a:pt x="1527" y="0"/>
                  </a:lnTo>
                  <a:lnTo>
                    <a:pt x="1554" y="0"/>
                  </a:lnTo>
                  <a:lnTo>
                    <a:pt x="1581" y="0"/>
                  </a:lnTo>
                  <a:lnTo>
                    <a:pt x="1608" y="0"/>
                  </a:lnTo>
                  <a:lnTo>
                    <a:pt x="1635" y="0"/>
                  </a:lnTo>
                  <a:lnTo>
                    <a:pt x="1661" y="0"/>
                  </a:lnTo>
                  <a:lnTo>
                    <a:pt x="1688" y="0"/>
                  </a:lnTo>
                  <a:lnTo>
                    <a:pt x="1715" y="0"/>
                  </a:lnTo>
                  <a:lnTo>
                    <a:pt x="1742" y="0"/>
                  </a:lnTo>
                  <a:lnTo>
                    <a:pt x="1769" y="0"/>
                  </a:lnTo>
                  <a:lnTo>
                    <a:pt x="1795" y="0"/>
                  </a:lnTo>
                  <a:lnTo>
                    <a:pt x="1822" y="0"/>
                  </a:lnTo>
                  <a:lnTo>
                    <a:pt x="1849" y="0"/>
                  </a:lnTo>
                  <a:lnTo>
                    <a:pt x="1876" y="0"/>
                  </a:lnTo>
                  <a:lnTo>
                    <a:pt x="1903" y="0"/>
                  </a:lnTo>
                  <a:lnTo>
                    <a:pt x="1929" y="0"/>
                  </a:lnTo>
                  <a:lnTo>
                    <a:pt x="1956" y="0"/>
                  </a:lnTo>
                  <a:lnTo>
                    <a:pt x="1983" y="0"/>
                  </a:lnTo>
                  <a:lnTo>
                    <a:pt x="2010" y="0"/>
                  </a:lnTo>
                  <a:lnTo>
                    <a:pt x="2037" y="0"/>
                  </a:lnTo>
                  <a:lnTo>
                    <a:pt x="2063" y="0"/>
                  </a:lnTo>
                  <a:lnTo>
                    <a:pt x="2090" y="0"/>
                  </a:lnTo>
                  <a:lnTo>
                    <a:pt x="2117" y="0"/>
                  </a:lnTo>
                  <a:lnTo>
                    <a:pt x="2144" y="0"/>
                  </a:lnTo>
                  <a:lnTo>
                    <a:pt x="2171" y="0"/>
                  </a:lnTo>
                  <a:lnTo>
                    <a:pt x="2197" y="0"/>
                  </a:lnTo>
                  <a:lnTo>
                    <a:pt x="2224" y="0"/>
                  </a:lnTo>
                  <a:lnTo>
                    <a:pt x="2251" y="0"/>
                  </a:lnTo>
                  <a:lnTo>
                    <a:pt x="2278" y="0"/>
                  </a:lnTo>
                  <a:lnTo>
                    <a:pt x="2305" y="0"/>
                  </a:lnTo>
                  <a:lnTo>
                    <a:pt x="2331" y="0"/>
                  </a:lnTo>
                  <a:lnTo>
                    <a:pt x="2358" y="0"/>
                  </a:lnTo>
                  <a:lnTo>
                    <a:pt x="2385" y="0"/>
                  </a:lnTo>
                  <a:lnTo>
                    <a:pt x="2412" y="0"/>
                  </a:lnTo>
                  <a:lnTo>
                    <a:pt x="2439" y="0"/>
                  </a:lnTo>
                  <a:lnTo>
                    <a:pt x="2465" y="0"/>
                  </a:lnTo>
                  <a:lnTo>
                    <a:pt x="2492" y="0"/>
                  </a:lnTo>
                  <a:lnTo>
                    <a:pt x="2519" y="0"/>
                  </a:lnTo>
                  <a:lnTo>
                    <a:pt x="2546" y="0"/>
                  </a:lnTo>
                  <a:lnTo>
                    <a:pt x="2573" y="0"/>
                  </a:lnTo>
                  <a:lnTo>
                    <a:pt x="2599" y="0"/>
                  </a:lnTo>
                  <a:lnTo>
                    <a:pt x="2626" y="0"/>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14" name="Line 10"/>
            <p:cNvSpPr>
              <a:spLocks noChangeShapeType="1"/>
            </p:cNvSpPr>
            <p:nvPr/>
          </p:nvSpPr>
          <p:spPr bwMode="auto">
            <a:xfrm flipV="1">
              <a:off x="1116013" y="5521325"/>
              <a:ext cx="19050" cy="1588"/>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15" name="Text Box 11"/>
            <p:cNvSpPr txBox="1">
              <a:spLocks noChangeArrowheads="1"/>
            </p:cNvSpPr>
            <p:nvPr/>
          </p:nvSpPr>
          <p:spPr bwMode="auto">
            <a:xfrm>
              <a:off x="2139950" y="4779963"/>
              <a:ext cx="184150" cy="701675"/>
            </a:xfrm>
            <a:prstGeom prst="rect">
              <a:avLst/>
            </a:prstGeom>
            <a:noFill/>
            <a:ln w="9525">
              <a:noFill/>
              <a:miter lim="800000"/>
              <a:headEnd/>
              <a:tailEnd/>
            </a:ln>
          </p:spPr>
          <p:txBody>
            <a:bodyPr wrap="square">
              <a:prstTxWarp prst="textNoShape">
                <a:avLst/>
              </a:prstTxWarp>
              <a:spAutoFit/>
            </a:bodyPr>
            <a:lstStyle/>
            <a:p>
              <a:pPr algn="l"/>
              <a:endParaRPr lang="en-US" sz="4000" baseline="0">
                <a:solidFill>
                  <a:schemeClr val="tx1"/>
                </a:solidFill>
                <a:latin typeface="Times New Roman" charset="0"/>
                <a:ea typeface="Times New Roman" charset="0"/>
                <a:cs typeface="Times New Roman" charset="0"/>
              </a:endParaRPr>
            </a:p>
          </p:txBody>
        </p:sp>
        <p:graphicFrame>
          <p:nvGraphicFramePr>
            <p:cNvPr id="16" name="Object 2"/>
            <p:cNvGraphicFramePr>
              <a:graphicFrameLocks noChangeAspect="1"/>
            </p:cNvGraphicFramePr>
            <p:nvPr/>
          </p:nvGraphicFramePr>
          <p:xfrm>
            <a:off x="1957388" y="3321050"/>
            <a:ext cx="88900" cy="176213"/>
          </p:xfrm>
          <a:graphic>
            <a:graphicData uri="http://schemas.openxmlformats.org/presentationml/2006/ole">
              <mc:AlternateContent xmlns:mc="http://schemas.openxmlformats.org/markup-compatibility/2006">
                <mc:Choice xmlns:v="urn:schemas-microsoft-com:vml" Requires="v">
                  <p:oleObj spid="_x0000_s14387" name="Equation" r:id="rId3" imgW="114548" imgH="216016" progId="Equation.3">
                    <p:embed/>
                  </p:oleObj>
                </mc:Choice>
                <mc:Fallback>
                  <p:oleObj name="Equation" r:id="rId3" imgW="114548" imgH="21601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388" y="3321050"/>
                          <a:ext cx="88900" cy="176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Box 13"/>
            <p:cNvSpPr txBox="1">
              <a:spLocks noChangeArrowheads="1"/>
            </p:cNvSpPr>
            <p:nvPr/>
          </p:nvSpPr>
          <p:spPr bwMode="auto">
            <a:xfrm>
              <a:off x="1189039" y="3222625"/>
              <a:ext cx="2001837"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dirty="0">
                  <a:solidFill>
                    <a:schemeClr val="tx1"/>
                  </a:solidFill>
                  <a:latin typeface="Times New Roman" charset="0"/>
                  <a:ea typeface="Times New Roman" charset="0"/>
                  <a:cs typeface="Times New Roman" charset="0"/>
                </a:rPr>
                <a:t>Weak noise</a:t>
              </a:r>
            </a:p>
          </p:txBody>
        </p:sp>
        <p:sp>
          <p:nvSpPr>
            <p:cNvPr id="18" name="Text Box 14"/>
            <p:cNvSpPr txBox="1">
              <a:spLocks noChangeArrowheads="1"/>
            </p:cNvSpPr>
            <p:nvPr/>
          </p:nvSpPr>
          <p:spPr bwMode="auto">
            <a:xfrm>
              <a:off x="3348038" y="5589588"/>
              <a:ext cx="1736725"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a:solidFill>
                    <a:schemeClr val="tx1"/>
                  </a:solidFill>
                  <a:latin typeface="Times New Roman" charset="0"/>
                  <a:ea typeface="Times New Roman" charset="0"/>
                  <a:cs typeface="Times New Roman" charset="0"/>
                </a:rPr>
                <a:t>Multi-modal</a:t>
              </a:r>
            </a:p>
          </p:txBody>
        </p:sp>
        <p:sp>
          <p:nvSpPr>
            <p:cNvPr id="19" name="Text Box 15"/>
            <p:cNvSpPr txBox="1">
              <a:spLocks noChangeArrowheads="1"/>
            </p:cNvSpPr>
            <p:nvPr/>
          </p:nvSpPr>
          <p:spPr bwMode="auto">
            <a:xfrm>
              <a:off x="4138613" y="3970338"/>
              <a:ext cx="184150" cy="701675"/>
            </a:xfrm>
            <a:prstGeom prst="rect">
              <a:avLst/>
            </a:prstGeom>
            <a:noFill/>
            <a:ln w="9525">
              <a:noFill/>
              <a:miter lim="800000"/>
              <a:headEnd/>
              <a:tailEnd/>
            </a:ln>
          </p:spPr>
          <p:txBody>
            <a:bodyPr wrap="square">
              <a:prstTxWarp prst="textNoShape">
                <a:avLst/>
              </a:prstTxWarp>
              <a:spAutoFit/>
            </a:bodyPr>
            <a:lstStyle/>
            <a:p>
              <a:pPr algn="l"/>
              <a:endParaRPr lang="en-US" sz="4000" baseline="0">
                <a:solidFill>
                  <a:schemeClr val="tx1"/>
                </a:solidFill>
                <a:latin typeface="Times New Roman" charset="0"/>
                <a:ea typeface="Times New Roman" charset="0"/>
                <a:cs typeface="Times New Roman" charset="0"/>
              </a:endParaRPr>
            </a:p>
          </p:txBody>
        </p:sp>
        <p:graphicFrame>
          <p:nvGraphicFramePr>
            <p:cNvPr id="20" name="Object 3"/>
            <p:cNvGraphicFramePr>
              <a:graphicFrameLocks noChangeAspect="1"/>
            </p:cNvGraphicFramePr>
            <p:nvPr/>
          </p:nvGraphicFramePr>
          <p:xfrm>
            <a:off x="3990975" y="2171700"/>
            <a:ext cx="58738" cy="117475"/>
          </p:xfrm>
          <a:graphic>
            <a:graphicData uri="http://schemas.openxmlformats.org/presentationml/2006/ole">
              <mc:AlternateContent xmlns:mc="http://schemas.openxmlformats.org/markup-compatibility/2006">
                <mc:Choice xmlns:v="urn:schemas-microsoft-com:vml" Requires="v">
                  <p:oleObj spid="_x0000_s14388" name="Equation" r:id="rId5" imgW="114548" imgH="216016" progId="Equation.3">
                    <p:embed/>
                  </p:oleObj>
                </mc:Choice>
                <mc:Fallback>
                  <p:oleObj name="Equation" r:id="rId5" imgW="114548" imgH="2160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2171700"/>
                          <a:ext cx="58738" cy="117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Oval 17"/>
            <p:cNvSpPr>
              <a:spLocks noChangeArrowheads="1"/>
            </p:cNvSpPr>
            <p:nvPr/>
          </p:nvSpPr>
          <p:spPr bwMode="auto">
            <a:xfrm>
              <a:off x="1825625" y="2911475"/>
              <a:ext cx="177800" cy="18573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2" name="Rectangle 18"/>
            <p:cNvSpPr>
              <a:spLocks noChangeArrowheads="1"/>
            </p:cNvSpPr>
            <p:nvPr/>
          </p:nvSpPr>
          <p:spPr bwMode="auto">
            <a:xfrm>
              <a:off x="3211513" y="1341438"/>
              <a:ext cx="2041525" cy="2047875"/>
            </a:xfrm>
            <a:prstGeom prst="rect">
              <a:avLst/>
            </a:prstGeom>
            <a:solidFill>
              <a:srgbClr val="FFFFFF"/>
            </a:solidFill>
            <a:ln w="28575" cap="rnd">
              <a:solidFill>
                <a:srgbClr val="FFFFFF"/>
              </a:solidFill>
              <a:round/>
              <a:headEnd/>
              <a:tailEnd/>
            </a:ln>
          </p:spPr>
          <p:txBody>
            <a:bodyPr>
              <a:prstTxWarp prst="textNoShape">
                <a:avLst/>
              </a:prstTxWarp>
            </a:bodyPr>
            <a:lstStyle/>
            <a:p>
              <a:endParaRPr lang="en-US"/>
            </a:p>
          </p:txBody>
        </p:sp>
        <p:sp>
          <p:nvSpPr>
            <p:cNvPr id="23" name="Freeform 19"/>
            <p:cNvSpPr>
              <a:spLocks/>
            </p:cNvSpPr>
            <p:nvPr/>
          </p:nvSpPr>
          <p:spPr bwMode="auto">
            <a:xfrm flipV="1">
              <a:off x="3494088" y="1504950"/>
              <a:ext cx="1565275" cy="1557338"/>
            </a:xfrm>
            <a:custGeom>
              <a:avLst/>
              <a:gdLst>
                <a:gd name="T0" fmla="*/ 9398730 w 2653"/>
                <a:gd name="T1" fmla="*/ 1025513782 h 1973"/>
                <a:gd name="T2" fmla="*/ 27848089 w 2653"/>
                <a:gd name="T3" fmla="*/ 905268029 h 1973"/>
                <a:gd name="T4" fmla="*/ 46645549 w 2653"/>
                <a:gd name="T5" fmla="*/ 792498761 h 1973"/>
                <a:gd name="T6" fmla="*/ 65094908 w 2653"/>
                <a:gd name="T7" fmla="*/ 686583202 h 1973"/>
                <a:gd name="T8" fmla="*/ 83892368 w 2653"/>
                <a:gd name="T9" fmla="*/ 589389682 h 1973"/>
                <a:gd name="T10" fmla="*/ 102690418 w 2653"/>
                <a:gd name="T11" fmla="*/ 499049870 h 1973"/>
                <a:gd name="T12" fmla="*/ 121139777 w 2653"/>
                <a:gd name="T13" fmla="*/ 416186543 h 1973"/>
                <a:gd name="T14" fmla="*/ 139937237 w 2653"/>
                <a:gd name="T15" fmla="*/ 340799702 h 1973"/>
                <a:gd name="T16" fmla="*/ 158386596 w 2653"/>
                <a:gd name="T17" fmla="*/ 272888557 h 1973"/>
                <a:gd name="T18" fmla="*/ 177184056 w 2653"/>
                <a:gd name="T19" fmla="*/ 213077464 h 1973"/>
                <a:gd name="T20" fmla="*/ 195981516 w 2653"/>
                <a:gd name="T21" fmla="*/ 160119289 h 1973"/>
                <a:gd name="T22" fmla="*/ 214430875 w 2653"/>
                <a:gd name="T23" fmla="*/ 115261166 h 1973"/>
                <a:gd name="T24" fmla="*/ 233228335 w 2653"/>
                <a:gd name="T25" fmla="*/ 77255963 h 1973"/>
                <a:gd name="T26" fmla="*/ 251677694 w 2653"/>
                <a:gd name="T27" fmla="*/ 47350811 h 1973"/>
                <a:gd name="T28" fmla="*/ 270475154 w 2653"/>
                <a:gd name="T29" fmla="*/ 24298577 h 1973"/>
                <a:gd name="T30" fmla="*/ 289273204 w 2653"/>
                <a:gd name="T31" fmla="*/ 9345607 h 1973"/>
                <a:gd name="T32" fmla="*/ 307722563 w 2653"/>
                <a:gd name="T33" fmla="*/ 1246344 h 1973"/>
                <a:gd name="T34" fmla="*/ 326520023 w 2653"/>
                <a:gd name="T35" fmla="*/ 622777 h 1973"/>
                <a:gd name="T36" fmla="*/ 344969382 w 2653"/>
                <a:gd name="T37" fmla="*/ 6230141 h 1973"/>
                <a:gd name="T38" fmla="*/ 363766842 w 2653"/>
                <a:gd name="T39" fmla="*/ 18691213 h 1973"/>
                <a:gd name="T40" fmla="*/ 382564302 w 2653"/>
                <a:gd name="T41" fmla="*/ 36136083 h 1973"/>
                <a:gd name="T42" fmla="*/ 401013661 w 2653"/>
                <a:gd name="T43" fmla="*/ 57941972 h 1973"/>
                <a:gd name="T44" fmla="*/ 419811121 w 2653"/>
                <a:gd name="T45" fmla="*/ 80994205 h 1973"/>
                <a:gd name="T46" fmla="*/ 438260480 w 2653"/>
                <a:gd name="T47" fmla="*/ 101554540 h 1973"/>
                <a:gd name="T48" fmla="*/ 457057940 w 2653"/>
                <a:gd name="T49" fmla="*/ 117130288 h 1973"/>
                <a:gd name="T50" fmla="*/ 475855990 w 2653"/>
                <a:gd name="T51" fmla="*/ 123360429 h 1973"/>
                <a:gd name="T52" fmla="*/ 494305349 w 2653"/>
                <a:gd name="T53" fmla="*/ 121491308 h 1973"/>
                <a:gd name="T54" fmla="*/ 513102809 w 2653"/>
                <a:gd name="T55" fmla="*/ 112145701 h 1973"/>
                <a:gd name="T56" fmla="*/ 531552168 w 2653"/>
                <a:gd name="T57" fmla="*/ 99685418 h 1973"/>
                <a:gd name="T58" fmla="*/ 550349628 w 2653"/>
                <a:gd name="T59" fmla="*/ 87847913 h 1973"/>
                <a:gd name="T60" fmla="*/ 569147088 w 2653"/>
                <a:gd name="T61" fmla="*/ 78502307 h 1973"/>
                <a:gd name="T62" fmla="*/ 587596447 w 2653"/>
                <a:gd name="T63" fmla="*/ 74141287 h 1973"/>
                <a:gd name="T64" fmla="*/ 606393907 w 2653"/>
                <a:gd name="T65" fmla="*/ 76010408 h 1973"/>
                <a:gd name="T66" fmla="*/ 624843266 w 2653"/>
                <a:gd name="T67" fmla="*/ 84732448 h 1973"/>
                <a:gd name="T68" fmla="*/ 643640726 w 2653"/>
                <a:gd name="T69" fmla="*/ 100308196 h 1973"/>
                <a:gd name="T70" fmla="*/ 662438776 w 2653"/>
                <a:gd name="T71" fmla="*/ 123360429 h 1973"/>
                <a:gd name="T72" fmla="*/ 680888135 w 2653"/>
                <a:gd name="T73" fmla="*/ 153889148 h 1973"/>
                <a:gd name="T74" fmla="*/ 699685595 w 2653"/>
                <a:gd name="T75" fmla="*/ 191271574 h 1973"/>
                <a:gd name="T76" fmla="*/ 718134954 w 2653"/>
                <a:gd name="T77" fmla="*/ 236752474 h 1973"/>
                <a:gd name="T78" fmla="*/ 736932414 w 2653"/>
                <a:gd name="T79" fmla="*/ 289087872 h 1973"/>
                <a:gd name="T80" fmla="*/ 755729874 w 2653"/>
                <a:gd name="T81" fmla="*/ 349521742 h 1973"/>
                <a:gd name="T82" fmla="*/ 774179233 w 2653"/>
                <a:gd name="T83" fmla="*/ 416809321 h 1973"/>
                <a:gd name="T84" fmla="*/ 792976693 w 2653"/>
                <a:gd name="T85" fmla="*/ 492196951 h 1973"/>
                <a:gd name="T86" fmla="*/ 811426052 w 2653"/>
                <a:gd name="T87" fmla="*/ 575060278 h 1973"/>
                <a:gd name="T88" fmla="*/ 830223512 w 2653"/>
                <a:gd name="T89" fmla="*/ 665400090 h 1973"/>
                <a:gd name="T90" fmla="*/ 849021562 w 2653"/>
                <a:gd name="T91" fmla="*/ 763216387 h 1973"/>
                <a:gd name="T92" fmla="*/ 867470921 w 2653"/>
                <a:gd name="T93" fmla="*/ 868509169 h 1973"/>
                <a:gd name="T94" fmla="*/ 886268381 w 2653"/>
                <a:gd name="T95" fmla="*/ 981278437 h 1973"/>
                <a:gd name="T96" fmla="*/ 904717740 w 2653"/>
                <a:gd name="T97" fmla="*/ 1101523401 h 1973"/>
                <a:gd name="T98" fmla="*/ 923515200 w 2653"/>
                <a:gd name="T99" fmla="*/ 1229245639 h 19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1973"/>
                <a:gd name="T152" fmla="*/ 2653 w 2653"/>
                <a:gd name="T153" fmla="*/ 1973 h 19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1973">
                  <a:moveTo>
                    <a:pt x="0" y="1747"/>
                  </a:moveTo>
                  <a:lnTo>
                    <a:pt x="27" y="1646"/>
                  </a:lnTo>
                  <a:lnTo>
                    <a:pt x="53" y="1548"/>
                  </a:lnTo>
                  <a:lnTo>
                    <a:pt x="80" y="1453"/>
                  </a:lnTo>
                  <a:lnTo>
                    <a:pt x="107" y="1361"/>
                  </a:lnTo>
                  <a:lnTo>
                    <a:pt x="134" y="1272"/>
                  </a:lnTo>
                  <a:lnTo>
                    <a:pt x="161" y="1186"/>
                  </a:lnTo>
                  <a:lnTo>
                    <a:pt x="187" y="1102"/>
                  </a:lnTo>
                  <a:lnTo>
                    <a:pt x="214" y="1023"/>
                  </a:lnTo>
                  <a:lnTo>
                    <a:pt x="241" y="946"/>
                  </a:lnTo>
                  <a:lnTo>
                    <a:pt x="268" y="872"/>
                  </a:lnTo>
                  <a:lnTo>
                    <a:pt x="295" y="801"/>
                  </a:lnTo>
                  <a:lnTo>
                    <a:pt x="321" y="733"/>
                  </a:lnTo>
                  <a:lnTo>
                    <a:pt x="348" y="668"/>
                  </a:lnTo>
                  <a:lnTo>
                    <a:pt x="375" y="606"/>
                  </a:lnTo>
                  <a:lnTo>
                    <a:pt x="402" y="547"/>
                  </a:lnTo>
                  <a:lnTo>
                    <a:pt x="429" y="491"/>
                  </a:lnTo>
                  <a:lnTo>
                    <a:pt x="455" y="438"/>
                  </a:lnTo>
                  <a:lnTo>
                    <a:pt x="482" y="389"/>
                  </a:lnTo>
                  <a:lnTo>
                    <a:pt x="509" y="342"/>
                  </a:lnTo>
                  <a:lnTo>
                    <a:pt x="536" y="298"/>
                  </a:lnTo>
                  <a:lnTo>
                    <a:pt x="563" y="257"/>
                  </a:lnTo>
                  <a:lnTo>
                    <a:pt x="589" y="220"/>
                  </a:lnTo>
                  <a:lnTo>
                    <a:pt x="616" y="185"/>
                  </a:lnTo>
                  <a:lnTo>
                    <a:pt x="643" y="153"/>
                  </a:lnTo>
                  <a:lnTo>
                    <a:pt x="670" y="124"/>
                  </a:lnTo>
                  <a:lnTo>
                    <a:pt x="697" y="99"/>
                  </a:lnTo>
                  <a:lnTo>
                    <a:pt x="723" y="76"/>
                  </a:lnTo>
                  <a:lnTo>
                    <a:pt x="750" y="56"/>
                  </a:lnTo>
                  <a:lnTo>
                    <a:pt x="777" y="39"/>
                  </a:lnTo>
                  <a:lnTo>
                    <a:pt x="804" y="26"/>
                  </a:lnTo>
                  <a:lnTo>
                    <a:pt x="831" y="15"/>
                  </a:lnTo>
                  <a:lnTo>
                    <a:pt x="857" y="7"/>
                  </a:lnTo>
                  <a:lnTo>
                    <a:pt x="884" y="2"/>
                  </a:lnTo>
                  <a:lnTo>
                    <a:pt x="911" y="0"/>
                  </a:lnTo>
                  <a:lnTo>
                    <a:pt x="938" y="1"/>
                  </a:lnTo>
                  <a:lnTo>
                    <a:pt x="965" y="4"/>
                  </a:lnTo>
                  <a:lnTo>
                    <a:pt x="991" y="10"/>
                  </a:lnTo>
                  <a:lnTo>
                    <a:pt x="1018" y="19"/>
                  </a:lnTo>
                  <a:lnTo>
                    <a:pt x="1045" y="30"/>
                  </a:lnTo>
                  <a:lnTo>
                    <a:pt x="1072" y="43"/>
                  </a:lnTo>
                  <a:lnTo>
                    <a:pt x="1099" y="58"/>
                  </a:lnTo>
                  <a:lnTo>
                    <a:pt x="1125" y="75"/>
                  </a:lnTo>
                  <a:lnTo>
                    <a:pt x="1152" y="93"/>
                  </a:lnTo>
                  <a:lnTo>
                    <a:pt x="1179" y="111"/>
                  </a:lnTo>
                  <a:lnTo>
                    <a:pt x="1206" y="130"/>
                  </a:lnTo>
                  <a:lnTo>
                    <a:pt x="1233" y="147"/>
                  </a:lnTo>
                  <a:lnTo>
                    <a:pt x="1259" y="163"/>
                  </a:lnTo>
                  <a:lnTo>
                    <a:pt x="1286" y="177"/>
                  </a:lnTo>
                  <a:lnTo>
                    <a:pt x="1313" y="188"/>
                  </a:lnTo>
                  <a:lnTo>
                    <a:pt x="1340" y="195"/>
                  </a:lnTo>
                  <a:lnTo>
                    <a:pt x="1367" y="198"/>
                  </a:lnTo>
                  <a:lnTo>
                    <a:pt x="1393" y="198"/>
                  </a:lnTo>
                  <a:lnTo>
                    <a:pt x="1420" y="195"/>
                  </a:lnTo>
                  <a:lnTo>
                    <a:pt x="1447" y="188"/>
                  </a:lnTo>
                  <a:lnTo>
                    <a:pt x="1474" y="180"/>
                  </a:lnTo>
                  <a:lnTo>
                    <a:pt x="1501" y="170"/>
                  </a:lnTo>
                  <a:lnTo>
                    <a:pt x="1527" y="160"/>
                  </a:lnTo>
                  <a:lnTo>
                    <a:pt x="1554" y="150"/>
                  </a:lnTo>
                  <a:lnTo>
                    <a:pt x="1581" y="141"/>
                  </a:lnTo>
                  <a:lnTo>
                    <a:pt x="1608" y="133"/>
                  </a:lnTo>
                  <a:lnTo>
                    <a:pt x="1635" y="126"/>
                  </a:lnTo>
                  <a:lnTo>
                    <a:pt x="1661" y="122"/>
                  </a:lnTo>
                  <a:lnTo>
                    <a:pt x="1688" y="119"/>
                  </a:lnTo>
                  <a:lnTo>
                    <a:pt x="1715" y="120"/>
                  </a:lnTo>
                  <a:lnTo>
                    <a:pt x="1742" y="122"/>
                  </a:lnTo>
                  <a:lnTo>
                    <a:pt x="1769" y="128"/>
                  </a:lnTo>
                  <a:lnTo>
                    <a:pt x="1795" y="136"/>
                  </a:lnTo>
                  <a:lnTo>
                    <a:pt x="1822" y="147"/>
                  </a:lnTo>
                  <a:lnTo>
                    <a:pt x="1849" y="161"/>
                  </a:lnTo>
                  <a:lnTo>
                    <a:pt x="1876" y="178"/>
                  </a:lnTo>
                  <a:lnTo>
                    <a:pt x="1903" y="198"/>
                  </a:lnTo>
                  <a:lnTo>
                    <a:pt x="1929" y="221"/>
                  </a:lnTo>
                  <a:lnTo>
                    <a:pt x="1956" y="247"/>
                  </a:lnTo>
                  <a:lnTo>
                    <a:pt x="1983" y="275"/>
                  </a:lnTo>
                  <a:lnTo>
                    <a:pt x="2010" y="307"/>
                  </a:lnTo>
                  <a:lnTo>
                    <a:pt x="2037" y="342"/>
                  </a:lnTo>
                  <a:lnTo>
                    <a:pt x="2063" y="380"/>
                  </a:lnTo>
                  <a:lnTo>
                    <a:pt x="2090" y="420"/>
                  </a:lnTo>
                  <a:lnTo>
                    <a:pt x="2117" y="464"/>
                  </a:lnTo>
                  <a:lnTo>
                    <a:pt x="2144" y="511"/>
                  </a:lnTo>
                  <a:lnTo>
                    <a:pt x="2171" y="561"/>
                  </a:lnTo>
                  <a:lnTo>
                    <a:pt x="2197" y="614"/>
                  </a:lnTo>
                  <a:lnTo>
                    <a:pt x="2224" y="669"/>
                  </a:lnTo>
                  <a:lnTo>
                    <a:pt x="2251" y="728"/>
                  </a:lnTo>
                  <a:lnTo>
                    <a:pt x="2278" y="790"/>
                  </a:lnTo>
                  <a:lnTo>
                    <a:pt x="2305" y="855"/>
                  </a:lnTo>
                  <a:lnTo>
                    <a:pt x="2331" y="923"/>
                  </a:lnTo>
                  <a:lnTo>
                    <a:pt x="2358" y="994"/>
                  </a:lnTo>
                  <a:lnTo>
                    <a:pt x="2385" y="1068"/>
                  </a:lnTo>
                  <a:lnTo>
                    <a:pt x="2412" y="1145"/>
                  </a:lnTo>
                  <a:lnTo>
                    <a:pt x="2439" y="1225"/>
                  </a:lnTo>
                  <a:lnTo>
                    <a:pt x="2465" y="1308"/>
                  </a:lnTo>
                  <a:lnTo>
                    <a:pt x="2492" y="1394"/>
                  </a:lnTo>
                  <a:lnTo>
                    <a:pt x="2519" y="1483"/>
                  </a:lnTo>
                  <a:lnTo>
                    <a:pt x="2546" y="1575"/>
                  </a:lnTo>
                  <a:lnTo>
                    <a:pt x="2573" y="1670"/>
                  </a:lnTo>
                  <a:lnTo>
                    <a:pt x="2599" y="1768"/>
                  </a:lnTo>
                  <a:lnTo>
                    <a:pt x="2626" y="1869"/>
                  </a:lnTo>
                  <a:lnTo>
                    <a:pt x="2653" y="1973"/>
                  </a:lnTo>
                </a:path>
              </a:pathLst>
            </a:custGeom>
            <a:noFill/>
            <a:ln w="28575" cap="rnd">
              <a:solidFill>
                <a:srgbClr val="000000"/>
              </a:solidFill>
              <a:round/>
              <a:headEnd/>
              <a:tailEnd/>
            </a:ln>
          </p:spPr>
          <p:txBody>
            <a:bodyPr>
              <a:prstTxWarp prst="textNoShape">
                <a:avLst/>
              </a:prstTxWarp>
            </a:bodyPr>
            <a:lstStyle/>
            <a:p>
              <a:endParaRPr lang="en-US"/>
            </a:p>
          </p:txBody>
        </p:sp>
        <p:sp>
          <p:nvSpPr>
            <p:cNvPr id="24" name="Line 20"/>
            <p:cNvSpPr>
              <a:spLocks noChangeShapeType="1"/>
            </p:cNvSpPr>
            <p:nvPr/>
          </p:nvSpPr>
          <p:spPr bwMode="auto">
            <a:xfrm>
              <a:off x="3476625" y="1600200"/>
              <a:ext cx="17463" cy="84138"/>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25" name="Oval 21"/>
            <p:cNvSpPr>
              <a:spLocks noChangeArrowheads="1"/>
            </p:cNvSpPr>
            <p:nvPr/>
          </p:nvSpPr>
          <p:spPr bwMode="auto">
            <a:xfrm>
              <a:off x="3949700" y="2882900"/>
              <a:ext cx="176213" cy="18891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6" name="Text Box 23"/>
            <p:cNvSpPr txBox="1">
              <a:spLocks noChangeArrowheads="1"/>
            </p:cNvSpPr>
            <p:nvPr/>
          </p:nvSpPr>
          <p:spPr bwMode="auto">
            <a:xfrm>
              <a:off x="1116013" y="5617137"/>
              <a:ext cx="1384300"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dirty="0" err="1">
                  <a:solidFill>
                    <a:schemeClr val="tx1"/>
                  </a:solidFill>
                  <a:latin typeface="Times New Roman" charset="0"/>
                  <a:ea typeface="Times New Roman" charset="0"/>
                  <a:cs typeface="Times New Roman" charset="0"/>
                </a:rPr>
                <a:t>Unimodal</a:t>
              </a:r>
              <a:r>
                <a:rPr lang="en-GB" sz="2000" baseline="0" dirty="0">
                  <a:solidFill>
                    <a:schemeClr val="tx1"/>
                  </a:solidFill>
                  <a:latin typeface="Times New Roman" charset="0"/>
                  <a:ea typeface="Times New Roman" charset="0"/>
                  <a:cs typeface="Times New Roman" charset="0"/>
                </a:rPr>
                <a:t> </a:t>
              </a:r>
            </a:p>
          </p:txBody>
        </p:sp>
        <p:sp>
          <p:nvSpPr>
            <p:cNvPr id="27" name="Line 24"/>
            <p:cNvSpPr>
              <a:spLocks noChangeShapeType="1"/>
            </p:cNvSpPr>
            <p:nvPr/>
          </p:nvSpPr>
          <p:spPr bwMode="auto">
            <a:xfrm flipV="1">
              <a:off x="3359150" y="5411788"/>
              <a:ext cx="19050" cy="1587"/>
            </a:xfrm>
            <a:prstGeom prst="line">
              <a:avLst/>
            </a:prstGeom>
            <a:noFill/>
            <a:ln w="28575" cap="rnd">
              <a:solidFill>
                <a:srgbClr val="000000"/>
              </a:solidFill>
              <a:round/>
              <a:headEnd/>
              <a:tailEnd/>
            </a:ln>
          </p:spPr>
          <p:txBody>
            <a:bodyPr>
              <a:prstTxWarp prst="textNoShape">
                <a:avLst/>
              </a:prstTxWarp>
            </a:bodyPr>
            <a:lstStyle/>
            <a:p>
              <a:endParaRPr lang="en-US"/>
            </a:p>
          </p:txBody>
        </p:sp>
        <p:sp>
          <p:nvSpPr>
            <p:cNvPr id="28" name="Freeform 25"/>
            <p:cNvSpPr>
              <a:spLocks/>
            </p:cNvSpPr>
            <p:nvPr/>
          </p:nvSpPr>
          <p:spPr bwMode="auto">
            <a:xfrm>
              <a:off x="4008438" y="2724150"/>
              <a:ext cx="295275" cy="312738"/>
            </a:xfrm>
            <a:custGeom>
              <a:avLst/>
              <a:gdLst>
                <a:gd name="T0" fmla="*/ 0 w 240"/>
                <a:gd name="T1" fmla="*/ 509401337 h 192"/>
                <a:gd name="T2" fmla="*/ 145312209 w 240"/>
                <a:gd name="T3" fmla="*/ 382051817 h 192"/>
                <a:gd name="T4" fmla="*/ 363280523 w 240"/>
                <a:gd name="T5" fmla="*/ 0 h 192"/>
                <a:gd name="T6" fmla="*/ 0 60000 65536"/>
                <a:gd name="T7" fmla="*/ 0 60000 65536"/>
                <a:gd name="T8" fmla="*/ 0 60000 65536"/>
                <a:gd name="T9" fmla="*/ 0 w 240"/>
                <a:gd name="T10" fmla="*/ 0 h 192"/>
                <a:gd name="T11" fmla="*/ 240 w 240"/>
                <a:gd name="T12" fmla="*/ 192 h 192"/>
              </a:gdLst>
              <a:ahLst/>
              <a:cxnLst>
                <a:cxn ang="T6">
                  <a:pos x="T0" y="T1"/>
                </a:cxn>
                <a:cxn ang="T7">
                  <a:pos x="T2" y="T3"/>
                </a:cxn>
                <a:cxn ang="T8">
                  <a:pos x="T4" y="T5"/>
                </a:cxn>
              </a:cxnLst>
              <a:rect l="T9" t="T10" r="T11" b="T12"/>
              <a:pathLst>
                <a:path w="240" h="192">
                  <a:moveTo>
                    <a:pt x="0" y="192"/>
                  </a:moveTo>
                  <a:cubicBezTo>
                    <a:pt x="28" y="184"/>
                    <a:pt x="56" y="176"/>
                    <a:pt x="96" y="144"/>
                  </a:cubicBezTo>
                  <a:cubicBezTo>
                    <a:pt x="136" y="112"/>
                    <a:pt x="216" y="24"/>
                    <a:pt x="240" y="0"/>
                  </a:cubicBezTo>
                </a:path>
              </a:pathLst>
            </a:custGeom>
            <a:noFill/>
            <a:ln w="28575">
              <a:solidFill>
                <a:schemeClr val="tx1"/>
              </a:solidFill>
              <a:round/>
              <a:headEnd/>
              <a:tailEnd/>
            </a:ln>
          </p:spPr>
          <p:txBody>
            <a:bodyPr>
              <a:prstTxWarp prst="textNoShape">
                <a:avLst/>
              </a:prstTxWarp>
            </a:bodyPr>
            <a:lstStyle/>
            <a:p>
              <a:endParaRPr lang="en-US"/>
            </a:p>
          </p:txBody>
        </p:sp>
        <p:sp>
          <p:nvSpPr>
            <p:cNvPr id="29" name="Freeform 26"/>
            <p:cNvSpPr>
              <a:spLocks/>
            </p:cNvSpPr>
            <p:nvPr/>
          </p:nvSpPr>
          <p:spPr bwMode="auto">
            <a:xfrm>
              <a:off x="3830638" y="2724150"/>
              <a:ext cx="177800" cy="312738"/>
            </a:xfrm>
            <a:custGeom>
              <a:avLst/>
              <a:gdLst>
                <a:gd name="T0" fmla="*/ 219533611 w 144"/>
                <a:gd name="T1" fmla="*/ 339600891 h 288"/>
                <a:gd name="T2" fmla="*/ 73178282 w 144"/>
                <a:gd name="T3" fmla="*/ 226400594 h 288"/>
                <a:gd name="T4" fmla="*/ 0 w 144"/>
                <a:gd name="T5" fmla="*/ 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144" y="288"/>
                  </a:moveTo>
                  <a:cubicBezTo>
                    <a:pt x="108" y="264"/>
                    <a:pt x="72" y="240"/>
                    <a:pt x="48" y="192"/>
                  </a:cubicBezTo>
                  <a:cubicBezTo>
                    <a:pt x="24" y="144"/>
                    <a:pt x="8" y="32"/>
                    <a:pt x="0" y="0"/>
                  </a:cubicBezTo>
                </a:path>
              </a:pathLst>
            </a:custGeom>
            <a:noFill/>
            <a:ln w="28575">
              <a:solidFill>
                <a:schemeClr val="tx1"/>
              </a:solidFill>
              <a:round/>
              <a:headEnd/>
              <a:tailEnd/>
            </a:ln>
          </p:spPr>
          <p:txBody>
            <a:bodyPr>
              <a:prstTxWarp prst="textNoShape">
                <a:avLst/>
              </a:prstTxWarp>
            </a:bodyPr>
            <a:lstStyle/>
            <a:p>
              <a:endParaRPr lang="en-US"/>
            </a:p>
          </p:txBody>
        </p:sp>
        <p:sp>
          <p:nvSpPr>
            <p:cNvPr id="30" name="Line 27"/>
            <p:cNvSpPr>
              <a:spLocks noChangeShapeType="1"/>
            </p:cNvSpPr>
            <p:nvPr/>
          </p:nvSpPr>
          <p:spPr bwMode="auto">
            <a:xfrm flipV="1">
              <a:off x="3830638" y="2662238"/>
              <a:ext cx="4762" cy="92075"/>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1" name="Freeform 28"/>
            <p:cNvSpPr>
              <a:spLocks/>
            </p:cNvSpPr>
            <p:nvPr/>
          </p:nvSpPr>
          <p:spPr bwMode="auto">
            <a:xfrm>
              <a:off x="1884363" y="2911475"/>
              <a:ext cx="119062" cy="125413"/>
            </a:xfrm>
            <a:custGeom>
              <a:avLst/>
              <a:gdLst>
                <a:gd name="T0" fmla="*/ 0 w 240"/>
                <a:gd name="T1" fmla="*/ 81918857 h 192"/>
                <a:gd name="T2" fmla="*/ 23626366 w 240"/>
                <a:gd name="T3" fmla="*/ 61439306 h 192"/>
                <a:gd name="T4" fmla="*/ 59065666 w 240"/>
                <a:gd name="T5" fmla="*/ 0 h 192"/>
                <a:gd name="T6" fmla="*/ 0 60000 65536"/>
                <a:gd name="T7" fmla="*/ 0 60000 65536"/>
                <a:gd name="T8" fmla="*/ 0 60000 65536"/>
                <a:gd name="T9" fmla="*/ 0 w 240"/>
                <a:gd name="T10" fmla="*/ 0 h 192"/>
                <a:gd name="T11" fmla="*/ 240 w 240"/>
                <a:gd name="T12" fmla="*/ 192 h 192"/>
              </a:gdLst>
              <a:ahLst/>
              <a:cxnLst>
                <a:cxn ang="T6">
                  <a:pos x="T0" y="T1"/>
                </a:cxn>
                <a:cxn ang="T7">
                  <a:pos x="T2" y="T3"/>
                </a:cxn>
                <a:cxn ang="T8">
                  <a:pos x="T4" y="T5"/>
                </a:cxn>
              </a:cxnLst>
              <a:rect l="T9" t="T10" r="T11" b="T12"/>
              <a:pathLst>
                <a:path w="240" h="192">
                  <a:moveTo>
                    <a:pt x="0" y="192"/>
                  </a:moveTo>
                  <a:cubicBezTo>
                    <a:pt x="28" y="184"/>
                    <a:pt x="56" y="176"/>
                    <a:pt x="96" y="144"/>
                  </a:cubicBezTo>
                  <a:cubicBezTo>
                    <a:pt x="136" y="112"/>
                    <a:pt x="216" y="24"/>
                    <a:pt x="240" y="0"/>
                  </a:cubicBezTo>
                </a:path>
              </a:pathLst>
            </a:custGeom>
            <a:noFill/>
            <a:ln w="28575">
              <a:solidFill>
                <a:schemeClr val="tx1"/>
              </a:solidFill>
              <a:round/>
              <a:headEnd/>
              <a:tailEnd/>
            </a:ln>
          </p:spPr>
          <p:txBody>
            <a:bodyPr>
              <a:prstTxWarp prst="textNoShape">
                <a:avLst/>
              </a:prstTxWarp>
            </a:bodyPr>
            <a:lstStyle/>
            <a:p>
              <a:endParaRPr lang="en-US"/>
            </a:p>
          </p:txBody>
        </p:sp>
        <p:sp>
          <p:nvSpPr>
            <p:cNvPr id="32" name="Freeform 29"/>
            <p:cNvSpPr>
              <a:spLocks/>
            </p:cNvSpPr>
            <p:nvPr/>
          </p:nvSpPr>
          <p:spPr bwMode="auto">
            <a:xfrm>
              <a:off x="1825625" y="2847975"/>
              <a:ext cx="71438" cy="188913"/>
            </a:xfrm>
            <a:custGeom>
              <a:avLst/>
              <a:gdLst>
                <a:gd name="T0" fmla="*/ 35440193 w 144"/>
                <a:gd name="T1" fmla="*/ 123917089 h 288"/>
                <a:gd name="T2" fmla="*/ 11813563 w 144"/>
                <a:gd name="T3" fmla="*/ 82611393 h 288"/>
                <a:gd name="T4" fmla="*/ 0 w 144"/>
                <a:gd name="T5" fmla="*/ 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144" y="288"/>
                  </a:moveTo>
                  <a:cubicBezTo>
                    <a:pt x="108" y="264"/>
                    <a:pt x="72" y="240"/>
                    <a:pt x="48" y="192"/>
                  </a:cubicBezTo>
                  <a:cubicBezTo>
                    <a:pt x="24" y="144"/>
                    <a:pt x="8" y="32"/>
                    <a:pt x="0" y="0"/>
                  </a:cubicBezTo>
                </a:path>
              </a:pathLst>
            </a:custGeom>
            <a:noFill/>
            <a:ln w="28575">
              <a:solidFill>
                <a:schemeClr val="tx1"/>
              </a:solidFill>
              <a:round/>
              <a:headEnd/>
              <a:tailEnd/>
            </a:ln>
          </p:spPr>
          <p:txBody>
            <a:bodyPr>
              <a:prstTxWarp prst="textNoShape">
                <a:avLst/>
              </a:prstTxWarp>
            </a:bodyPr>
            <a:lstStyle/>
            <a:p>
              <a:endParaRPr lang="en-US"/>
            </a:p>
          </p:txBody>
        </p:sp>
        <p:sp>
          <p:nvSpPr>
            <p:cNvPr id="33" name="Line 30"/>
            <p:cNvSpPr>
              <a:spLocks noChangeShapeType="1"/>
            </p:cNvSpPr>
            <p:nvPr/>
          </p:nvSpPr>
          <p:spPr bwMode="auto">
            <a:xfrm flipV="1">
              <a:off x="2003425" y="2847975"/>
              <a:ext cx="44450" cy="635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4" name="Line 31"/>
            <p:cNvSpPr>
              <a:spLocks noChangeShapeType="1"/>
            </p:cNvSpPr>
            <p:nvPr/>
          </p:nvSpPr>
          <p:spPr bwMode="auto">
            <a:xfrm flipV="1">
              <a:off x="1825625" y="2786063"/>
              <a:ext cx="0" cy="61912"/>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35" name="Line 32"/>
            <p:cNvSpPr>
              <a:spLocks noChangeShapeType="1"/>
            </p:cNvSpPr>
            <p:nvPr/>
          </p:nvSpPr>
          <p:spPr bwMode="auto">
            <a:xfrm flipV="1">
              <a:off x="4244975" y="2662238"/>
              <a:ext cx="117475" cy="1238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 name="Oval 33" descr="60%"/>
            <p:cNvSpPr>
              <a:spLocks noChangeArrowheads="1"/>
            </p:cNvSpPr>
            <p:nvPr/>
          </p:nvSpPr>
          <p:spPr bwMode="auto">
            <a:xfrm>
              <a:off x="4421188" y="2786063"/>
              <a:ext cx="177800" cy="187325"/>
            </a:xfrm>
            <a:prstGeom prst="ellipse">
              <a:avLst/>
            </a:prstGeom>
            <a:pattFill prst="pct60">
              <a:fgClr>
                <a:srgbClr val="FF0000"/>
              </a:fgClr>
              <a:bgClr>
                <a:srgbClr val="FFFFFF"/>
              </a:bgClr>
            </a:pattFill>
            <a:ln w="9525">
              <a:pattFill prst="pct30">
                <a:fgClr>
                  <a:srgbClr val="FF0000"/>
                </a:fgClr>
                <a:bgClr>
                  <a:srgbClr val="FFFFFF"/>
                </a:bgClr>
              </a:pattFill>
              <a:round/>
              <a:headEnd/>
              <a:tailEnd/>
            </a:ln>
          </p:spPr>
          <p:txBody>
            <a:bodyPr wrap="none" anchor="ctr">
              <a:prstTxWarp prst="textNoShape">
                <a:avLst/>
              </a:prstTxWarp>
            </a:bodyPr>
            <a:lstStyle/>
            <a:p>
              <a:endParaRPr lang="en-US"/>
            </a:p>
          </p:txBody>
        </p:sp>
        <p:sp>
          <p:nvSpPr>
            <p:cNvPr id="37" name="Line 34"/>
            <p:cNvSpPr>
              <a:spLocks noChangeShapeType="1"/>
            </p:cNvSpPr>
            <p:nvPr/>
          </p:nvSpPr>
          <p:spPr bwMode="auto">
            <a:xfrm>
              <a:off x="4186238" y="1541463"/>
              <a:ext cx="0" cy="3984625"/>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38" name="Line 35"/>
            <p:cNvSpPr>
              <a:spLocks noChangeShapeType="1"/>
            </p:cNvSpPr>
            <p:nvPr/>
          </p:nvSpPr>
          <p:spPr bwMode="auto">
            <a:xfrm>
              <a:off x="1884363" y="1541463"/>
              <a:ext cx="0" cy="3984625"/>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39" name="Line 36"/>
            <p:cNvSpPr>
              <a:spLocks noChangeShapeType="1"/>
            </p:cNvSpPr>
            <p:nvPr/>
          </p:nvSpPr>
          <p:spPr bwMode="auto">
            <a:xfrm>
              <a:off x="3771900" y="5588000"/>
              <a:ext cx="41433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40" name="Line 37"/>
            <p:cNvSpPr>
              <a:spLocks noChangeShapeType="1"/>
            </p:cNvSpPr>
            <p:nvPr/>
          </p:nvSpPr>
          <p:spPr bwMode="auto">
            <a:xfrm>
              <a:off x="4008438" y="1541463"/>
              <a:ext cx="0" cy="3984625"/>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41" name="Freeform 38"/>
            <p:cNvSpPr>
              <a:spLocks/>
            </p:cNvSpPr>
            <p:nvPr/>
          </p:nvSpPr>
          <p:spPr bwMode="auto">
            <a:xfrm flipV="1">
              <a:off x="3419475" y="3786188"/>
              <a:ext cx="1739900" cy="1665287"/>
            </a:xfrm>
            <a:custGeom>
              <a:avLst/>
              <a:gdLst>
                <a:gd name="T0" fmla="*/ 11612668 w 2653"/>
                <a:gd name="T1" fmla="*/ 4014356 h 2036"/>
                <a:gd name="T2" fmla="*/ 34408441 w 2653"/>
                <a:gd name="T3" fmla="*/ 9366012 h 2036"/>
                <a:gd name="T4" fmla="*/ 57633778 w 2653"/>
                <a:gd name="T5" fmla="*/ 18732025 h 2036"/>
                <a:gd name="T6" fmla="*/ 80429550 w 2653"/>
                <a:gd name="T7" fmla="*/ 33449694 h 2036"/>
                <a:gd name="T8" fmla="*/ 103654887 w 2653"/>
                <a:gd name="T9" fmla="*/ 57533376 h 2036"/>
                <a:gd name="T10" fmla="*/ 126880879 w 2653"/>
                <a:gd name="T11" fmla="*/ 94328366 h 2036"/>
                <a:gd name="T12" fmla="*/ 149676652 w 2653"/>
                <a:gd name="T13" fmla="*/ 147848204 h 2036"/>
                <a:gd name="T14" fmla="*/ 172901989 w 2653"/>
                <a:gd name="T15" fmla="*/ 220768308 h 2036"/>
                <a:gd name="T16" fmla="*/ 195697761 w 2653"/>
                <a:gd name="T17" fmla="*/ 317103852 h 2036"/>
                <a:gd name="T18" fmla="*/ 218923098 w 2653"/>
                <a:gd name="T19" fmla="*/ 437522260 h 2036"/>
                <a:gd name="T20" fmla="*/ 242149091 w 2653"/>
                <a:gd name="T21" fmla="*/ 580017990 h 2036"/>
                <a:gd name="T22" fmla="*/ 264944207 w 2653"/>
                <a:gd name="T23" fmla="*/ 737901266 h 2036"/>
                <a:gd name="T24" fmla="*/ 288170200 w 2653"/>
                <a:gd name="T25" fmla="*/ 901804440 h 2036"/>
                <a:gd name="T26" fmla="*/ 310965316 w 2653"/>
                <a:gd name="T27" fmla="*/ 1058349597 h 2036"/>
                <a:gd name="T28" fmla="*/ 334191309 w 2653"/>
                <a:gd name="T29" fmla="*/ 1194824610 h 2036"/>
                <a:gd name="T30" fmla="*/ 357416646 w 2653"/>
                <a:gd name="T31" fmla="*/ 1295842752 h 2036"/>
                <a:gd name="T32" fmla="*/ 380212418 w 2653"/>
                <a:gd name="T33" fmla="*/ 1352707068 h 2036"/>
                <a:gd name="T34" fmla="*/ 403438411 w 2653"/>
                <a:gd name="T35" fmla="*/ 1358727784 h 2036"/>
                <a:gd name="T36" fmla="*/ 426233527 w 2653"/>
                <a:gd name="T37" fmla="*/ 1315912078 h 2036"/>
                <a:gd name="T38" fmla="*/ 449459520 w 2653"/>
                <a:gd name="T39" fmla="*/ 1232287842 h 2036"/>
                <a:gd name="T40" fmla="*/ 472684857 w 2653"/>
                <a:gd name="T41" fmla="*/ 1121903688 h 2036"/>
                <a:gd name="T42" fmla="*/ 495480629 w 2653"/>
                <a:gd name="T43" fmla="*/ 1000816221 h 2036"/>
                <a:gd name="T44" fmla="*/ 518705966 w 2653"/>
                <a:gd name="T45" fmla="*/ 885748652 h 2036"/>
                <a:gd name="T46" fmla="*/ 541501738 w 2653"/>
                <a:gd name="T47" fmla="*/ 792758404 h 2036"/>
                <a:gd name="T48" fmla="*/ 564727075 w 2653"/>
                <a:gd name="T49" fmla="*/ 730542431 h 2036"/>
                <a:gd name="T50" fmla="*/ 587953068 w 2653"/>
                <a:gd name="T51" fmla="*/ 705120631 h 2036"/>
                <a:gd name="T52" fmla="*/ 610748840 w 2653"/>
                <a:gd name="T53" fmla="*/ 713817584 h 2036"/>
                <a:gd name="T54" fmla="*/ 633974177 w 2653"/>
                <a:gd name="T55" fmla="*/ 749273638 h 2036"/>
                <a:gd name="T56" fmla="*/ 656769949 w 2653"/>
                <a:gd name="T57" fmla="*/ 800786298 h 2036"/>
                <a:gd name="T58" fmla="*/ 679995286 w 2653"/>
                <a:gd name="T59" fmla="*/ 854306136 h 2036"/>
                <a:gd name="T60" fmla="*/ 703221279 w 2653"/>
                <a:gd name="T61" fmla="*/ 896452783 h 2036"/>
                <a:gd name="T62" fmla="*/ 726016395 w 2653"/>
                <a:gd name="T63" fmla="*/ 916522927 h 2036"/>
                <a:gd name="T64" fmla="*/ 749242388 w 2653"/>
                <a:gd name="T65" fmla="*/ 907156914 h 2036"/>
                <a:gd name="T66" fmla="*/ 772037505 w 2653"/>
                <a:gd name="T67" fmla="*/ 867017445 h 2036"/>
                <a:gd name="T68" fmla="*/ 795263497 w 2653"/>
                <a:gd name="T69" fmla="*/ 797441819 h 2036"/>
                <a:gd name="T70" fmla="*/ 818488834 w 2653"/>
                <a:gd name="T71" fmla="*/ 705789690 h 2036"/>
                <a:gd name="T72" fmla="*/ 841284606 w 2653"/>
                <a:gd name="T73" fmla="*/ 600757193 h 2036"/>
                <a:gd name="T74" fmla="*/ 864509943 w 2653"/>
                <a:gd name="T75" fmla="*/ 491042098 h 2036"/>
                <a:gd name="T76" fmla="*/ 887305716 w 2653"/>
                <a:gd name="T77" fmla="*/ 386009601 h 2036"/>
                <a:gd name="T78" fmla="*/ 910531708 w 2653"/>
                <a:gd name="T79" fmla="*/ 291012993 h 2036"/>
                <a:gd name="T80" fmla="*/ 933757045 w 2653"/>
                <a:gd name="T81" fmla="*/ 210733236 h 2036"/>
                <a:gd name="T82" fmla="*/ 956552817 w 2653"/>
                <a:gd name="T83" fmla="*/ 146510085 h 2036"/>
                <a:gd name="T84" fmla="*/ 979778154 w 2653"/>
                <a:gd name="T85" fmla="*/ 97672845 h 2036"/>
                <a:gd name="T86" fmla="*/ 1002573927 w 2653"/>
                <a:gd name="T87" fmla="*/ 62216791 h 2036"/>
                <a:gd name="T88" fmla="*/ 1025799264 w 2653"/>
                <a:gd name="T89" fmla="*/ 38132291 h 2036"/>
                <a:gd name="T90" fmla="*/ 1049025256 w 2653"/>
                <a:gd name="T91" fmla="*/ 22076504 h 2036"/>
                <a:gd name="T92" fmla="*/ 1071820373 w 2653"/>
                <a:gd name="T93" fmla="*/ 12042250 h 2036"/>
                <a:gd name="T94" fmla="*/ 1095046365 w 2653"/>
                <a:gd name="T95" fmla="*/ 6020716 h 2036"/>
                <a:gd name="T96" fmla="*/ 1117842138 w 2653"/>
                <a:gd name="T97" fmla="*/ 2007178 h 2036"/>
                <a:gd name="T98" fmla="*/ 1141067475 w 2653"/>
                <a:gd name="T99" fmla="*/ 0 h 20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53"/>
                <a:gd name="T151" fmla="*/ 0 h 2036"/>
                <a:gd name="T152" fmla="*/ 2653 w 2653"/>
                <a:gd name="T153" fmla="*/ 2036 h 20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53" h="2036">
                  <a:moveTo>
                    <a:pt x="0" y="4"/>
                  </a:moveTo>
                  <a:lnTo>
                    <a:pt x="27" y="6"/>
                  </a:lnTo>
                  <a:lnTo>
                    <a:pt x="53" y="10"/>
                  </a:lnTo>
                  <a:lnTo>
                    <a:pt x="80" y="14"/>
                  </a:lnTo>
                  <a:lnTo>
                    <a:pt x="107" y="20"/>
                  </a:lnTo>
                  <a:lnTo>
                    <a:pt x="134" y="28"/>
                  </a:lnTo>
                  <a:lnTo>
                    <a:pt x="161" y="38"/>
                  </a:lnTo>
                  <a:lnTo>
                    <a:pt x="187" y="50"/>
                  </a:lnTo>
                  <a:lnTo>
                    <a:pt x="214" y="66"/>
                  </a:lnTo>
                  <a:lnTo>
                    <a:pt x="241" y="86"/>
                  </a:lnTo>
                  <a:lnTo>
                    <a:pt x="268" y="111"/>
                  </a:lnTo>
                  <a:lnTo>
                    <a:pt x="295" y="141"/>
                  </a:lnTo>
                  <a:lnTo>
                    <a:pt x="321" y="177"/>
                  </a:lnTo>
                  <a:lnTo>
                    <a:pt x="348" y="221"/>
                  </a:lnTo>
                  <a:lnTo>
                    <a:pt x="375" y="271"/>
                  </a:lnTo>
                  <a:lnTo>
                    <a:pt x="402" y="330"/>
                  </a:lnTo>
                  <a:lnTo>
                    <a:pt x="429" y="398"/>
                  </a:lnTo>
                  <a:lnTo>
                    <a:pt x="455" y="474"/>
                  </a:lnTo>
                  <a:lnTo>
                    <a:pt x="482" y="560"/>
                  </a:lnTo>
                  <a:lnTo>
                    <a:pt x="509" y="654"/>
                  </a:lnTo>
                  <a:lnTo>
                    <a:pt x="536" y="757"/>
                  </a:lnTo>
                  <a:lnTo>
                    <a:pt x="563" y="867"/>
                  </a:lnTo>
                  <a:lnTo>
                    <a:pt x="589" y="982"/>
                  </a:lnTo>
                  <a:lnTo>
                    <a:pt x="616" y="1103"/>
                  </a:lnTo>
                  <a:lnTo>
                    <a:pt x="643" y="1225"/>
                  </a:lnTo>
                  <a:lnTo>
                    <a:pt x="670" y="1348"/>
                  </a:lnTo>
                  <a:lnTo>
                    <a:pt x="697" y="1468"/>
                  </a:lnTo>
                  <a:lnTo>
                    <a:pt x="723" y="1582"/>
                  </a:lnTo>
                  <a:lnTo>
                    <a:pt x="750" y="1689"/>
                  </a:lnTo>
                  <a:lnTo>
                    <a:pt x="777" y="1786"/>
                  </a:lnTo>
                  <a:lnTo>
                    <a:pt x="804" y="1869"/>
                  </a:lnTo>
                  <a:lnTo>
                    <a:pt x="831" y="1937"/>
                  </a:lnTo>
                  <a:lnTo>
                    <a:pt x="857" y="1989"/>
                  </a:lnTo>
                  <a:lnTo>
                    <a:pt x="884" y="2022"/>
                  </a:lnTo>
                  <a:lnTo>
                    <a:pt x="911" y="2036"/>
                  </a:lnTo>
                  <a:lnTo>
                    <a:pt x="938" y="2031"/>
                  </a:lnTo>
                  <a:lnTo>
                    <a:pt x="965" y="2007"/>
                  </a:lnTo>
                  <a:lnTo>
                    <a:pt x="991" y="1967"/>
                  </a:lnTo>
                  <a:lnTo>
                    <a:pt x="1018" y="1911"/>
                  </a:lnTo>
                  <a:lnTo>
                    <a:pt x="1045" y="1842"/>
                  </a:lnTo>
                  <a:lnTo>
                    <a:pt x="1072" y="1763"/>
                  </a:lnTo>
                  <a:lnTo>
                    <a:pt x="1099" y="1677"/>
                  </a:lnTo>
                  <a:lnTo>
                    <a:pt x="1125" y="1587"/>
                  </a:lnTo>
                  <a:lnTo>
                    <a:pt x="1152" y="1496"/>
                  </a:lnTo>
                  <a:lnTo>
                    <a:pt x="1179" y="1407"/>
                  </a:lnTo>
                  <a:lnTo>
                    <a:pt x="1206" y="1324"/>
                  </a:lnTo>
                  <a:lnTo>
                    <a:pt x="1233" y="1249"/>
                  </a:lnTo>
                  <a:lnTo>
                    <a:pt x="1259" y="1185"/>
                  </a:lnTo>
                  <a:lnTo>
                    <a:pt x="1286" y="1132"/>
                  </a:lnTo>
                  <a:lnTo>
                    <a:pt x="1313" y="1092"/>
                  </a:lnTo>
                  <a:lnTo>
                    <a:pt x="1340" y="1066"/>
                  </a:lnTo>
                  <a:lnTo>
                    <a:pt x="1367" y="1054"/>
                  </a:lnTo>
                  <a:lnTo>
                    <a:pt x="1393" y="1054"/>
                  </a:lnTo>
                  <a:lnTo>
                    <a:pt x="1420" y="1067"/>
                  </a:lnTo>
                  <a:lnTo>
                    <a:pt x="1447" y="1089"/>
                  </a:lnTo>
                  <a:lnTo>
                    <a:pt x="1474" y="1120"/>
                  </a:lnTo>
                  <a:lnTo>
                    <a:pt x="1501" y="1157"/>
                  </a:lnTo>
                  <a:lnTo>
                    <a:pt x="1527" y="1197"/>
                  </a:lnTo>
                  <a:lnTo>
                    <a:pt x="1554" y="1238"/>
                  </a:lnTo>
                  <a:lnTo>
                    <a:pt x="1581" y="1277"/>
                  </a:lnTo>
                  <a:lnTo>
                    <a:pt x="1608" y="1311"/>
                  </a:lnTo>
                  <a:lnTo>
                    <a:pt x="1635" y="1340"/>
                  </a:lnTo>
                  <a:lnTo>
                    <a:pt x="1661" y="1360"/>
                  </a:lnTo>
                  <a:lnTo>
                    <a:pt x="1688" y="1370"/>
                  </a:lnTo>
                  <a:lnTo>
                    <a:pt x="1715" y="1369"/>
                  </a:lnTo>
                  <a:lnTo>
                    <a:pt x="1742" y="1356"/>
                  </a:lnTo>
                  <a:lnTo>
                    <a:pt x="1769" y="1332"/>
                  </a:lnTo>
                  <a:lnTo>
                    <a:pt x="1795" y="1296"/>
                  </a:lnTo>
                  <a:lnTo>
                    <a:pt x="1822" y="1249"/>
                  </a:lnTo>
                  <a:lnTo>
                    <a:pt x="1849" y="1192"/>
                  </a:lnTo>
                  <a:lnTo>
                    <a:pt x="1876" y="1127"/>
                  </a:lnTo>
                  <a:lnTo>
                    <a:pt x="1903" y="1055"/>
                  </a:lnTo>
                  <a:lnTo>
                    <a:pt x="1929" y="978"/>
                  </a:lnTo>
                  <a:lnTo>
                    <a:pt x="1956" y="898"/>
                  </a:lnTo>
                  <a:lnTo>
                    <a:pt x="1983" y="816"/>
                  </a:lnTo>
                  <a:lnTo>
                    <a:pt x="2010" y="734"/>
                  </a:lnTo>
                  <a:lnTo>
                    <a:pt x="2037" y="654"/>
                  </a:lnTo>
                  <a:lnTo>
                    <a:pt x="2063" y="577"/>
                  </a:lnTo>
                  <a:lnTo>
                    <a:pt x="2090" y="504"/>
                  </a:lnTo>
                  <a:lnTo>
                    <a:pt x="2117" y="435"/>
                  </a:lnTo>
                  <a:lnTo>
                    <a:pt x="2144" y="373"/>
                  </a:lnTo>
                  <a:lnTo>
                    <a:pt x="2171" y="315"/>
                  </a:lnTo>
                  <a:lnTo>
                    <a:pt x="2197" y="264"/>
                  </a:lnTo>
                  <a:lnTo>
                    <a:pt x="2224" y="219"/>
                  </a:lnTo>
                  <a:lnTo>
                    <a:pt x="2251" y="180"/>
                  </a:lnTo>
                  <a:lnTo>
                    <a:pt x="2278" y="146"/>
                  </a:lnTo>
                  <a:lnTo>
                    <a:pt x="2305" y="117"/>
                  </a:lnTo>
                  <a:lnTo>
                    <a:pt x="2331" y="93"/>
                  </a:lnTo>
                  <a:lnTo>
                    <a:pt x="2358" y="73"/>
                  </a:lnTo>
                  <a:lnTo>
                    <a:pt x="2385" y="57"/>
                  </a:lnTo>
                  <a:lnTo>
                    <a:pt x="2412" y="43"/>
                  </a:lnTo>
                  <a:lnTo>
                    <a:pt x="2439" y="33"/>
                  </a:lnTo>
                  <a:lnTo>
                    <a:pt x="2465" y="24"/>
                  </a:lnTo>
                  <a:lnTo>
                    <a:pt x="2492" y="18"/>
                  </a:lnTo>
                  <a:lnTo>
                    <a:pt x="2519" y="12"/>
                  </a:lnTo>
                  <a:lnTo>
                    <a:pt x="2546" y="9"/>
                  </a:lnTo>
                  <a:lnTo>
                    <a:pt x="2573" y="6"/>
                  </a:lnTo>
                  <a:lnTo>
                    <a:pt x="2599" y="3"/>
                  </a:lnTo>
                  <a:lnTo>
                    <a:pt x="2626" y="2"/>
                  </a:lnTo>
                  <a:lnTo>
                    <a:pt x="2653" y="0"/>
                  </a:lnTo>
                </a:path>
              </a:pathLst>
            </a:custGeom>
            <a:noFill/>
            <a:ln w="28575" cap="rnd">
              <a:solidFill>
                <a:srgbClr val="000000"/>
              </a:solidFill>
              <a:round/>
              <a:headEnd/>
              <a:tailEnd/>
            </a:ln>
          </p:spPr>
          <p:txBody>
            <a:bodyPr>
              <a:prstTxWarp prst="textNoShape">
                <a:avLst/>
              </a:prstTxWarp>
            </a:bodyPr>
            <a:lstStyle/>
            <a:p>
              <a:endParaRPr lang="en-US"/>
            </a:p>
          </p:txBody>
        </p:sp>
        <p:sp>
          <p:nvSpPr>
            <p:cNvPr id="42" name="Text Box 40"/>
            <p:cNvSpPr txBox="1">
              <a:spLocks noChangeArrowheads="1"/>
            </p:cNvSpPr>
            <p:nvPr/>
          </p:nvSpPr>
          <p:spPr bwMode="auto">
            <a:xfrm>
              <a:off x="250825" y="1989138"/>
              <a:ext cx="1152526"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a:solidFill>
                    <a:schemeClr val="tx1"/>
                  </a:solidFill>
                  <a:latin typeface="Times New Roman" charset="0"/>
                  <a:ea typeface="Times New Roman" charset="0"/>
                  <a:cs typeface="Times New Roman" charset="0"/>
                </a:rPr>
                <a:t>Potential</a:t>
              </a:r>
            </a:p>
          </p:txBody>
        </p:sp>
        <p:sp>
          <p:nvSpPr>
            <p:cNvPr id="43" name="Line 41"/>
            <p:cNvSpPr>
              <a:spLocks noChangeShapeType="1"/>
            </p:cNvSpPr>
            <p:nvPr/>
          </p:nvSpPr>
          <p:spPr bwMode="auto">
            <a:xfrm flipV="1">
              <a:off x="755650" y="1916113"/>
              <a:ext cx="576263" cy="144462"/>
            </a:xfrm>
            <a:prstGeom prst="line">
              <a:avLst/>
            </a:prstGeom>
            <a:noFill/>
            <a:ln w="9525">
              <a:solidFill>
                <a:schemeClr val="tx1"/>
              </a:solidFill>
              <a:round/>
              <a:headEnd/>
              <a:tailEnd/>
            </a:ln>
          </p:spPr>
          <p:txBody>
            <a:bodyPr>
              <a:prstTxWarp prst="textNoShape">
                <a:avLst/>
              </a:prstTxWarp>
            </a:bodyPr>
            <a:lstStyle/>
            <a:p>
              <a:endParaRPr lang="en-US"/>
            </a:p>
          </p:txBody>
        </p:sp>
        <p:sp>
          <p:nvSpPr>
            <p:cNvPr id="44" name="Text Box 42"/>
            <p:cNvSpPr txBox="1">
              <a:spLocks noChangeArrowheads="1"/>
            </p:cNvSpPr>
            <p:nvPr/>
          </p:nvSpPr>
          <p:spPr bwMode="auto">
            <a:xfrm>
              <a:off x="395289" y="4149726"/>
              <a:ext cx="1152526" cy="396239"/>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a:solidFill>
                    <a:schemeClr val="tx1"/>
                  </a:solidFill>
                  <a:latin typeface="Times New Roman" charset="0"/>
                  <a:ea typeface="Times New Roman" charset="0"/>
                  <a:cs typeface="Times New Roman" charset="0"/>
                </a:rPr>
                <a:t>PDF</a:t>
              </a:r>
            </a:p>
          </p:txBody>
        </p:sp>
        <p:sp>
          <p:nvSpPr>
            <p:cNvPr id="45" name="Line 43"/>
            <p:cNvSpPr>
              <a:spLocks noChangeShapeType="1"/>
            </p:cNvSpPr>
            <p:nvPr/>
          </p:nvSpPr>
          <p:spPr bwMode="auto">
            <a:xfrm>
              <a:off x="1116013" y="4292600"/>
              <a:ext cx="503237"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46" name="Text Box 22"/>
          <p:cNvSpPr txBox="1">
            <a:spLocks noChangeArrowheads="1"/>
          </p:cNvSpPr>
          <p:nvPr/>
        </p:nvSpPr>
        <p:spPr bwMode="auto">
          <a:xfrm>
            <a:off x="6996120" y="3980964"/>
            <a:ext cx="1862130" cy="3968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GB" sz="2000" baseline="0" dirty="0">
                <a:solidFill>
                  <a:schemeClr val="tx1"/>
                </a:solidFill>
                <a:latin typeface="Times New Roman" charset="0"/>
                <a:ea typeface="Times New Roman" charset="0"/>
                <a:cs typeface="Times New Roman" charset="0"/>
              </a:rPr>
              <a:t>Strong noise</a:t>
            </a:r>
          </a:p>
        </p:txBody>
      </p:sp>
      <p:sp>
        <p:nvSpPr>
          <p:cNvPr id="48" name="Content Placeholder 2"/>
          <p:cNvSpPr>
            <a:spLocks noGrp="1"/>
          </p:cNvSpPr>
          <p:nvPr>
            <p:ph sz="half" idx="1"/>
          </p:nvPr>
        </p:nvSpPr>
        <p:spPr>
          <a:xfrm>
            <a:off x="296333" y="3977729"/>
            <a:ext cx="3565195" cy="2486850"/>
          </a:xfrm>
          <a:ln w="38100" cap="flat" cmpd="sng" algn="ctr">
            <a:solidFill>
              <a:srgbClr val="990000"/>
            </a:solidFill>
            <a:prstDash val="solid"/>
            <a:round/>
            <a:headEnd type="none" w="med" len="med"/>
            <a:tailEnd type="none" w="med" len="med"/>
          </a:ln>
        </p:spPr>
        <p:txBody>
          <a:bodyPr>
            <a:normAutofit/>
          </a:bodyPr>
          <a:lstStyle/>
          <a:p>
            <a:r>
              <a:rPr lang="en-US" dirty="0" smtClean="0"/>
              <a:t>Stochastic parameterizations can change the mean and variance of a PDF</a:t>
            </a:r>
          </a:p>
          <a:p>
            <a:pPr lvl="1"/>
            <a:r>
              <a:rPr lang="en-US" dirty="0" smtClean="0"/>
              <a:t>Impacts </a:t>
            </a:r>
            <a:r>
              <a:rPr lang="en-US" dirty="0" smtClean="0">
                <a:solidFill>
                  <a:srgbClr val="FF0000"/>
                </a:solidFill>
              </a:rPr>
              <a:t>variability</a:t>
            </a:r>
            <a:r>
              <a:rPr lang="en-US" dirty="0" smtClean="0"/>
              <a:t> </a:t>
            </a:r>
          </a:p>
          <a:p>
            <a:pPr lvl="1"/>
            <a:r>
              <a:rPr lang="en-US" dirty="0" smtClean="0"/>
              <a:t>Impacts </a:t>
            </a:r>
            <a:r>
              <a:rPr lang="en-US" dirty="0" smtClean="0">
                <a:solidFill>
                  <a:srgbClr val="FF0000"/>
                </a:solidFill>
              </a:rPr>
              <a:t>mean bias</a:t>
            </a:r>
            <a:endParaRPr lang="en-US" dirty="0">
              <a:solidFill>
                <a:srgbClr val="FF0000"/>
              </a:solidFill>
            </a:endParaRPr>
          </a:p>
        </p:txBody>
      </p:sp>
    </p:spTree>
    <p:extLst>
      <p:ext uri="{BB962C8B-B14F-4D97-AF65-F5344CB8AC3E}">
        <p14:creationId xmlns:p14="http://schemas.microsoft.com/office/powerpoint/2010/main" val="1538501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U850 variability</a:t>
            </a:r>
            <a:endParaRPr lang="en-US" dirty="0"/>
          </a:p>
        </p:txBody>
      </p:sp>
      <p:pic>
        <p:nvPicPr>
          <p:cNvPr id="3" name="Picture 2" descr="u3.stddev_diff.ann.png"/>
          <p:cNvPicPr>
            <a:picLocks noChangeAspect="1"/>
          </p:cNvPicPr>
          <p:nvPr/>
        </p:nvPicPr>
        <p:blipFill rotWithShape="1">
          <a:blip r:embed="rId2">
            <a:extLst>
              <a:ext uri="{28A0092B-C50C-407E-A947-70E740481C1C}">
                <a14:useLocalDpi xmlns:a14="http://schemas.microsoft.com/office/drawing/2010/main" val="0"/>
              </a:ext>
            </a:extLst>
          </a:blip>
          <a:srcRect l="50000" t="5128" b="50609"/>
          <a:stretch/>
        </p:blipFill>
        <p:spPr>
          <a:xfrm>
            <a:off x="3376948" y="3153525"/>
            <a:ext cx="2718426" cy="2365524"/>
          </a:xfrm>
          <a:prstGeom prst="rect">
            <a:avLst/>
          </a:prstGeom>
        </p:spPr>
      </p:pic>
      <p:sp>
        <p:nvSpPr>
          <p:cNvPr id="7" name="Oval 6"/>
          <p:cNvSpPr/>
          <p:nvPr/>
        </p:nvSpPr>
        <p:spPr>
          <a:xfrm>
            <a:off x="6243792" y="3751725"/>
            <a:ext cx="1689726" cy="5845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228724" y="4934487"/>
            <a:ext cx="1689726" cy="5845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376948" y="3751725"/>
            <a:ext cx="1689726" cy="5845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62056" y="5564587"/>
            <a:ext cx="2396194" cy="369332"/>
          </a:xfrm>
          <a:prstGeom prst="rect">
            <a:avLst/>
          </a:prstGeom>
          <a:ln>
            <a:solidFill>
              <a:srgbClr val="990000"/>
            </a:solidFill>
          </a:ln>
        </p:spPr>
        <p:txBody>
          <a:bodyPr wrap="square">
            <a:spAutoFit/>
          </a:bodyPr>
          <a:lstStyle/>
          <a:p>
            <a:r>
              <a:rPr lang="en-US" dirty="0" smtClean="0">
                <a:solidFill>
                  <a:srgbClr val="0000FF"/>
                </a:solidFill>
              </a:rPr>
              <a:t>Christensen et al. 2017</a:t>
            </a:r>
            <a:endParaRPr lang="en-US" dirty="0">
              <a:solidFill>
                <a:srgbClr val="0000FF"/>
              </a:solidFill>
            </a:endParaRPr>
          </a:p>
        </p:txBody>
      </p:sp>
      <p:pic>
        <p:nvPicPr>
          <p:cNvPr id="9" name="Picture 8" descr="u3.stddev_diff.ann.png"/>
          <p:cNvPicPr>
            <a:picLocks noChangeAspect="1"/>
          </p:cNvPicPr>
          <p:nvPr/>
        </p:nvPicPr>
        <p:blipFill rotWithShape="1">
          <a:blip r:embed="rId2">
            <a:extLst>
              <a:ext uri="{28A0092B-C50C-407E-A947-70E740481C1C}">
                <a14:useLocalDpi xmlns:a14="http://schemas.microsoft.com/office/drawing/2010/main" val="0"/>
              </a:ext>
            </a:extLst>
          </a:blip>
          <a:srcRect t="49206" r="49182" b="6032"/>
          <a:stretch/>
        </p:blipFill>
        <p:spPr>
          <a:xfrm>
            <a:off x="6095374" y="3128095"/>
            <a:ext cx="2762876" cy="2392187"/>
          </a:xfrm>
          <a:prstGeom prst="rect">
            <a:avLst/>
          </a:prstGeom>
        </p:spPr>
      </p:pic>
      <p:sp>
        <p:nvSpPr>
          <p:cNvPr id="10" name="Oval 9"/>
          <p:cNvSpPr/>
          <p:nvPr/>
        </p:nvSpPr>
        <p:spPr>
          <a:xfrm>
            <a:off x="6279211" y="3891982"/>
            <a:ext cx="1689726" cy="5845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623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Skill improvement </a:t>
            </a:r>
            <a:r>
              <a:rPr lang="en-US" sz="4400" dirty="0"/>
              <a:t>from </a:t>
            </a:r>
            <a:r>
              <a:rPr lang="en-US" sz="4400" dirty="0" err="1" smtClean="0"/>
              <a:t>debiasing</a:t>
            </a:r>
            <a:endParaRPr lang="en-US" dirty="0"/>
          </a:p>
        </p:txBody>
      </p:sp>
      <p:pic>
        <p:nvPicPr>
          <p:cNvPr id="12" name="Picture 11" descr="barplots.pdf"/>
          <p:cNvPicPr>
            <a:picLocks noChangeAspect="1"/>
          </p:cNvPicPr>
          <p:nvPr/>
        </p:nvPicPr>
        <p:blipFill rotWithShape="1">
          <a:blip r:embed="rId2">
            <a:extLst>
              <a:ext uri="{28A0092B-C50C-407E-A947-70E740481C1C}">
                <a14:useLocalDpi xmlns:a14="http://schemas.microsoft.com/office/drawing/2010/main" val="0"/>
              </a:ext>
            </a:extLst>
          </a:blip>
          <a:srcRect l="66847" t="8624" r="14020" b="82547"/>
          <a:stretch/>
        </p:blipFill>
        <p:spPr>
          <a:xfrm>
            <a:off x="6140087" y="2182858"/>
            <a:ext cx="2340047" cy="1397529"/>
          </a:xfrm>
          <a:prstGeom prst="rect">
            <a:avLst/>
          </a:prstGeom>
        </p:spPr>
      </p:pic>
      <p:sp>
        <p:nvSpPr>
          <p:cNvPr id="4" name="TextBox 3"/>
          <p:cNvSpPr txBox="1"/>
          <p:nvPr/>
        </p:nvSpPr>
        <p:spPr>
          <a:xfrm>
            <a:off x="452552" y="4718834"/>
            <a:ext cx="8027582" cy="1477328"/>
          </a:xfrm>
          <a:prstGeom prst="rect">
            <a:avLst/>
          </a:prstGeom>
          <a:noFill/>
        </p:spPr>
        <p:txBody>
          <a:bodyPr wrap="square" rtlCol="0">
            <a:spAutoFit/>
          </a:bodyPr>
          <a:lstStyle/>
          <a:p>
            <a:pPr marL="285750" indent="-285750">
              <a:buFont typeface="Wingdings" charset="2"/>
              <a:buChar char="Ø"/>
            </a:pPr>
            <a:r>
              <a:rPr lang="en-US" dirty="0" smtClean="0"/>
              <a:t>Skill improvement from </a:t>
            </a:r>
            <a:r>
              <a:rPr lang="en-US" dirty="0" err="1" smtClean="0"/>
              <a:t>debiasing</a:t>
            </a:r>
            <a:r>
              <a:rPr lang="en-US" dirty="0" smtClean="0"/>
              <a:t> larger than from introducing a model-error scheme</a:t>
            </a:r>
          </a:p>
          <a:p>
            <a:pPr marL="285750" indent="-285750">
              <a:buFont typeface="Wingdings" charset="2"/>
              <a:buChar char="Ø"/>
            </a:pPr>
            <a:r>
              <a:rPr lang="en-US" dirty="0" smtClean="0"/>
              <a:t>Ensembles with model-error schemes better than CNTL, even if ensembles are </a:t>
            </a:r>
            <a:r>
              <a:rPr lang="en-US" dirty="0" err="1" smtClean="0"/>
              <a:t>debiased</a:t>
            </a:r>
            <a:endParaRPr lang="en-US" dirty="0" smtClean="0"/>
          </a:p>
          <a:p>
            <a:pPr marL="285750" indent="-285750">
              <a:buFont typeface="Wingdings" charset="2"/>
              <a:buChar char="Ø"/>
            </a:pPr>
            <a:r>
              <a:rPr lang="en-US" dirty="0" smtClean="0"/>
              <a:t>Model-error schemes can represent certain aspects of structural model error</a:t>
            </a:r>
            <a:endParaRPr lang="en-US" dirty="0"/>
          </a:p>
        </p:txBody>
      </p:sp>
      <p:pic>
        <p:nvPicPr>
          <p:cNvPr id="10" name="Picture 9" descr="barplots.pdf"/>
          <p:cNvPicPr>
            <a:picLocks noChangeAspect="1"/>
          </p:cNvPicPr>
          <p:nvPr/>
        </p:nvPicPr>
        <p:blipFill rotWithShape="1">
          <a:blip r:embed="rId3">
            <a:extLst>
              <a:ext uri="{28A0092B-C50C-407E-A947-70E740481C1C}">
                <a14:useLocalDpi xmlns:a14="http://schemas.microsoft.com/office/drawing/2010/main" val="0"/>
              </a:ext>
            </a:extLst>
          </a:blip>
          <a:srcRect l="520" t="-160" r="61697" b="76843"/>
          <a:stretch/>
        </p:blipFill>
        <p:spPr>
          <a:xfrm>
            <a:off x="-403439" y="1231021"/>
            <a:ext cx="3325275" cy="2655710"/>
          </a:xfrm>
          <a:prstGeom prst="rect">
            <a:avLst/>
          </a:prstGeom>
        </p:spPr>
      </p:pic>
      <p:pic>
        <p:nvPicPr>
          <p:cNvPr id="11" name="Picture 10" descr="barplots.pdf"/>
          <p:cNvPicPr>
            <a:picLocks noChangeAspect="1"/>
          </p:cNvPicPr>
          <p:nvPr/>
        </p:nvPicPr>
        <p:blipFill rotWithShape="1">
          <a:blip r:embed="rId3">
            <a:extLst>
              <a:ext uri="{28A0092B-C50C-407E-A947-70E740481C1C}">
                <a14:useLocalDpi xmlns:a14="http://schemas.microsoft.com/office/drawing/2010/main" val="0"/>
              </a:ext>
            </a:extLst>
          </a:blip>
          <a:srcRect t="88868" r="63748" b="9107"/>
          <a:stretch/>
        </p:blipFill>
        <p:spPr>
          <a:xfrm>
            <a:off x="-565909" y="4179338"/>
            <a:ext cx="3414594" cy="246889"/>
          </a:xfrm>
          <a:prstGeom prst="rect">
            <a:avLst/>
          </a:prstGeom>
        </p:spPr>
      </p:pic>
      <p:pic>
        <p:nvPicPr>
          <p:cNvPr id="13" name="Picture 12" descr="barplots.pdf"/>
          <p:cNvPicPr>
            <a:picLocks noChangeAspect="1"/>
          </p:cNvPicPr>
          <p:nvPr/>
        </p:nvPicPr>
        <p:blipFill rotWithShape="1">
          <a:blip r:embed="rId3">
            <a:extLst>
              <a:ext uri="{28A0092B-C50C-407E-A947-70E740481C1C}">
                <a14:useLocalDpi xmlns:a14="http://schemas.microsoft.com/office/drawing/2010/main" val="0"/>
              </a:ext>
            </a:extLst>
          </a:blip>
          <a:srcRect l="6442" t="40044" r="61697" b="43864"/>
          <a:stretch/>
        </p:blipFill>
        <p:spPr>
          <a:xfrm>
            <a:off x="2957905" y="2028268"/>
            <a:ext cx="2804067" cy="1832891"/>
          </a:xfrm>
          <a:prstGeom prst="rect">
            <a:avLst/>
          </a:prstGeom>
        </p:spPr>
      </p:pic>
      <p:pic>
        <p:nvPicPr>
          <p:cNvPr id="14" name="Picture 13" descr="barplots.pdf"/>
          <p:cNvPicPr>
            <a:picLocks noChangeAspect="1"/>
          </p:cNvPicPr>
          <p:nvPr/>
        </p:nvPicPr>
        <p:blipFill rotWithShape="1">
          <a:blip r:embed="rId3">
            <a:extLst>
              <a:ext uri="{28A0092B-C50C-407E-A947-70E740481C1C}">
                <a14:useLocalDpi xmlns:a14="http://schemas.microsoft.com/office/drawing/2010/main" val="0"/>
              </a:ext>
            </a:extLst>
          </a:blip>
          <a:srcRect t="88868" r="63748" b="9107"/>
          <a:stretch/>
        </p:blipFill>
        <p:spPr>
          <a:xfrm>
            <a:off x="2237744" y="4153765"/>
            <a:ext cx="3414594" cy="246889"/>
          </a:xfrm>
          <a:prstGeom prst="rect">
            <a:avLst/>
          </a:prstGeom>
        </p:spPr>
      </p:pic>
      <p:pic>
        <p:nvPicPr>
          <p:cNvPr id="15" name="Picture 14" descr="barplots.pdf"/>
          <p:cNvPicPr>
            <a:picLocks noChangeAspect="1"/>
          </p:cNvPicPr>
          <p:nvPr/>
        </p:nvPicPr>
        <p:blipFill rotWithShape="1">
          <a:blip r:embed="rId3">
            <a:extLst>
              <a:ext uri="{28A0092B-C50C-407E-A947-70E740481C1C}">
                <a14:useLocalDpi xmlns:a14="http://schemas.microsoft.com/office/drawing/2010/main" val="0"/>
              </a:ext>
            </a:extLst>
          </a:blip>
          <a:srcRect l="520" t="4341" r="61697" b="92989"/>
          <a:stretch/>
        </p:blipFill>
        <p:spPr>
          <a:xfrm>
            <a:off x="2436697" y="1724242"/>
            <a:ext cx="3325275" cy="304025"/>
          </a:xfrm>
          <a:prstGeom prst="rect">
            <a:avLst/>
          </a:prstGeom>
        </p:spPr>
      </p:pic>
      <p:sp>
        <p:nvSpPr>
          <p:cNvPr id="16" name="Rectangle 15"/>
          <p:cNvSpPr/>
          <p:nvPr/>
        </p:nvSpPr>
        <p:spPr>
          <a:xfrm>
            <a:off x="6449398" y="6124667"/>
            <a:ext cx="2408852" cy="369332"/>
          </a:xfrm>
          <a:prstGeom prst="rect">
            <a:avLst/>
          </a:prstGeom>
          <a:ln>
            <a:solidFill>
              <a:srgbClr val="990000"/>
            </a:solidFill>
          </a:ln>
        </p:spPr>
        <p:txBody>
          <a:bodyPr wrap="square">
            <a:spAutoFit/>
          </a:bodyPr>
          <a:lstStyle/>
          <a:p>
            <a:r>
              <a:rPr lang="en-US" dirty="0" smtClean="0">
                <a:solidFill>
                  <a:srgbClr val="0000FF"/>
                </a:solidFill>
              </a:rPr>
              <a:t>Berner et al., et al 2015</a:t>
            </a:r>
            <a:endParaRPr lang="en-US" dirty="0">
              <a:solidFill>
                <a:srgbClr val="0000FF"/>
              </a:solidFill>
            </a:endParaRPr>
          </a:p>
        </p:txBody>
      </p:sp>
    </p:spTree>
    <p:extLst>
      <p:ext uri="{BB962C8B-B14F-4D97-AF65-F5344CB8AC3E}">
        <p14:creationId xmlns:p14="http://schemas.microsoft.com/office/powerpoint/2010/main" val="1316305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Predictability on weather timescales: the problem</a:t>
            </a:r>
            <a:endParaRPr lang="en-US" dirty="0"/>
          </a:p>
        </p:txBody>
      </p:sp>
      <p:sp>
        <p:nvSpPr>
          <p:cNvPr id="3" name="Content Placeholder 2"/>
          <p:cNvSpPr>
            <a:spLocks noGrp="1"/>
          </p:cNvSpPr>
          <p:nvPr>
            <p:ph idx="1"/>
          </p:nvPr>
        </p:nvSpPr>
        <p:spPr>
          <a:xfrm>
            <a:off x="1662545" y="2133600"/>
            <a:ext cx="7195705" cy="3992563"/>
          </a:xfrm>
        </p:spPr>
        <p:txBody>
          <a:bodyPr>
            <a:normAutofit/>
          </a:bodyPr>
          <a:lstStyle/>
          <a:p>
            <a:pPr lvl="1"/>
            <a:r>
              <a:rPr lang="en-US" dirty="0" smtClean="0"/>
              <a:t>There are other sources of model-error, e.g. the absence of a -5/3 slope in the kinetic energy spectra. These result in in leading to incorrect dispersion between any two ensemble members (incorrect error-growth characteristic).</a:t>
            </a:r>
          </a:p>
          <a:p>
            <a:pPr lvl="1"/>
            <a:r>
              <a:rPr lang="en-US" dirty="0" smtClean="0"/>
              <a:t>As long as the model has insufficient error-growth, it will be insufficient to represent model uncertainty where it occurs.</a:t>
            </a:r>
          </a:p>
        </p:txBody>
      </p:sp>
    </p:spTree>
    <p:extLst>
      <p:ext uri="{BB962C8B-B14F-4D97-AF65-F5344CB8AC3E}">
        <p14:creationId xmlns:p14="http://schemas.microsoft.com/office/powerpoint/2010/main" val="68194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Kinetic-energy spectra</a:t>
            </a:r>
            <a:endParaRPr lang="en-US" dirty="0"/>
          </a:p>
        </p:txBody>
      </p:sp>
      <p:pic>
        <p:nvPicPr>
          <p:cNvPr id="4" name="Picture 3" descr="spectra.tiff"/>
          <p:cNvPicPr>
            <a:picLocks noChangeAspect="1"/>
          </p:cNvPicPr>
          <p:nvPr/>
        </p:nvPicPr>
        <p:blipFill rotWithShape="1">
          <a:blip r:embed="rId2">
            <a:extLst>
              <a:ext uri="{28A0092B-C50C-407E-A947-70E740481C1C}">
                <a14:useLocalDpi xmlns:a14="http://schemas.microsoft.com/office/drawing/2010/main" val="0"/>
              </a:ext>
            </a:extLst>
          </a:blip>
          <a:srcRect r="50098" b="17340"/>
          <a:stretch/>
        </p:blipFill>
        <p:spPr>
          <a:xfrm>
            <a:off x="4572000" y="1835430"/>
            <a:ext cx="3728311" cy="3615973"/>
          </a:xfrm>
          <a:prstGeom prst="rect">
            <a:avLst/>
          </a:prstGeom>
        </p:spPr>
      </p:pic>
      <p:pic>
        <p:nvPicPr>
          <p:cNvPr id="5" name="Picture 24"/>
          <p:cNvPicPr>
            <a:picLocks noChangeAspect="1" noChangeArrowheads="1"/>
          </p:cNvPicPr>
          <p:nvPr/>
        </p:nvPicPr>
        <p:blipFill>
          <a:blip r:embed="rId3"/>
          <a:srcRect/>
          <a:stretch>
            <a:fillRect/>
          </a:stretch>
        </p:blipFill>
        <p:spPr bwMode="auto">
          <a:xfrm>
            <a:off x="869500" y="1835430"/>
            <a:ext cx="3203788" cy="3903547"/>
          </a:xfrm>
          <a:prstGeom prst="rect">
            <a:avLst/>
          </a:prstGeom>
          <a:noFill/>
          <a:ln w="19050">
            <a:solidFill>
              <a:schemeClr val="tx1"/>
            </a:solidFill>
            <a:miter lim="800000"/>
            <a:headEnd/>
            <a:tailEnd/>
          </a:ln>
        </p:spPr>
      </p:pic>
      <p:sp>
        <p:nvSpPr>
          <p:cNvPr id="6" name="Text Box 23"/>
          <p:cNvSpPr txBox="1">
            <a:spLocks noChangeArrowheads="1"/>
          </p:cNvSpPr>
          <p:nvPr/>
        </p:nvSpPr>
        <p:spPr bwMode="auto">
          <a:xfrm>
            <a:off x="1025288" y="5878759"/>
            <a:ext cx="3048000" cy="396875"/>
          </a:xfrm>
          <a:prstGeom prst="rect">
            <a:avLst/>
          </a:prstGeom>
          <a:noFill/>
          <a:ln w="9525">
            <a:solidFill>
              <a:schemeClr val="accent1"/>
            </a:solidFill>
            <a:miter lim="800000"/>
            <a:headEnd/>
            <a:tailEnd/>
          </a:ln>
        </p:spPr>
        <p:txBody>
          <a:bodyPr>
            <a:prstTxWarp prst="textNoShape">
              <a:avLst/>
            </a:prstTxWarp>
            <a:spAutoFit/>
          </a:bodyPr>
          <a:lstStyle/>
          <a:p>
            <a:pPr algn="l">
              <a:spcBef>
                <a:spcPct val="50000"/>
              </a:spcBef>
            </a:pPr>
            <a:r>
              <a:rPr lang="en-GB" sz="2000" b="1" baseline="0" dirty="0" err="1">
                <a:solidFill>
                  <a:schemeClr val="tx1"/>
                </a:solidFill>
                <a:latin typeface="Times New Roman" charset="0"/>
                <a:ea typeface="Times New Roman" charset="0"/>
                <a:cs typeface="Times New Roman" charset="0"/>
              </a:rPr>
              <a:t>Nastrom</a:t>
            </a:r>
            <a:r>
              <a:rPr lang="en-GB" sz="2000" b="1" baseline="0" dirty="0">
                <a:solidFill>
                  <a:schemeClr val="tx1"/>
                </a:solidFill>
                <a:latin typeface="Times New Roman" charset="0"/>
                <a:ea typeface="Times New Roman" charset="0"/>
                <a:cs typeface="Times New Roman" charset="0"/>
              </a:rPr>
              <a:t> and Gage, 1985</a:t>
            </a:r>
          </a:p>
        </p:txBody>
      </p:sp>
    </p:spTree>
    <p:extLst>
      <p:ext uri="{BB962C8B-B14F-4D97-AF65-F5344CB8AC3E}">
        <p14:creationId xmlns:p14="http://schemas.microsoft.com/office/powerpoint/2010/main" val="19234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Limited vs unlimited predictability in Lorenz 1969</a:t>
            </a:r>
            <a:endParaRPr lang="en-US" dirty="0"/>
          </a:p>
        </p:txBody>
      </p:sp>
      <p:pic>
        <p:nvPicPr>
          <p:cNvPr id="37891" name="Picture 2" descr="lala.pdf"/>
          <p:cNvPicPr>
            <a:picLocks noChangeAspect="1"/>
          </p:cNvPicPr>
          <p:nvPr/>
        </p:nvPicPr>
        <p:blipFill>
          <a:blip r:embed="rId2"/>
          <a:srcRect/>
          <a:stretch>
            <a:fillRect/>
          </a:stretch>
        </p:blipFill>
        <p:spPr bwMode="auto">
          <a:xfrm>
            <a:off x="1380042" y="1791732"/>
            <a:ext cx="6673850" cy="4140200"/>
          </a:xfrm>
          <a:prstGeom prst="rect">
            <a:avLst/>
          </a:prstGeom>
          <a:noFill/>
          <a:ln w="9525">
            <a:noFill/>
            <a:miter lim="800000"/>
            <a:headEnd/>
            <a:tailEnd/>
          </a:ln>
        </p:spPr>
      </p:pic>
      <p:sp>
        <p:nvSpPr>
          <p:cNvPr id="37892" name="TextBox 3"/>
          <p:cNvSpPr txBox="1">
            <a:spLocks noChangeArrowheads="1"/>
          </p:cNvSpPr>
          <p:nvPr/>
        </p:nvSpPr>
        <p:spPr bwMode="auto">
          <a:xfrm>
            <a:off x="4957115" y="5746988"/>
            <a:ext cx="2685632" cy="369888"/>
          </a:xfrm>
          <a:prstGeom prst="rect">
            <a:avLst/>
          </a:prstGeom>
          <a:noFill/>
          <a:ln w="9525">
            <a:solidFill>
              <a:schemeClr val="accent1"/>
            </a:solidFill>
            <a:miter lim="800000"/>
            <a:headEnd/>
            <a:tailEnd/>
          </a:ln>
        </p:spPr>
        <p:txBody>
          <a:bodyPr wrap="square">
            <a:prstTxWarp prst="textNoShape">
              <a:avLst/>
            </a:prstTxWarp>
            <a:spAutoFit/>
          </a:bodyPr>
          <a:lstStyle/>
          <a:p>
            <a:r>
              <a:rPr lang="en-US" baseline="0" dirty="0"/>
              <a:t> </a:t>
            </a:r>
            <a:r>
              <a:rPr lang="en-US" baseline="0" dirty="0" err="1">
                <a:solidFill>
                  <a:schemeClr val="tx1"/>
                </a:solidFill>
              </a:rPr>
              <a:t>Rotunno</a:t>
            </a:r>
            <a:r>
              <a:rPr lang="en-US" baseline="0" dirty="0">
                <a:solidFill>
                  <a:schemeClr val="tx1"/>
                </a:solidFill>
              </a:rPr>
              <a:t> and Snyder, 2008 </a:t>
            </a:r>
            <a:endParaRPr lang="en-US" dirty="0">
              <a:solidFill>
                <a:schemeClr val="tx1"/>
              </a:solidFill>
            </a:endParaRPr>
          </a:p>
        </p:txBody>
      </p:sp>
      <p:sp>
        <p:nvSpPr>
          <p:cNvPr id="6" name="TextBox 3"/>
          <p:cNvSpPr txBox="1">
            <a:spLocks noChangeArrowheads="1"/>
          </p:cNvSpPr>
          <p:nvPr/>
        </p:nvSpPr>
        <p:spPr bwMode="auto">
          <a:xfrm>
            <a:off x="3631236" y="6155417"/>
            <a:ext cx="4011511" cy="369332"/>
          </a:xfrm>
          <a:prstGeom prst="rect">
            <a:avLst/>
          </a:prstGeom>
          <a:noFill/>
          <a:ln w="9525">
            <a:solidFill>
              <a:schemeClr val="accent1"/>
            </a:solidFill>
            <a:miter lim="800000"/>
            <a:headEnd/>
            <a:tailEnd/>
          </a:ln>
        </p:spPr>
        <p:txBody>
          <a:bodyPr wrap="square">
            <a:prstTxWarp prst="textNoShape">
              <a:avLst/>
            </a:prstTxWarp>
            <a:spAutoFit/>
          </a:bodyPr>
          <a:lstStyle/>
          <a:p>
            <a:r>
              <a:rPr lang="en-US" baseline="0" dirty="0" smtClean="0"/>
              <a:t> </a:t>
            </a:r>
            <a:r>
              <a:rPr lang="en-US" dirty="0" smtClean="0"/>
              <a:t>see also: </a:t>
            </a:r>
            <a:r>
              <a:rPr lang="en-US" dirty="0" err="1" smtClean="0"/>
              <a:t>Tribbia</a:t>
            </a:r>
            <a:r>
              <a:rPr lang="en-US" dirty="0" smtClean="0"/>
              <a:t> and </a:t>
            </a:r>
            <a:r>
              <a:rPr lang="en-US" dirty="0" err="1" smtClean="0"/>
              <a:t>Baumhefner</a:t>
            </a:r>
            <a:r>
              <a:rPr lang="en-US" baseline="0" dirty="0" smtClean="0">
                <a:solidFill>
                  <a:schemeClr val="tx1"/>
                </a:solidFill>
              </a:rPr>
              <a:t> 2004 </a:t>
            </a:r>
            <a:endParaRPr lang="en-US" dirty="0">
              <a:solidFill>
                <a:schemeClr val="tx1"/>
              </a:solidFill>
            </a:endParaRPr>
          </a:p>
        </p:txBody>
      </p:sp>
    </p:spTree>
    <p:extLst>
      <p:ext uri="{BB962C8B-B14F-4D97-AF65-F5344CB8AC3E}">
        <p14:creationId xmlns:p14="http://schemas.microsoft.com/office/powerpoint/2010/main" val="667867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593191"/>
            <a:ext cx="8561917" cy="967840"/>
          </a:xfrm>
        </p:spPr>
        <p:txBody>
          <a:bodyPr/>
          <a:lstStyle/>
          <a:p>
            <a:r>
              <a:rPr lang="en-US" dirty="0" smtClean="0"/>
              <a:t>Forecast error spectra</a:t>
            </a:r>
            <a:endParaRPr lang="en-US" dirty="0"/>
          </a:p>
        </p:txBody>
      </p:sp>
      <p:pic>
        <p:nvPicPr>
          <p:cNvPr id="3" name="Picture 2" descr="lala.tiff"/>
          <p:cNvPicPr>
            <a:picLocks noChangeAspect="1"/>
          </p:cNvPicPr>
          <p:nvPr/>
        </p:nvPicPr>
        <p:blipFill rotWithShape="1">
          <a:blip r:embed="rId2">
            <a:extLst>
              <a:ext uri="{28A0092B-C50C-407E-A947-70E740481C1C}">
                <a14:useLocalDpi xmlns:a14="http://schemas.microsoft.com/office/drawing/2010/main" val="0"/>
              </a:ext>
            </a:extLst>
          </a:blip>
          <a:srcRect b="25950"/>
          <a:stretch/>
        </p:blipFill>
        <p:spPr>
          <a:xfrm>
            <a:off x="3100387" y="2802125"/>
            <a:ext cx="5791686" cy="2652880"/>
          </a:xfrm>
          <a:prstGeom prst="rect">
            <a:avLst/>
          </a:prstGeom>
        </p:spPr>
      </p:pic>
      <p:sp>
        <p:nvSpPr>
          <p:cNvPr id="4" name="Rectangle 3"/>
          <p:cNvSpPr/>
          <p:nvPr/>
        </p:nvSpPr>
        <p:spPr>
          <a:xfrm>
            <a:off x="6344055" y="5579997"/>
            <a:ext cx="2548018" cy="369332"/>
          </a:xfrm>
          <a:prstGeom prst="rect">
            <a:avLst/>
          </a:prstGeom>
          <a:ln>
            <a:solidFill>
              <a:srgbClr val="990000"/>
            </a:solidFill>
          </a:ln>
        </p:spPr>
        <p:txBody>
          <a:bodyPr wrap="square">
            <a:spAutoFit/>
          </a:bodyPr>
          <a:lstStyle/>
          <a:p>
            <a:r>
              <a:rPr lang="en-US" dirty="0" err="1" smtClean="0">
                <a:solidFill>
                  <a:srgbClr val="0000FF"/>
                </a:solidFill>
              </a:rPr>
              <a:t>Berner</a:t>
            </a:r>
            <a:r>
              <a:rPr lang="en-US" dirty="0" smtClean="0">
                <a:solidFill>
                  <a:srgbClr val="0000FF"/>
                </a:solidFill>
              </a:rPr>
              <a:t> et al. 2009</a:t>
            </a:r>
            <a:endParaRPr lang="en-US" dirty="0">
              <a:solidFill>
                <a:srgbClr val="0000FF"/>
              </a:solidFill>
            </a:endParaRPr>
          </a:p>
        </p:txBody>
      </p:sp>
    </p:spTree>
    <p:extLst>
      <p:ext uri="{BB962C8B-B14F-4D97-AF65-F5344CB8AC3E}">
        <p14:creationId xmlns:p14="http://schemas.microsoft.com/office/powerpoint/2010/main" val="3460759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Kinetic-energy spectra</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50930" b="6453"/>
          <a:stretch/>
        </p:blipFill>
        <p:spPr>
          <a:xfrm>
            <a:off x="5277295" y="2077469"/>
            <a:ext cx="3444478" cy="3734937"/>
          </a:xfrm>
        </p:spPr>
      </p:pic>
      <p:sp>
        <p:nvSpPr>
          <p:cNvPr id="5" name="TextBox 3"/>
          <p:cNvSpPr txBox="1">
            <a:spLocks noChangeArrowheads="1"/>
          </p:cNvSpPr>
          <p:nvPr/>
        </p:nvSpPr>
        <p:spPr bwMode="auto">
          <a:xfrm>
            <a:off x="6036141" y="5921765"/>
            <a:ext cx="2685632" cy="369888"/>
          </a:xfrm>
          <a:prstGeom prst="rect">
            <a:avLst/>
          </a:prstGeom>
          <a:noFill/>
          <a:ln w="9525">
            <a:solidFill>
              <a:schemeClr val="accent1"/>
            </a:solidFill>
            <a:miter lim="800000"/>
            <a:headEnd/>
            <a:tailEnd/>
          </a:ln>
        </p:spPr>
        <p:txBody>
          <a:bodyPr wrap="square">
            <a:prstTxWarp prst="textNoShape">
              <a:avLst/>
            </a:prstTxWarp>
            <a:spAutoFit/>
          </a:bodyPr>
          <a:lstStyle/>
          <a:p>
            <a:r>
              <a:rPr lang="en-US" baseline="0" dirty="0" err="1" smtClean="0"/>
              <a:t>Skamarock</a:t>
            </a:r>
            <a:r>
              <a:rPr lang="en-US" baseline="0" dirty="0" smtClean="0"/>
              <a:t> et al</a:t>
            </a:r>
            <a:r>
              <a:rPr lang="en-US" dirty="0"/>
              <a:t>.</a:t>
            </a:r>
            <a:r>
              <a:rPr lang="en-US" baseline="0" dirty="0" smtClean="0">
                <a:solidFill>
                  <a:schemeClr val="tx1"/>
                </a:solidFill>
              </a:rPr>
              <a:t> 2014 </a:t>
            </a:r>
            <a:endParaRPr lang="en-US" dirty="0">
              <a:solidFill>
                <a:schemeClr val="tx1"/>
              </a:solidFill>
            </a:endParaRPr>
          </a:p>
        </p:txBody>
      </p:sp>
    </p:spTree>
    <p:extLst>
      <p:ext uri="{BB962C8B-B14F-4D97-AF65-F5344CB8AC3E}">
        <p14:creationId xmlns:p14="http://schemas.microsoft.com/office/powerpoint/2010/main" val="1760658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Bulletin of the American Society, March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550" y="1855717"/>
            <a:ext cx="6616700" cy="3556000"/>
          </a:xfrm>
          <a:prstGeom prst="rect">
            <a:avLst/>
          </a:prstGeom>
        </p:spPr>
      </p:pic>
    </p:spTree>
    <p:extLst>
      <p:ext uri="{BB962C8B-B14F-4D97-AF65-F5344CB8AC3E}">
        <p14:creationId xmlns:p14="http://schemas.microsoft.com/office/powerpoint/2010/main" val="153967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872521" y="2967335"/>
            <a:ext cx="339896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3658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initial uncertainty by an ensemble of states </a:t>
            </a:r>
            <a:endParaRPr lang="en-US" dirty="0"/>
          </a:p>
        </p:txBody>
      </p:sp>
      <p:sp>
        <p:nvSpPr>
          <p:cNvPr id="3" name="Content Placeholder 2"/>
          <p:cNvSpPr>
            <a:spLocks noGrp="1"/>
          </p:cNvSpPr>
          <p:nvPr>
            <p:ph sz="half" idx="1"/>
          </p:nvPr>
        </p:nvSpPr>
        <p:spPr>
          <a:xfrm>
            <a:off x="296333" y="2151063"/>
            <a:ext cx="4208685" cy="3975100"/>
          </a:xfrm>
        </p:spPr>
        <p:txBody>
          <a:bodyPr>
            <a:normAutofit fontScale="77500" lnSpcReduction="20000"/>
          </a:bodyPr>
          <a:lstStyle/>
          <a:p>
            <a:r>
              <a:rPr lang="en-US" dirty="0" smtClean="0"/>
              <a:t>Forecast uncertainty in weather models:</a:t>
            </a:r>
          </a:p>
          <a:p>
            <a:pPr lvl="1"/>
            <a:r>
              <a:rPr lang="en-US" dirty="0" smtClean="0"/>
              <a:t>Initial condition uncertainty</a:t>
            </a:r>
          </a:p>
          <a:p>
            <a:pPr lvl="1"/>
            <a:r>
              <a:rPr lang="en-US" dirty="0" smtClean="0"/>
              <a:t>Model uncertainty </a:t>
            </a:r>
          </a:p>
          <a:p>
            <a:pPr lvl="1"/>
            <a:r>
              <a:rPr lang="en-US" dirty="0" smtClean="0"/>
              <a:t>Boundary condition uncertainty</a:t>
            </a:r>
          </a:p>
          <a:p>
            <a:r>
              <a:rPr lang="en-US" dirty="0" smtClean="0"/>
              <a:t>Represent initial forecast uncertainty by ensemble of states</a:t>
            </a:r>
          </a:p>
          <a:p>
            <a:r>
              <a:rPr lang="en-US" dirty="0" smtClean="0"/>
              <a:t>Reliable forecast system: Spread should grow like ensemble mean error</a:t>
            </a:r>
          </a:p>
          <a:p>
            <a:pPr lvl="1"/>
            <a:r>
              <a:rPr lang="en-US" dirty="0" smtClean="0"/>
              <a:t>Predictable states with small error should have small spread</a:t>
            </a:r>
          </a:p>
          <a:p>
            <a:pPr lvl="1"/>
            <a:r>
              <a:rPr lang="en-US" dirty="0" smtClean="0"/>
              <a:t>Unpredictable states with large error should have large spread</a:t>
            </a:r>
            <a:endParaRPr lang="en-US" dirty="0"/>
          </a:p>
        </p:txBody>
      </p:sp>
      <p:sp>
        <p:nvSpPr>
          <p:cNvPr id="5" name="Content Placeholder 4"/>
          <p:cNvSpPr>
            <a:spLocks noGrp="1"/>
          </p:cNvSpPr>
          <p:nvPr>
            <p:ph sz="half" idx="2"/>
          </p:nvPr>
        </p:nvSpPr>
        <p:spPr/>
        <p:txBody>
          <a:bodyPr>
            <a:normAutofit fontScale="77500" lnSpcReduction="20000"/>
          </a:bodyPr>
          <a:lstStyle/>
          <a:p>
            <a:pPr marL="0" indent="0">
              <a:buNone/>
            </a:pPr>
            <a:r>
              <a:rPr lang="en-US" dirty="0" smtClean="0"/>
              <a:t>\</a:t>
            </a:r>
            <a:endParaRPr lang="en-US" dirty="0"/>
          </a:p>
        </p:txBody>
      </p:sp>
      <p:graphicFrame>
        <p:nvGraphicFramePr>
          <p:cNvPr id="6" name="Object 2"/>
          <p:cNvGraphicFramePr>
            <a:graphicFrameLocks noChangeAspect="1"/>
          </p:cNvGraphicFramePr>
          <p:nvPr/>
        </p:nvGraphicFramePr>
        <p:xfrm>
          <a:off x="8391219" y="5368921"/>
          <a:ext cx="295275" cy="334963"/>
        </p:xfrm>
        <a:graphic>
          <a:graphicData uri="http://schemas.openxmlformats.org/presentationml/2006/ole">
            <mc:AlternateContent xmlns:mc="http://schemas.openxmlformats.org/markup-compatibility/2006">
              <mc:Choice xmlns:v="urn:schemas-microsoft-com:vml" Requires="v">
                <p:oleObj spid="_x0000_s1823" name="Equation" r:id="rId4" imgW="140036" imgH="152731" progId="Equation.3">
                  <p:embed/>
                </p:oleObj>
              </mc:Choice>
              <mc:Fallback>
                <p:oleObj name="Equation" r:id="rId4" imgW="140036" imgH="15273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219" y="5368921"/>
                        <a:ext cx="295275" cy="334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Oval 5"/>
          <p:cNvSpPr>
            <a:spLocks noChangeArrowheads="1"/>
          </p:cNvSpPr>
          <p:nvPr/>
        </p:nvSpPr>
        <p:spPr bwMode="auto">
          <a:xfrm>
            <a:off x="8062606" y="2889246"/>
            <a:ext cx="733425" cy="2406650"/>
          </a:xfrm>
          <a:prstGeom prst="ellipse">
            <a:avLst/>
          </a:prstGeom>
          <a:noFill/>
          <a:ln w="28575">
            <a:solidFill>
              <a:srgbClr val="99CC00"/>
            </a:solidFill>
            <a:round/>
            <a:headEnd/>
            <a:tailEnd/>
          </a:ln>
        </p:spPr>
        <p:txBody>
          <a:bodyPr wrap="none" anchor="ctr">
            <a:prstTxWarp prst="textNoShape">
              <a:avLst/>
            </a:prstTxWarp>
          </a:bodyPr>
          <a:lstStyle/>
          <a:p>
            <a:endParaRPr lang="en-US"/>
          </a:p>
        </p:txBody>
      </p:sp>
      <p:sp>
        <p:nvSpPr>
          <p:cNvPr id="8" name="Oval 6"/>
          <p:cNvSpPr>
            <a:spLocks noChangeArrowheads="1"/>
          </p:cNvSpPr>
          <p:nvPr/>
        </p:nvSpPr>
        <p:spPr bwMode="auto">
          <a:xfrm>
            <a:off x="6233806" y="3314696"/>
            <a:ext cx="261938" cy="1651000"/>
          </a:xfrm>
          <a:prstGeom prst="ellipse">
            <a:avLst/>
          </a:prstGeom>
          <a:noFill/>
          <a:ln w="28575">
            <a:solidFill>
              <a:srgbClr val="99CC00"/>
            </a:solidFill>
            <a:round/>
            <a:headEnd/>
            <a:tailEnd/>
          </a:ln>
        </p:spPr>
        <p:txBody>
          <a:bodyPr wrap="none" anchor="ctr">
            <a:prstTxWarp prst="textNoShape">
              <a:avLst/>
            </a:prstTxWarp>
          </a:bodyPr>
          <a:lstStyle/>
          <a:p>
            <a:endParaRPr lang="en-US"/>
          </a:p>
        </p:txBody>
      </p:sp>
      <p:sp>
        <p:nvSpPr>
          <p:cNvPr id="9" name="Oval 7"/>
          <p:cNvSpPr>
            <a:spLocks noChangeArrowheads="1"/>
          </p:cNvSpPr>
          <p:nvPr/>
        </p:nvSpPr>
        <p:spPr bwMode="auto">
          <a:xfrm>
            <a:off x="4358969" y="3455984"/>
            <a:ext cx="261937" cy="847725"/>
          </a:xfrm>
          <a:prstGeom prst="ellipse">
            <a:avLst/>
          </a:prstGeom>
          <a:noFill/>
          <a:ln w="28575">
            <a:solidFill>
              <a:schemeClr val="accent4"/>
            </a:solidFill>
            <a:round/>
            <a:headEnd/>
            <a:tailEnd/>
          </a:ln>
        </p:spPr>
        <p:txBody>
          <a:bodyPr wrap="none" anchor="ctr">
            <a:prstTxWarp prst="textNoShape">
              <a:avLst/>
            </a:prstTxWarp>
          </a:bodyPr>
          <a:lstStyle/>
          <a:p>
            <a:endParaRPr lang="en-US">
              <a:solidFill>
                <a:srgbClr val="00FFFF"/>
              </a:solidFill>
            </a:endParaRPr>
          </a:p>
        </p:txBody>
      </p:sp>
      <p:sp>
        <p:nvSpPr>
          <p:cNvPr id="10" name="Freeform 8"/>
          <p:cNvSpPr>
            <a:spLocks/>
          </p:cNvSpPr>
          <p:nvPr/>
        </p:nvSpPr>
        <p:spPr bwMode="auto">
          <a:xfrm>
            <a:off x="4451044" y="3100384"/>
            <a:ext cx="4441825" cy="496887"/>
          </a:xfrm>
          <a:custGeom>
            <a:avLst/>
            <a:gdLst>
              <a:gd name="T0" fmla="*/ 0 w 4069"/>
              <a:gd name="T1" fmla="*/ 487938124 h 506"/>
              <a:gd name="T2" fmla="*/ 1315578178 w 4069"/>
              <a:gd name="T3" fmla="*/ 263254857 h 506"/>
              <a:gd name="T4" fmla="*/ 2147483647 w 4069"/>
              <a:gd name="T5" fmla="*/ 398257876 h 506"/>
              <a:gd name="T6" fmla="*/ 2147483647 w 4069"/>
              <a:gd name="T7" fmla="*/ 83894362 h 506"/>
              <a:gd name="T8" fmla="*/ 2147483647 w 4069"/>
              <a:gd name="T9" fmla="*/ 0 h 506"/>
              <a:gd name="T10" fmla="*/ 0 60000 65536"/>
              <a:gd name="T11" fmla="*/ 0 60000 65536"/>
              <a:gd name="T12" fmla="*/ 0 60000 65536"/>
              <a:gd name="T13" fmla="*/ 0 60000 65536"/>
              <a:gd name="T14" fmla="*/ 0 60000 65536"/>
              <a:gd name="T15" fmla="*/ 0 w 4069"/>
              <a:gd name="T16" fmla="*/ 0 h 506"/>
              <a:gd name="T17" fmla="*/ 4069 w 4069"/>
              <a:gd name="T18" fmla="*/ 506 h 506"/>
            </a:gdLst>
            <a:ahLst/>
            <a:cxnLst>
              <a:cxn ang="T10">
                <a:pos x="T0" y="T1"/>
              </a:cxn>
              <a:cxn ang="T11">
                <a:pos x="T2" y="T3"/>
              </a:cxn>
              <a:cxn ang="T12">
                <a:pos x="T4" y="T5"/>
              </a:cxn>
              <a:cxn ang="T13">
                <a:pos x="T6" y="T7"/>
              </a:cxn>
              <a:cxn ang="T14">
                <a:pos x="T8" y="T9"/>
              </a:cxn>
            </a:cxnLst>
            <a:rect l="T15" t="T16" r="T17" b="T18"/>
            <a:pathLst>
              <a:path w="4069" h="506">
                <a:moveTo>
                  <a:pt x="0" y="506"/>
                </a:moveTo>
                <a:cubicBezTo>
                  <a:pt x="352" y="397"/>
                  <a:pt x="704" y="289"/>
                  <a:pt x="1104" y="273"/>
                </a:cubicBezTo>
                <a:cubicBezTo>
                  <a:pt x="1504" y="258"/>
                  <a:pt x="2016" y="444"/>
                  <a:pt x="2400" y="413"/>
                </a:cubicBezTo>
                <a:cubicBezTo>
                  <a:pt x="2784" y="382"/>
                  <a:pt x="3130" y="156"/>
                  <a:pt x="3408" y="87"/>
                </a:cubicBezTo>
                <a:cubicBezTo>
                  <a:pt x="3686" y="18"/>
                  <a:pt x="3959" y="14"/>
                  <a:pt x="4069" y="0"/>
                </a:cubicBezTo>
              </a:path>
            </a:pathLst>
          </a:custGeom>
          <a:noFill/>
          <a:ln w="28575">
            <a:solidFill>
              <a:schemeClr val="tx1"/>
            </a:solidFill>
            <a:round/>
            <a:headEnd/>
            <a:tailEnd/>
          </a:ln>
        </p:spPr>
        <p:txBody>
          <a:bodyPr>
            <a:prstTxWarp prst="textNoShape">
              <a:avLst/>
            </a:prstTxWarp>
          </a:bodyPr>
          <a:lstStyle/>
          <a:p>
            <a:endParaRPr lang="en-US"/>
          </a:p>
        </p:txBody>
      </p:sp>
      <p:sp>
        <p:nvSpPr>
          <p:cNvPr id="11" name="Freeform 9"/>
          <p:cNvSpPr>
            <a:spLocks/>
          </p:cNvSpPr>
          <p:nvPr/>
        </p:nvSpPr>
        <p:spPr bwMode="auto">
          <a:xfrm>
            <a:off x="4451044" y="3305171"/>
            <a:ext cx="4441825" cy="590550"/>
          </a:xfrm>
          <a:custGeom>
            <a:avLst/>
            <a:gdLst>
              <a:gd name="T0" fmla="*/ 0 w 4069"/>
              <a:gd name="T1" fmla="*/ 409949608 h 602"/>
              <a:gd name="T2" fmla="*/ 1487175190 w 4069"/>
              <a:gd name="T3" fmla="*/ 271374402 h 602"/>
              <a:gd name="T4" fmla="*/ 2147483647 w 4069"/>
              <a:gd name="T5" fmla="*/ 548523833 h 602"/>
              <a:gd name="T6" fmla="*/ 2147483647 w 4069"/>
              <a:gd name="T7" fmla="*/ 86608768 h 602"/>
              <a:gd name="T8" fmla="*/ 2147483647 w 4069"/>
              <a:gd name="T9" fmla="*/ 26944579 h 602"/>
              <a:gd name="T10" fmla="*/ 0 60000 65536"/>
              <a:gd name="T11" fmla="*/ 0 60000 65536"/>
              <a:gd name="T12" fmla="*/ 0 60000 65536"/>
              <a:gd name="T13" fmla="*/ 0 60000 65536"/>
              <a:gd name="T14" fmla="*/ 0 60000 65536"/>
              <a:gd name="T15" fmla="*/ 0 w 4069"/>
              <a:gd name="T16" fmla="*/ 0 h 602"/>
              <a:gd name="T17" fmla="*/ 4069 w 4069"/>
              <a:gd name="T18" fmla="*/ 602 h 602"/>
            </a:gdLst>
            <a:ahLst/>
            <a:cxnLst>
              <a:cxn ang="T10">
                <a:pos x="T0" y="T1"/>
              </a:cxn>
              <a:cxn ang="T11">
                <a:pos x="T2" y="T3"/>
              </a:cxn>
              <a:cxn ang="T12">
                <a:pos x="T4" y="T5"/>
              </a:cxn>
              <a:cxn ang="T13">
                <a:pos x="T6" y="T7"/>
              </a:cxn>
              <a:cxn ang="T14">
                <a:pos x="T8" y="T9"/>
              </a:cxn>
            </a:cxnLst>
            <a:rect l="T15" t="T16" r="T17" b="T18"/>
            <a:pathLst>
              <a:path w="4069" h="602">
                <a:moveTo>
                  <a:pt x="0" y="426"/>
                </a:moveTo>
                <a:cubicBezTo>
                  <a:pt x="408" y="342"/>
                  <a:pt x="816" y="258"/>
                  <a:pt x="1248" y="282"/>
                </a:cubicBezTo>
                <a:cubicBezTo>
                  <a:pt x="1680" y="306"/>
                  <a:pt x="2168" y="602"/>
                  <a:pt x="2592" y="570"/>
                </a:cubicBezTo>
                <a:cubicBezTo>
                  <a:pt x="3016" y="538"/>
                  <a:pt x="3546" y="180"/>
                  <a:pt x="3792" y="90"/>
                </a:cubicBezTo>
                <a:cubicBezTo>
                  <a:pt x="4038" y="0"/>
                  <a:pt x="4023" y="38"/>
                  <a:pt x="4069" y="28"/>
                </a:cubicBezTo>
              </a:path>
            </a:pathLst>
          </a:custGeom>
          <a:noFill/>
          <a:ln w="28575">
            <a:solidFill>
              <a:schemeClr val="tx1"/>
            </a:solidFill>
            <a:round/>
            <a:headEnd/>
            <a:tailEnd/>
          </a:ln>
        </p:spPr>
        <p:txBody>
          <a:bodyPr>
            <a:prstTxWarp prst="textNoShape">
              <a:avLst/>
            </a:prstTxWarp>
          </a:bodyPr>
          <a:lstStyle/>
          <a:p>
            <a:endParaRPr lang="en-US"/>
          </a:p>
        </p:txBody>
      </p:sp>
      <p:sp>
        <p:nvSpPr>
          <p:cNvPr id="12" name="Freeform 10"/>
          <p:cNvSpPr>
            <a:spLocks/>
          </p:cNvSpPr>
          <p:nvPr/>
        </p:nvSpPr>
        <p:spPr bwMode="auto">
          <a:xfrm>
            <a:off x="4505019" y="3743321"/>
            <a:ext cx="4451350" cy="379413"/>
          </a:xfrm>
          <a:custGeom>
            <a:avLst/>
            <a:gdLst>
              <a:gd name="T0" fmla="*/ 0 w 4077"/>
              <a:gd name="T1" fmla="*/ 88427739 h 387"/>
              <a:gd name="T2" fmla="*/ 1544924160 w 4077"/>
              <a:gd name="T3" fmla="*/ 88427739 h 387"/>
              <a:gd name="T4" fmla="*/ 2147483647 w 4077"/>
              <a:gd name="T5" fmla="*/ 319109862 h 387"/>
              <a:gd name="T6" fmla="*/ 2147483647 w 4077"/>
              <a:gd name="T7" fmla="*/ 319109862 h 387"/>
              <a:gd name="T8" fmla="*/ 2147483647 w 4077"/>
              <a:gd name="T9" fmla="*/ 0 h 387"/>
              <a:gd name="T10" fmla="*/ 0 60000 65536"/>
              <a:gd name="T11" fmla="*/ 0 60000 65536"/>
              <a:gd name="T12" fmla="*/ 0 60000 65536"/>
              <a:gd name="T13" fmla="*/ 0 60000 65536"/>
              <a:gd name="T14" fmla="*/ 0 60000 65536"/>
              <a:gd name="T15" fmla="*/ 0 w 4077"/>
              <a:gd name="T16" fmla="*/ 0 h 387"/>
              <a:gd name="T17" fmla="*/ 4077 w 4077"/>
              <a:gd name="T18" fmla="*/ 387 h 387"/>
            </a:gdLst>
            <a:ahLst/>
            <a:cxnLst>
              <a:cxn ang="T10">
                <a:pos x="T0" y="T1"/>
              </a:cxn>
              <a:cxn ang="T11">
                <a:pos x="T2" y="T3"/>
              </a:cxn>
              <a:cxn ang="T12">
                <a:pos x="T4" y="T5"/>
              </a:cxn>
              <a:cxn ang="T13">
                <a:pos x="T6" y="T7"/>
              </a:cxn>
              <a:cxn ang="T14">
                <a:pos x="T8" y="T9"/>
              </a:cxn>
            </a:cxnLst>
            <a:rect l="T15" t="T16" r="T17" b="T18"/>
            <a:pathLst>
              <a:path w="4077" h="387">
                <a:moveTo>
                  <a:pt x="0" y="92"/>
                </a:moveTo>
                <a:cubicBezTo>
                  <a:pt x="440" y="72"/>
                  <a:pt x="880" y="52"/>
                  <a:pt x="1296" y="92"/>
                </a:cubicBezTo>
                <a:cubicBezTo>
                  <a:pt x="1712" y="132"/>
                  <a:pt x="2152" y="292"/>
                  <a:pt x="2496" y="332"/>
                </a:cubicBezTo>
                <a:cubicBezTo>
                  <a:pt x="2840" y="372"/>
                  <a:pt x="3096" y="387"/>
                  <a:pt x="3360" y="332"/>
                </a:cubicBezTo>
                <a:cubicBezTo>
                  <a:pt x="3624" y="277"/>
                  <a:pt x="3928" y="69"/>
                  <a:pt x="4077" y="0"/>
                </a:cubicBezTo>
              </a:path>
            </a:pathLst>
          </a:custGeom>
          <a:noFill/>
          <a:ln w="28575">
            <a:solidFill>
              <a:schemeClr val="tx1"/>
            </a:solidFill>
            <a:round/>
            <a:headEnd/>
            <a:tailEnd/>
          </a:ln>
        </p:spPr>
        <p:txBody>
          <a:bodyPr>
            <a:prstTxWarp prst="textNoShape">
              <a:avLst/>
            </a:prstTxWarp>
          </a:bodyPr>
          <a:lstStyle/>
          <a:p>
            <a:endParaRPr lang="en-US"/>
          </a:p>
        </p:txBody>
      </p:sp>
      <p:sp>
        <p:nvSpPr>
          <p:cNvPr id="13" name="Freeform 11"/>
          <p:cNvSpPr>
            <a:spLocks/>
          </p:cNvSpPr>
          <p:nvPr/>
        </p:nvSpPr>
        <p:spPr bwMode="auto">
          <a:xfrm>
            <a:off x="4495494" y="3927471"/>
            <a:ext cx="4379912" cy="787400"/>
          </a:xfrm>
          <a:custGeom>
            <a:avLst/>
            <a:gdLst>
              <a:gd name="T0" fmla="*/ 0 w 4013"/>
              <a:gd name="T1" fmla="*/ 0 h 801"/>
              <a:gd name="T2" fmla="*/ 1829716151 w 4013"/>
              <a:gd name="T3" fmla="*/ 278303139 h 801"/>
              <a:gd name="T4" fmla="*/ 2147483647 w 4013"/>
              <a:gd name="T5" fmla="*/ 510222421 h 801"/>
              <a:gd name="T6" fmla="*/ 2147483647 w 4013"/>
              <a:gd name="T7" fmla="*/ 742141703 h 801"/>
              <a:gd name="T8" fmla="*/ 2147483647 w 4013"/>
              <a:gd name="T9" fmla="*/ 703488325 h 801"/>
              <a:gd name="T10" fmla="*/ 0 60000 65536"/>
              <a:gd name="T11" fmla="*/ 0 60000 65536"/>
              <a:gd name="T12" fmla="*/ 0 60000 65536"/>
              <a:gd name="T13" fmla="*/ 0 60000 65536"/>
              <a:gd name="T14" fmla="*/ 0 60000 65536"/>
              <a:gd name="T15" fmla="*/ 0 w 4013"/>
              <a:gd name="T16" fmla="*/ 0 h 801"/>
              <a:gd name="T17" fmla="*/ 4013 w 4013"/>
              <a:gd name="T18" fmla="*/ 801 h 801"/>
            </a:gdLst>
            <a:ahLst/>
            <a:cxnLst>
              <a:cxn ang="T10">
                <a:pos x="T0" y="T1"/>
              </a:cxn>
              <a:cxn ang="T11">
                <a:pos x="T2" y="T3"/>
              </a:cxn>
              <a:cxn ang="T12">
                <a:pos x="T4" y="T5"/>
              </a:cxn>
              <a:cxn ang="T13">
                <a:pos x="T6" y="T7"/>
              </a:cxn>
              <a:cxn ang="T14">
                <a:pos x="T8" y="T9"/>
              </a:cxn>
            </a:cxnLst>
            <a:rect l="T15" t="T16" r="T17" b="T18"/>
            <a:pathLst>
              <a:path w="4013" h="801">
                <a:moveTo>
                  <a:pt x="0" y="0"/>
                </a:moveTo>
                <a:cubicBezTo>
                  <a:pt x="580" y="100"/>
                  <a:pt x="1160" y="200"/>
                  <a:pt x="1536" y="288"/>
                </a:cubicBezTo>
                <a:cubicBezTo>
                  <a:pt x="1912" y="376"/>
                  <a:pt x="1936" y="448"/>
                  <a:pt x="2256" y="528"/>
                </a:cubicBezTo>
                <a:cubicBezTo>
                  <a:pt x="2576" y="608"/>
                  <a:pt x="3163" y="735"/>
                  <a:pt x="3456" y="768"/>
                </a:cubicBezTo>
                <a:cubicBezTo>
                  <a:pt x="3749" y="801"/>
                  <a:pt x="3897" y="736"/>
                  <a:pt x="4013" y="728"/>
                </a:cubicBezTo>
              </a:path>
            </a:pathLst>
          </a:custGeom>
          <a:noFill/>
          <a:ln w="28575">
            <a:solidFill>
              <a:schemeClr val="tx1"/>
            </a:solidFill>
            <a:round/>
            <a:headEnd/>
            <a:tailEnd/>
          </a:ln>
        </p:spPr>
        <p:txBody>
          <a:bodyPr>
            <a:prstTxWarp prst="textNoShape">
              <a:avLst/>
            </a:prstTxWarp>
          </a:bodyPr>
          <a:lstStyle/>
          <a:p>
            <a:endParaRPr lang="en-US"/>
          </a:p>
        </p:txBody>
      </p:sp>
      <p:sp>
        <p:nvSpPr>
          <p:cNvPr id="14" name="Freeform 12"/>
          <p:cNvSpPr>
            <a:spLocks/>
          </p:cNvSpPr>
          <p:nvPr/>
        </p:nvSpPr>
        <p:spPr bwMode="auto">
          <a:xfrm>
            <a:off x="4451044" y="4068759"/>
            <a:ext cx="4502150" cy="1046162"/>
          </a:xfrm>
          <a:custGeom>
            <a:avLst/>
            <a:gdLst>
              <a:gd name="T0" fmla="*/ 0 w 4124"/>
              <a:gd name="T1" fmla="*/ 0 h 1063"/>
              <a:gd name="T2" fmla="*/ 1430157510 w 4124"/>
              <a:gd name="T3" fmla="*/ 227614539 h 1063"/>
              <a:gd name="T4" fmla="*/ 2147483647 w 4124"/>
              <a:gd name="T5" fmla="*/ 727396537 h 1063"/>
              <a:gd name="T6" fmla="*/ 2147483647 w 4124"/>
              <a:gd name="T7" fmla="*/ 1000533393 h 1063"/>
              <a:gd name="T8" fmla="*/ 2147483647 w 4124"/>
              <a:gd name="T9" fmla="*/ 901739484 h 1063"/>
              <a:gd name="T10" fmla="*/ 0 60000 65536"/>
              <a:gd name="T11" fmla="*/ 0 60000 65536"/>
              <a:gd name="T12" fmla="*/ 0 60000 65536"/>
              <a:gd name="T13" fmla="*/ 0 60000 65536"/>
              <a:gd name="T14" fmla="*/ 0 60000 65536"/>
              <a:gd name="T15" fmla="*/ 0 w 4124"/>
              <a:gd name="T16" fmla="*/ 0 h 1063"/>
              <a:gd name="T17" fmla="*/ 4124 w 4124"/>
              <a:gd name="T18" fmla="*/ 1063 h 1063"/>
            </a:gdLst>
            <a:ahLst/>
            <a:cxnLst>
              <a:cxn ang="T10">
                <a:pos x="T0" y="T1"/>
              </a:cxn>
              <a:cxn ang="T11">
                <a:pos x="T2" y="T3"/>
              </a:cxn>
              <a:cxn ang="T12">
                <a:pos x="T4" y="T5"/>
              </a:cxn>
              <a:cxn ang="T13">
                <a:pos x="T6" y="T7"/>
              </a:cxn>
              <a:cxn ang="T14">
                <a:pos x="T8" y="T9"/>
              </a:cxn>
            </a:cxnLst>
            <a:rect l="T15" t="T16" r="T17" b="T18"/>
            <a:pathLst>
              <a:path w="4124" h="1063">
                <a:moveTo>
                  <a:pt x="0" y="0"/>
                </a:moveTo>
                <a:cubicBezTo>
                  <a:pt x="412" y="55"/>
                  <a:pt x="824" y="110"/>
                  <a:pt x="1200" y="235"/>
                </a:cubicBezTo>
                <a:cubicBezTo>
                  <a:pt x="1576" y="360"/>
                  <a:pt x="1880" y="618"/>
                  <a:pt x="2256" y="751"/>
                </a:cubicBezTo>
                <a:cubicBezTo>
                  <a:pt x="2632" y="884"/>
                  <a:pt x="3145" y="1003"/>
                  <a:pt x="3456" y="1033"/>
                </a:cubicBezTo>
                <a:cubicBezTo>
                  <a:pt x="3767" y="1063"/>
                  <a:pt x="3985" y="952"/>
                  <a:pt x="4124" y="931"/>
                </a:cubicBezTo>
              </a:path>
            </a:pathLst>
          </a:custGeom>
          <a:noFill/>
          <a:ln w="28575">
            <a:solidFill>
              <a:schemeClr val="tx1"/>
            </a:solidFill>
            <a:round/>
            <a:headEnd/>
            <a:tailEnd/>
          </a:ln>
        </p:spPr>
        <p:txBody>
          <a:bodyPr>
            <a:prstTxWarp prst="textNoShape">
              <a:avLst/>
            </a:prstTxWarp>
          </a:bodyPr>
          <a:lstStyle/>
          <a:p>
            <a:endParaRPr lang="en-US"/>
          </a:p>
        </p:txBody>
      </p:sp>
      <p:sp>
        <p:nvSpPr>
          <p:cNvPr id="15" name="Freeform 13"/>
          <p:cNvSpPr>
            <a:spLocks/>
          </p:cNvSpPr>
          <p:nvPr/>
        </p:nvSpPr>
        <p:spPr bwMode="auto">
          <a:xfrm>
            <a:off x="4495494" y="3856034"/>
            <a:ext cx="4400550" cy="427037"/>
          </a:xfrm>
          <a:custGeom>
            <a:avLst/>
            <a:gdLst>
              <a:gd name="T0" fmla="*/ 0 w 4029"/>
              <a:gd name="T1" fmla="*/ 23343046 h 433"/>
              <a:gd name="T2" fmla="*/ 1087963628 w 4029"/>
              <a:gd name="T3" fmla="*/ 23343046 h 433"/>
              <a:gd name="T4" fmla="*/ 2118665495 w 4029"/>
              <a:gd name="T5" fmla="*/ 163404278 h 433"/>
              <a:gd name="T6" fmla="*/ 2147483647 w 4029"/>
              <a:gd name="T7" fmla="*/ 396839665 h 433"/>
              <a:gd name="T8" fmla="*/ 2147483647 w 4029"/>
              <a:gd name="T9" fmla="*/ 310274433 h 433"/>
              <a:gd name="T10" fmla="*/ 0 60000 65536"/>
              <a:gd name="T11" fmla="*/ 0 60000 65536"/>
              <a:gd name="T12" fmla="*/ 0 60000 65536"/>
              <a:gd name="T13" fmla="*/ 0 60000 65536"/>
              <a:gd name="T14" fmla="*/ 0 60000 65536"/>
              <a:gd name="T15" fmla="*/ 0 w 4029"/>
              <a:gd name="T16" fmla="*/ 0 h 433"/>
              <a:gd name="T17" fmla="*/ 4029 w 4029"/>
              <a:gd name="T18" fmla="*/ 433 h 433"/>
            </a:gdLst>
            <a:ahLst/>
            <a:cxnLst>
              <a:cxn ang="T10">
                <a:pos x="T0" y="T1"/>
              </a:cxn>
              <a:cxn ang="T11">
                <a:pos x="T2" y="T3"/>
              </a:cxn>
              <a:cxn ang="T12">
                <a:pos x="T4" y="T5"/>
              </a:cxn>
              <a:cxn ang="T13">
                <a:pos x="T6" y="T7"/>
              </a:cxn>
              <a:cxn ang="T14">
                <a:pos x="T8" y="T9"/>
              </a:cxn>
            </a:cxnLst>
            <a:rect l="T15" t="T16" r="T17" b="T18"/>
            <a:pathLst>
              <a:path w="4029" h="433">
                <a:moveTo>
                  <a:pt x="0" y="24"/>
                </a:moveTo>
                <a:cubicBezTo>
                  <a:pt x="308" y="12"/>
                  <a:pt x="616" y="0"/>
                  <a:pt x="912" y="24"/>
                </a:cubicBezTo>
                <a:cubicBezTo>
                  <a:pt x="1208" y="48"/>
                  <a:pt x="1432" y="104"/>
                  <a:pt x="1776" y="168"/>
                </a:cubicBezTo>
                <a:cubicBezTo>
                  <a:pt x="2120" y="232"/>
                  <a:pt x="2601" y="383"/>
                  <a:pt x="2976" y="408"/>
                </a:cubicBezTo>
                <a:cubicBezTo>
                  <a:pt x="3351" y="433"/>
                  <a:pt x="3810" y="338"/>
                  <a:pt x="4029" y="319"/>
                </a:cubicBezTo>
              </a:path>
            </a:pathLst>
          </a:custGeom>
          <a:noFill/>
          <a:ln w="28575">
            <a:solidFill>
              <a:srgbClr val="0000FF"/>
            </a:solidFill>
            <a:round/>
            <a:headEnd/>
            <a:tailEnd/>
          </a:ln>
        </p:spPr>
        <p:txBody>
          <a:bodyPr>
            <a:prstTxWarp prst="textNoShape">
              <a:avLst/>
            </a:prstTxWarp>
          </a:bodyPr>
          <a:lstStyle/>
          <a:p>
            <a:endParaRPr lang="en-US"/>
          </a:p>
        </p:txBody>
      </p:sp>
      <p:sp>
        <p:nvSpPr>
          <p:cNvPr id="16" name="Freeform 14"/>
          <p:cNvSpPr>
            <a:spLocks/>
          </p:cNvSpPr>
          <p:nvPr/>
        </p:nvSpPr>
        <p:spPr bwMode="auto">
          <a:xfrm>
            <a:off x="4454219" y="3905246"/>
            <a:ext cx="4448175" cy="596900"/>
          </a:xfrm>
          <a:custGeom>
            <a:avLst/>
            <a:gdLst>
              <a:gd name="T0" fmla="*/ 0 w 4072"/>
              <a:gd name="T1" fmla="*/ 31806523 h 608"/>
              <a:gd name="T2" fmla="*/ 1045327679 w 4072"/>
              <a:gd name="T3" fmla="*/ 24095911 h 608"/>
              <a:gd name="T4" fmla="*/ 2081107950 w 4072"/>
              <a:gd name="T5" fmla="*/ 176379041 h 608"/>
              <a:gd name="T6" fmla="*/ 2147483647 w 4072"/>
              <a:gd name="T7" fmla="*/ 518535277 h 608"/>
              <a:gd name="T8" fmla="*/ 2147483647 w 4072"/>
              <a:gd name="T9" fmla="*/ 579256107 h 608"/>
              <a:gd name="T10" fmla="*/ 0 60000 65536"/>
              <a:gd name="T11" fmla="*/ 0 60000 65536"/>
              <a:gd name="T12" fmla="*/ 0 60000 65536"/>
              <a:gd name="T13" fmla="*/ 0 60000 65536"/>
              <a:gd name="T14" fmla="*/ 0 60000 65536"/>
              <a:gd name="T15" fmla="*/ 0 w 4072"/>
              <a:gd name="T16" fmla="*/ 0 h 608"/>
              <a:gd name="T17" fmla="*/ 4072 w 4072"/>
              <a:gd name="T18" fmla="*/ 608 h 608"/>
            </a:gdLst>
            <a:ahLst/>
            <a:cxnLst>
              <a:cxn ang="T10">
                <a:pos x="T0" y="T1"/>
              </a:cxn>
              <a:cxn ang="T11">
                <a:pos x="T2" y="T3"/>
              </a:cxn>
              <a:cxn ang="T12">
                <a:pos x="T4" y="T5"/>
              </a:cxn>
              <a:cxn ang="T13">
                <a:pos x="T6" y="T7"/>
              </a:cxn>
              <a:cxn ang="T14">
                <a:pos x="T8" y="T9"/>
              </a:cxn>
            </a:cxnLst>
            <a:rect l="T15" t="T16" r="T17" b="T18"/>
            <a:pathLst>
              <a:path w="4072" h="608">
                <a:moveTo>
                  <a:pt x="0" y="33"/>
                </a:moveTo>
                <a:cubicBezTo>
                  <a:pt x="146" y="32"/>
                  <a:pt x="585" y="0"/>
                  <a:pt x="876" y="25"/>
                </a:cubicBezTo>
                <a:cubicBezTo>
                  <a:pt x="1167" y="50"/>
                  <a:pt x="1405" y="97"/>
                  <a:pt x="1744" y="183"/>
                </a:cubicBezTo>
                <a:cubicBezTo>
                  <a:pt x="2083" y="269"/>
                  <a:pt x="2524" y="468"/>
                  <a:pt x="2912" y="538"/>
                </a:cubicBezTo>
                <a:cubicBezTo>
                  <a:pt x="3300" y="608"/>
                  <a:pt x="3830" y="588"/>
                  <a:pt x="4072" y="601"/>
                </a:cubicBezTo>
              </a:path>
            </a:pathLst>
          </a:custGeom>
          <a:noFill/>
          <a:ln w="28575">
            <a:solidFill>
              <a:srgbClr val="FF3300"/>
            </a:solidFill>
            <a:round/>
            <a:headEnd/>
            <a:tailEnd/>
          </a:ln>
        </p:spPr>
        <p:txBody>
          <a:bodyPr>
            <a:prstTxWarp prst="textNoShape">
              <a:avLst/>
            </a:prstTxWarp>
          </a:bodyPr>
          <a:lstStyle/>
          <a:p>
            <a:endParaRPr lang="en-US"/>
          </a:p>
        </p:txBody>
      </p:sp>
      <p:graphicFrame>
        <p:nvGraphicFramePr>
          <p:cNvPr id="17" name="Object 3"/>
          <p:cNvGraphicFramePr>
            <a:graphicFrameLocks noChangeAspect="1"/>
          </p:cNvGraphicFramePr>
          <p:nvPr/>
        </p:nvGraphicFramePr>
        <p:xfrm>
          <a:off x="4495494" y="4303709"/>
          <a:ext cx="288925" cy="284162"/>
        </p:xfrm>
        <a:graphic>
          <a:graphicData uri="http://schemas.openxmlformats.org/presentationml/2006/ole">
            <mc:AlternateContent xmlns:mc="http://schemas.openxmlformats.org/markup-compatibility/2006">
              <mc:Choice xmlns:v="urn:schemas-microsoft-com:vml" Requires="v">
                <p:oleObj spid="_x0000_s1824" name="Equation" r:id="rId6" imgW="140036" imgH="152731" progId="Equation.3">
                  <p:embed/>
                </p:oleObj>
              </mc:Choice>
              <mc:Fallback>
                <p:oleObj name="Equation" r:id="rId6" imgW="140036" imgH="15273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494" y="4303709"/>
                        <a:ext cx="28892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oleObj>
              </mc:Fallback>
            </mc:AlternateContent>
          </a:graphicData>
        </a:graphic>
      </p:graphicFrame>
      <p:graphicFrame>
        <p:nvGraphicFramePr>
          <p:cNvPr id="18" name="Object 4"/>
          <p:cNvGraphicFramePr>
            <a:graphicFrameLocks noChangeAspect="1"/>
          </p:cNvGraphicFramePr>
          <p:nvPr/>
        </p:nvGraphicFramePr>
        <p:xfrm>
          <a:off x="6417956" y="4918071"/>
          <a:ext cx="261938" cy="284163"/>
        </p:xfrm>
        <a:graphic>
          <a:graphicData uri="http://schemas.openxmlformats.org/presentationml/2006/ole">
            <mc:AlternateContent xmlns:mc="http://schemas.openxmlformats.org/markup-compatibility/2006">
              <mc:Choice xmlns:v="urn:schemas-microsoft-com:vml" Requires="v">
                <p:oleObj spid="_x0000_s1825" name="Equation" r:id="rId8" imgW="127231" imgH="152598" progId="Equation.3">
                  <p:embed/>
                </p:oleObj>
              </mc:Choice>
              <mc:Fallback>
                <p:oleObj name="Equation" r:id="rId8" imgW="127231" imgH="15259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7956" y="4918071"/>
                        <a:ext cx="261938" cy="28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oleObj>
              </mc:Fallback>
            </mc:AlternateContent>
          </a:graphicData>
        </a:graphic>
      </p:graphicFrame>
      <p:sp>
        <p:nvSpPr>
          <p:cNvPr id="19" name="Freeform 17"/>
          <p:cNvSpPr>
            <a:spLocks/>
          </p:cNvSpPr>
          <p:nvPr/>
        </p:nvSpPr>
        <p:spPr bwMode="auto">
          <a:xfrm>
            <a:off x="7926081" y="4210046"/>
            <a:ext cx="69850" cy="293688"/>
          </a:xfrm>
          <a:custGeom>
            <a:avLst/>
            <a:gdLst>
              <a:gd name="T0" fmla="*/ 0 w 3"/>
              <a:gd name="T1" fmla="*/ 0 h 298"/>
              <a:gd name="T2" fmla="*/ 1626340833 w 3"/>
              <a:gd name="T3" fmla="*/ 289438394 h 298"/>
              <a:gd name="T4" fmla="*/ 0 60000 65536"/>
              <a:gd name="T5" fmla="*/ 0 60000 65536"/>
              <a:gd name="T6" fmla="*/ 0 w 3"/>
              <a:gd name="T7" fmla="*/ 0 h 298"/>
              <a:gd name="T8" fmla="*/ 3 w 3"/>
              <a:gd name="T9" fmla="*/ 298 h 298"/>
            </a:gdLst>
            <a:ahLst/>
            <a:cxnLst>
              <a:cxn ang="T4">
                <a:pos x="T0" y="T1"/>
              </a:cxn>
              <a:cxn ang="T5">
                <a:pos x="T2" y="T3"/>
              </a:cxn>
            </a:cxnLst>
            <a:rect l="T6" t="T7" r="T8" b="T9"/>
            <a:pathLst>
              <a:path w="3" h="298">
                <a:moveTo>
                  <a:pt x="0" y="0"/>
                </a:moveTo>
                <a:lnTo>
                  <a:pt x="3" y="298"/>
                </a:lnTo>
              </a:path>
            </a:pathLst>
          </a:custGeom>
          <a:noFill/>
          <a:ln w="28575">
            <a:solidFill>
              <a:srgbClr val="CC66FF"/>
            </a:solidFill>
            <a:round/>
            <a:headEnd type="triangle" w="med" len="med"/>
            <a:tailEnd type="triangle" w="med" len="med"/>
          </a:ln>
        </p:spPr>
        <p:txBody>
          <a:bodyPr>
            <a:prstTxWarp prst="textNoShape">
              <a:avLst/>
            </a:prstTxWarp>
          </a:bodyPr>
          <a:lstStyle/>
          <a:p>
            <a:endParaRPr lang="en-US"/>
          </a:p>
        </p:txBody>
      </p:sp>
      <p:sp>
        <p:nvSpPr>
          <p:cNvPr id="20" name="Line 18"/>
          <p:cNvSpPr>
            <a:spLocks noChangeShapeType="1"/>
          </p:cNvSpPr>
          <p:nvPr/>
        </p:nvSpPr>
        <p:spPr bwMode="auto">
          <a:xfrm>
            <a:off x="7670494" y="4137021"/>
            <a:ext cx="0" cy="122238"/>
          </a:xfrm>
          <a:prstGeom prst="line">
            <a:avLst/>
          </a:prstGeom>
          <a:noFill/>
          <a:ln w="28575">
            <a:solidFill>
              <a:srgbClr val="99CC00"/>
            </a:solidFill>
            <a:round/>
            <a:headEnd type="triangle" w="med" len="med"/>
            <a:tailEnd type="triangle" w="med" len="med"/>
          </a:ln>
        </p:spPr>
        <p:txBody>
          <a:bodyPr>
            <a:prstTxWarp prst="textNoShape">
              <a:avLst/>
            </a:prstTxWarp>
          </a:bodyPr>
          <a:lstStyle/>
          <a:p>
            <a:endParaRPr lang="en-US"/>
          </a:p>
        </p:txBody>
      </p:sp>
      <p:sp>
        <p:nvSpPr>
          <p:cNvPr id="21" name="Line 19"/>
          <p:cNvSpPr>
            <a:spLocks noChangeShapeType="1"/>
          </p:cNvSpPr>
          <p:nvPr/>
        </p:nvSpPr>
        <p:spPr bwMode="auto">
          <a:xfrm>
            <a:off x="7549844" y="3649659"/>
            <a:ext cx="0" cy="619125"/>
          </a:xfrm>
          <a:prstGeom prst="line">
            <a:avLst/>
          </a:prstGeom>
          <a:noFill/>
          <a:ln w="28575">
            <a:solidFill>
              <a:schemeClr val="accent4"/>
            </a:solidFill>
            <a:round/>
            <a:headEnd type="triangle" w="med" len="med"/>
            <a:tailEnd type="triangle" w="med" len="med"/>
          </a:ln>
        </p:spPr>
        <p:txBody>
          <a:bodyPr>
            <a:prstTxWarp prst="textNoShape">
              <a:avLst/>
            </a:prstTxWarp>
          </a:bodyPr>
          <a:lstStyle/>
          <a:p>
            <a:endParaRPr lang="en-US"/>
          </a:p>
        </p:txBody>
      </p:sp>
      <p:sp>
        <p:nvSpPr>
          <p:cNvPr id="22" name="Line 20"/>
          <p:cNvSpPr>
            <a:spLocks noChangeShapeType="1"/>
          </p:cNvSpPr>
          <p:nvPr/>
        </p:nvSpPr>
        <p:spPr bwMode="auto">
          <a:xfrm>
            <a:off x="7468881" y="3267071"/>
            <a:ext cx="22225" cy="992188"/>
          </a:xfrm>
          <a:prstGeom prst="line">
            <a:avLst/>
          </a:prstGeom>
          <a:noFill/>
          <a:ln w="28575">
            <a:solidFill>
              <a:srgbClr val="99CC00"/>
            </a:solidFill>
            <a:round/>
            <a:headEnd type="triangle" w="med" len="med"/>
            <a:tailEnd type="triangle" w="med" len="med"/>
          </a:ln>
        </p:spPr>
        <p:txBody>
          <a:bodyPr>
            <a:prstTxWarp prst="textNoShape">
              <a:avLst/>
            </a:prstTxWarp>
          </a:bodyPr>
          <a:lstStyle/>
          <a:p>
            <a:endParaRPr lang="en-US"/>
          </a:p>
        </p:txBody>
      </p:sp>
      <p:sp>
        <p:nvSpPr>
          <p:cNvPr id="23" name="Text Box 21"/>
          <p:cNvSpPr txBox="1">
            <a:spLocks noChangeArrowheads="1"/>
          </p:cNvSpPr>
          <p:nvPr/>
        </p:nvSpPr>
        <p:spPr bwMode="auto">
          <a:xfrm>
            <a:off x="5850424" y="5703884"/>
            <a:ext cx="1135063" cy="396875"/>
          </a:xfrm>
          <a:prstGeom prst="rect">
            <a:avLst/>
          </a:prstGeom>
          <a:noFill/>
          <a:ln w="28575">
            <a:noFill/>
            <a:miter lim="800000"/>
            <a:headEnd/>
            <a:tailEnd/>
          </a:ln>
        </p:spPr>
        <p:txBody>
          <a:bodyPr>
            <a:prstTxWarp prst="textNoShape">
              <a:avLst/>
            </a:prstTxWarp>
            <a:spAutoFit/>
          </a:bodyPr>
          <a:lstStyle/>
          <a:p>
            <a:pPr algn="l">
              <a:spcBef>
                <a:spcPct val="50000"/>
              </a:spcBef>
            </a:pPr>
            <a:r>
              <a:rPr lang="en-GB" sz="2000" baseline="0" dirty="0">
                <a:solidFill>
                  <a:srgbClr val="FF3300"/>
                </a:solidFill>
                <a:latin typeface="Times New Roman" charset="0"/>
                <a:ea typeface="Times New Roman" charset="0"/>
                <a:cs typeface="Times New Roman" charset="0"/>
              </a:rPr>
              <a:t>analysis</a:t>
            </a:r>
          </a:p>
        </p:txBody>
      </p:sp>
      <p:sp>
        <p:nvSpPr>
          <p:cNvPr id="24" name="Text Box 22"/>
          <p:cNvSpPr txBox="1">
            <a:spLocks noChangeArrowheads="1"/>
          </p:cNvSpPr>
          <p:nvPr/>
        </p:nvSpPr>
        <p:spPr bwMode="auto">
          <a:xfrm>
            <a:off x="6159194" y="2849558"/>
            <a:ext cx="1263650" cy="457200"/>
          </a:xfrm>
          <a:prstGeom prst="rect">
            <a:avLst/>
          </a:prstGeom>
          <a:noFill/>
          <a:ln w="28575">
            <a:noFill/>
            <a:miter lim="800000"/>
            <a:headEnd/>
            <a:tailEnd/>
          </a:ln>
        </p:spPr>
        <p:txBody>
          <a:bodyPr>
            <a:prstTxWarp prst="textNoShape">
              <a:avLst/>
            </a:prstTxWarp>
            <a:spAutoFit/>
          </a:bodyPr>
          <a:lstStyle/>
          <a:p>
            <a:pPr algn="l">
              <a:spcBef>
                <a:spcPct val="50000"/>
              </a:spcBef>
            </a:pPr>
            <a:r>
              <a:rPr lang="en-GB" sz="2400" baseline="0" dirty="0">
                <a:ln>
                  <a:solidFill>
                    <a:srgbClr val="99CC00"/>
                  </a:solidFill>
                </a:ln>
                <a:solidFill>
                  <a:srgbClr val="66FF33"/>
                </a:solidFill>
                <a:latin typeface="Times New Roman" charset="0"/>
                <a:ea typeface="Times New Roman" charset="0"/>
                <a:cs typeface="Times New Roman" charset="0"/>
              </a:rPr>
              <a:t>spread</a:t>
            </a:r>
          </a:p>
        </p:txBody>
      </p:sp>
      <p:sp>
        <p:nvSpPr>
          <p:cNvPr id="25" name="Text Box 23"/>
          <p:cNvSpPr txBox="1">
            <a:spLocks noChangeArrowheads="1"/>
          </p:cNvSpPr>
          <p:nvPr/>
        </p:nvSpPr>
        <p:spPr bwMode="auto">
          <a:xfrm>
            <a:off x="6808480" y="2417759"/>
            <a:ext cx="1860550" cy="457200"/>
          </a:xfrm>
          <a:prstGeom prst="rect">
            <a:avLst/>
          </a:prstGeom>
          <a:noFill/>
          <a:ln w="28575">
            <a:noFill/>
            <a:miter lim="800000"/>
            <a:headEnd/>
            <a:tailEnd/>
          </a:ln>
        </p:spPr>
        <p:txBody>
          <a:bodyPr>
            <a:prstTxWarp prst="textNoShape">
              <a:avLst/>
            </a:prstTxWarp>
            <a:spAutoFit/>
          </a:bodyPr>
          <a:lstStyle/>
          <a:p>
            <a:pPr algn="l">
              <a:spcBef>
                <a:spcPct val="50000"/>
              </a:spcBef>
            </a:pPr>
            <a:r>
              <a:rPr lang="en-GB" sz="2400" baseline="0">
                <a:solidFill>
                  <a:srgbClr val="D60093"/>
                </a:solidFill>
                <a:latin typeface="Times New Roman" charset="0"/>
                <a:ea typeface="Times New Roman" charset="0"/>
                <a:cs typeface="Times New Roman" charset="0"/>
              </a:rPr>
              <a:t>RMS error</a:t>
            </a:r>
          </a:p>
        </p:txBody>
      </p:sp>
      <p:sp>
        <p:nvSpPr>
          <p:cNvPr id="26" name="Line 24"/>
          <p:cNvSpPr>
            <a:spLocks noChangeShapeType="1"/>
          </p:cNvSpPr>
          <p:nvPr/>
        </p:nvSpPr>
        <p:spPr bwMode="auto">
          <a:xfrm>
            <a:off x="7834006" y="3030534"/>
            <a:ext cx="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7" name="Line 25"/>
          <p:cNvSpPr>
            <a:spLocks noChangeShapeType="1"/>
          </p:cNvSpPr>
          <p:nvPr/>
        </p:nvSpPr>
        <p:spPr bwMode="auto">
          <a:xfrm flipH="1">
            <a:off x="7926081" y="2889246"/>
            <a:ext cx="136525" cy="1247775"/>
          </a:xfrm>
          <a:prstGeom prst="line">
            <a:avLst/>
          </a:prstGeom>
          <a:noFill/>
          <a:ln w="9525">
            <a:solidFill>
              <a:srgbClr val="D60093"/>
            </a:solidFill>
            <a:round/>
            <a:headEnd/>
            <a:tailEnd/>
          </a:ln>
        </p:spPr>
        <p:txBody>
          <a:bodyPr>
            <a:prstTxWarp prst="textNoShape">
              <a:avLst/>
            </a:prstTxWarp>
          </a:bodyPr>
          <a:lstStyle/>
          <a:p>
            <a:endParaRPr lang="en-US"/>
          </a:p>
        </p:txBody>
      </p:sp>
      <p:sp>
        <p:nvSpPr>
          <p:cNvPr id="28" name="Line 26"/>
          <p:cNvSpPr>
            <a:spLocks noChangeShapeType="1"/>
          </p:cNvSpPr>
          <p:nvPr/>
        </p:nvSpPr>
        <p:spPr bwMode="auto">
          <a:xfrm>
            <a:off x="7057719" y="3314696"/>
            <a:ext cx="471487" cy="282575"/>
          </a:xfrm>
          <a:prstGeom prst="line">
            <a:avLst/>
          </a:prstGeom>
          <a:noFill/>
          <a:ln w="9525">
            <a:solidFill>
              <a:srgbClr val="99CC00"/>
            </a:solidFill>
            <a:round/>
            <a:headEnd/>
            <a:tailEnd/>
          </a:ln>
        </p:spPr>
        <p:txBody>
          <a:bodyPr>
            <a:prstTxWarp prst="textNoShape">
              <a:avLst/>
            </a:prstTxWarp>
          </a:bodyPr>
          <a:lstStyle/>
          <a:p>
            <a:endParaRPr lang="en-US"/>
          </a:p>
        </p:txBody>
      </p:sp>
      <p:sp>
        <p:nvSpPr>
          <p:cNvPr id="29" name="Line 27"/>
          <p:cNvSpPr>
            <a:spLocks noChangeShapeType="1"/>
          </p:cNvSpPr>
          <p:nvPr/>
        </p:nvSpPr>
        <p:spPr bwMode="auto">
          <a:xfrm>
            <a:off x="7011681" y="3314696"/>
            <a:ext cx="628650" cy="565150"/>
          </a:xfrm>
          <a:prstGeom prst="line">
            <a:avLst/>
          </a:prstGeom>
          <a:noFill/>
          <a:ln w="9525">
            <a:solidFill>
              <a:srgbClr val="99CC00"/>
            </a:solidFill>
            <a:round/>
            <a:headEnd/>
            <a:tailEnd/>
          </a:ln>
        </p:spPr>
        <p:txBody>
          <a:bodyPr>
            <a:prstTxWarp prst="textNoShape">
              <a:avLst/>
            </a:prstTxWarp>
          </a:bodyPr>
          <a:lstStyle/>
          <a:p>
            <a:endParaRPr lang="en-US"/>
          </a:p>
        </p:txBody>
      </p:sp>
      <p:sp>
        <p:nvSpPr>
          <p:cNvPr id="30" name="Text Box 28"/>
          <p:cNvSpPr txBox="1">
            <a:spLocks noChangeArrowheads="1"/>
          </p:cNvSpPr>
          <p:nvPr/>
        </p:nvSpPr>
        <p:spPr bwMode="auto">
          <a:xfrm>
            <a:off x="4451044" y="5295896"/>
            <a:ext cx="2209800" cy="396875"/>
          </a:xfrm>
          <a:prstGeom prst="rect">
            <a:avLst/>
          </a:prstGeom>
          <a:noFill/>
          <a:ln w="9525">
            <a:noFill/>
            <a:miter lim="800000"/>
            <a:headEnd/>
            <a:tailEnd/>
          </a:ln>
        </p:spPr>
        <p:txBody>
          <a:bodyPr>
            <a:prstTxWarp prst="textNoShape">
              <a:avLst/>
            </a:prstTxWarp>
            <a:spAutoFit/>
          </a:bodyPr>
          <a:lstStyle/>
          <a:p>
            <a:pPr algn="l">
              <a:spcBef>
                <a:spcPct val="50000"/>
              </a:spcBef>
            </a:pPr>
            <a:r>
              <a:rPr lang="en-GB" sz="2000" baseline="0" dirty="0">
                <a:solidFill>
                  <a:srgbClr val="0000FF"/>
                </a:solidFill>
                <a:latin typeface="Times New Roman" charset="0"/>
                <a:ea typeface="Times New Roman" charset="0"/>
                <a:cs typeface="Times New Roman" charset="0"/>
              </a:rPr>
              <a:t>ensemble mean</a:t>
            </a:r>
          </a:p>
        </p:txBody>
      </p:sp>
      <p:cxnSp>
        <p:nvCxnSpPr>
          <p:cNvPr id="32" name="Straight Connector 31"/>
          <p:cNvCxnSpPr/>
          <p:nvPr/>
        </p:nvCxnSpPr>
        <p:spPr>
          <a:xfrm rot="5400000" flipH="1" flipV="1">
            <a:off x="4804706" y="4156516"/>
            <a:ext cx="1274763" cy="81667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6150462" y="4725984"/>
            <a:ext cx="1292225" cy="37782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692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352800" y="914400"/>
            <a:ext cx="9144000" cy="0"/>
          </a:xfrm>
          <a:prstGeom prst="rect">
            <a:avLst/>
          </a:prstGeom>
          <a:noFill/>
          <a:ln w="9525">
            <a:noFill/>
            <a:miter lim="800000"/>
            <a:headEnd/>
            <a:tailEnd/>
          </a:ln>
        </p:spPr>
        <p:txBody>
          <a:bodyPr>
            <a:prstTxWarp prst="textNoShape">
              <a:avLst/>
            </a:prstTxWarp>
            <a:spAutoFit/>
          </a:bodyPr>
          <a:lstStyle/>
          <a:p>
            <a:endParaRPr lang="en-US"/>
          </a:p>
        </p:txBody>
      </p:sp>
      <p:sp>
        <p:nvSpPr>
          <p:cNvPr id="53251" name="Text Box 4"/>
          <p:cNvSpPr txBox="1">
            <a:spLocks noChangeArrowheads="1"/>
          </p:cNvSpPr>
          <p:nvPr/>
        </p:nvSpPr>
        <p:spPr bwMode="auto">
          <a:xfrm>
            <a:off x="971550" y="6067425"/>
            <a:ext cx="2717798" cy="400110"/>
          </a:xfrm>
          <a:prstGeom prst="rect">
            <a:avLst/>
          </a:prstGeom>
          <a:noFill/>
          <a:ln w="9525">
            <a:solidFill>
              <a:schemeClr val="tx1"/>
            </a:solidFill>
            <a:miter lim="800000"/>
            <a:headEnd/>
            <a:tailEnd/>
          </a:ln>
        </p:spPr>
        <p:txBody>
          <a:bodyPr wrap="square">
            <a:prstTxWarp prst="textNoShape">
              <a:avLst/>
            </a:prstTxWarp>
            <a:spAutoFit/>
          </a:bodyPr>
          <a:lstStyle/>
          <a:p>
            <a:pPr algn="l">
              <a:spcBef>
                <a:spcPct val="50000"/>
              </a:spcBef>
            </a:pPr>
            <a:r>
              <a:rPr lang="en-GB" sz="2000" baseline="0" dirty="0" err="1">
                <a:solidFill>
                  <a:schemeClr val="tx1"/>
                </a:solidFill>
                <a:latin typeface="Times New Roman" charset="0"/>
                <a:ea typeface="Times New Roman" charset="0"/>
                <a:cs typeface="Times New Roman" charset="0"/>
              </a:rPr>
              <a:t>Buizza</a:t>
            </a:r>
            <a:r>
              <a:rPr lang="en-GB" sz="2000" baseline="0" dirty="0">
                <a:solidFill>
                  <a:schemeClr val="tx1"/>
                </a:solidFill>
                <a:latin typeface="Times New Roman" charset="0"/>
                <a:ea typeface="Times New Roman" charset="0"/>
                <a:cs typeface="Times New Roman" charset="0"/>
              </a:rPr>
              <a:t> et al., </a:t>
            </a:r>
            <a:r>
              <a:rPr lang="en-GB" sz="2000" baseline="0" dirty="0" smtClean="0">
                <a:solidFill>
                  <a:schemeClr val="tx1"/>
                </a:solidFill>
                <a:latin typeface="Times New Roman" charset="0"/>
                <a:ea typeface="Times New Roman" charset="0"/>
                <a:cs typeface="Times New Roman" charset="0"/>
              </a:rPr>
              <a:t>2005</a:t>
            </a:r>
            <a:endParaRPr lang="en-GB" sz="2000" baseline="0" dirty="0">
              <a:solidFill>
                <a:schemeClr val="tx1"/>
              </a:solidFill>
              <a:latin typeface="Times New Roman" charset="0"/>
              <a:ea typeface="Times New Roman" charset="0"/>
              <a:cs typeface="Times New Roman" charset="0"/>
            </a:endParaRPr>
          </a:p>
        </p:txBody>
      </p:sp>
      <p:pic>
        <p:nvPicPr>
          <p:cNvPr id="53253" name="Picture 3" descr="BHT_fig7"/>
          <p:cNvPicPr>
            <a:picLocks noChangeAspect="1" noChangeArrowheads="1"/>
          </p:cNvPicPr>
          <p:nvPr/>
        </p:nvPicPr>
        <p:blipFill>
          <a:blip r:embed="rId3"/>
          <a:srcRect/>
          <a:stretch>
            <a:fillRect/>
          </a:stretch>
        </p:blipFill>
        <p:spPr bwMode="auto">
          <a:xfrm>
            <a:off x="0" y="1722438"/>
            <a:ext cx="5476875" cy="4295775"/>
          </a:xfrm>
          <a:prstGeom prst="rect">
            <a:avLst/>
          </a:prstGeom>
          <a:noFill/>
          <a:ln w="9525">
            <a:noFill/>
            <a:miter lim="800000"/>
            <a:headEnd/>
            <a:tailEnd/>
          </a:ln>
        </p:spPr>
      </p:pic>
      <p:sp>
        <p:nvSpPr>
          <p:cNvPr id="53254" name="Oval 6"/>
          <p:cNvSpPr>
            <a:spLocks noChangeArrowheads="1"/>
          </p:cNvSpPr>
          <p:nvPr/>
        </p:nvSpPr>
        <p:spPr bwMode="auto">
          <a:xfrm>
            <a:off x="4900613" y="1989138"/>
            <a:ext cx="576262" cy="2209800"/>
          </a:xfrm>
          <a:prstGeom prst="ellipse">
            <a:avLst/>
          </a:prstGeom>
          <a:noFill/>
          <a:ln w="25400">
            <a:solidFill>
              <a:srgbClr val="FF3300"/>
            </a:solidFill>
            <a:round/>
            <a:headEnd/>
            <a:tailEnd/>
          </a:ln>
        </p:spPr>
        <p:txBody>
          <a:bodyPr wrap="none" anchor="ctr">
            <a:prstTxWarp prst="textNoShape">
              <a:avLst/>
            </a:prstTxWarp>
          </a:bodyPr>
          <a:lstStyle/>
          <a:p>
            <a:endParaRPr lang="en-US"/>
          </a:p>
        </p:txBody>
      </p:sp>
      <p:sp>
        <p:nvSpPr>
          <p:cNvPr id="556050" name="Text Box 18"/>
          <p:cNvSpPr txBox="1">
            <a:spLocks noChangeArrowheads="1"/>
          </p:cNvSpPr>
          <p:nvPr/>
        </p:nvSpPr>
        <p:spPr bwMode="auto">
          <a:xfrm>
            <a:off x="971550" y="2450302"/>
            <a:ext cx="3563938" cy="623887"/>
          </a:xfrm>
          <a:prstGeom prst="rect">
            <a:avLst/>
          </a:prstGeom>
          <a:noFill/>
          <a:ln w="9525">
            <a:solidFill>
              <a:schemeClr val="bg1"/>
            </a:solidFill>
            <a:miter lim="800000"/>
            <a:headEnd/>
            <a:tailEnd/>
          </a:ln>
          <a:effectLst/>
        </p:spPr>
        <p:txBody>
          <a:bodyPr>
            <a:prstTxWarp prst="textNoShape">
              <a:avLst/>
            </a:prstTxWarp>
            <a:spAutoFit/>
          </a:bodyPr>
          <a:lstStyle/>
          <a:p>
            <a:pPr algn="l">
              <a:lnSpc>
                <a:spcPct val="70000"/>
              </a:lnSpc>
              <a:spcBef>
                <a:spcPct val="50000"/>
              </a:spcBef>
              <a:defRPr/>
            </a:pPr>
            <a:r>
              <a:rPr lang="en-GB" b="1" baseline="0" dirty="0">
                <a:solidFill>
                  <a:srgbClr val="00FF00"/>
                </a:solidFill>
                <a:effectLst>
                  <a:outerShdw blurRad="38100" dist="38100" dir="2700000" algn="tl">
                    <a:srgbClr val="DDDDDD"/>
                  </a:outerShdw>
                </a:effectLst>
                <a:latin typeface="Times New Roman" charset="0"/>
              </a:rPr>
              <a:t>-------</a:t>
            </a:r>
            <a:r>
              <a:rPr lang="en-GB" b="1" baseline="0" dirty="0">
                <a:solidFill>
                  <a:schemeClr val="tx1"/>
                </a:solidFill>
                <a:effectLst>
                  <a:outerShdw blurRad="38100" dist="38100" dir="2700000" algn="tl">
                    <a:srgbClr val="DDDDDD"/>
                  </a:outerShdw>
                </a:effectLst>
                <a:latin typeface="Times New Roman" charset="0"/>
              </a:rPr>
              <a:t> </a:t>
            </a:r>
            <a:r>
              <a:rPr lang="en-GB" sz="1600" baseline="0" dirty="0">
                <a:solidFill>
                  <a:srgbClr val="00FF00"/>
                </a:solidFill>
                <a:effectLst>
                  <a:outerShdw blurRad="38100" dist="38100" dir="2700000" algn="tl">
                    <a:srgbClr val="DDDDDD"/>
                  </a:outerShdw>
                </a:effectLst>
                <a:latin typeface="Times New Roman" charset="0"/>
              </a:rPr>
              <a:t>spread around ensemble mean</a:t>
            </a:r>
          </a:p>
          <a:p>
            <a:pPr algn="l">
              <a:lnSpc>
                <a:spcPct val="70000"/>
              </a:lnSpc>
              <a:spcBef>
                <a:spcPct val="50000"/>
              </a:spcBef>
              <a:defRPr/>
            </a:pPr>
            <a:r>
              <a:rPr lang="en-GB" baseline="0" dirty="0">
                <a:solidFill>
                  <a:schemeClr val="tx1"/>
                </a:solidFill>
                <a:effectLst>
                  <a:outerShdw blurRad="38100" dist="38100" dir="2700000" algn="tl">
                    <a:srgbClr val="DDDDDD"/>
                  </a:outerShdw>
                </a:effectLst>
                <a:latin typeface="Times New Roman" charset="0"/>
              </a:rPr>
              <a:t>           </a:t>
            </a:r>
            <a:r>
              <a:rPr lang="en-GB" sz="1600" baseline="0" dirty="0">
                <a:solidFill>
                  <a:srgbClr val="00FF00"/>
                </a:solidFill>
                <a:effectLst>
                  <a:outerShdw blurRad="38100" dist="38100" dir="2700000" algn="tl">
                    <a:srgbClr val="DDDDDD"/>
                  </a:outerShdw>
                </a:effectLst>
                <a:latin typeface="Times New Roman" charset="0"/>
              </a:rPr>
              <a:t>RMS error of ensemble mean</a:t>
            </a:r>
          </a:p>
        </p:txBody>
      </p:sp>
      <p:sp>
        <p:nvSpPr>
          <p:cNvPr id="53257" name="Line 19"/>
          <p:cNvSpPr>
            <a:spLocks noChangeShapeType="1"/>
          </p:cNvSpPr>
          <p:nvPr/>
        </p:nvSpPr>
        <p:spPr bwMode="auto">
          <a:xfrm>
            <a:off x="1081278" y="2925790"/>
            <a:ext cx="517525" cy="0"/>
          </a:xfrm>
          <a:prstGeom prst="line">
            <a:avLst/>
          </a:prstGeom>
          <a:noFill/>
          <a:ln w="38100">
            <a:solidFill>
              <a:srgbClr val="00FF00"/>
            </a:solidFill>
            <a:round/>
            <a:headEnd/>
            <a:tailEnd/>
          </a:ln>
        </p:spPr>
        <p:txBody>
          <a:bodyPr>
            <a:prstTxWarp prst="textNoShape">
              <a:avLst/>
            </a:prstTxWarp>
          </a:bodyPr>
          <a:lstStyle/>
          <a:p>
            <a:endParaRPr lang="en-US"/>
          </a:p>
        </p:txBody>
      </p:sp>
      <p:sp>
        <p:nvSpPr>
          <p:cNvPr id="60426" name="Text Box 21"/>
          <p:cNvSpPr txBox="1">
            <a:spLocks noChangeArrowheads="1"/>
          </p:cNvSpPr>
          <p:nvPr/>
        </p:nvSpPr>
        <p:spPr bwMode="auto">
          <a:xfrm>
            <a:off x="5508625" y="1916113"/>
            <a:ext cx="3492500" cy="1770062"/>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l">
              <a:spcBef>
                <a:spcPct val="50000"/>
              </a:spcBef>
              <a:defRPr/>
            </a:pPr>
            <a:r>
              <a:rPr lang="en-GB" baseline="0" dirty="0">
                <a:solidFill>
                  <a:schemeClr val="tx1"/>
                </a:solidFill>
              </a:rPr>
              <a:t>The RMS error grows faster than the spread </a:t>
            </a:r>
          </a:p>
          <a:p>
            <a:pPr algn="l">
              <a:spcBef>
                <a:spcPct val="50000"/>
              </a:spcBef>
              <a:buFont typeface="Wingdings" charset="2"/>
              <a:buChar char="Ø"/>
              <a:defRPr/>
            </a:pPr>
            <a:r>
              <a:rPr lang="en-GB" baseline="0" dirty="0">
                <a:solidFill>
                  <a:schemeClr val="tx1"/>
                </a:solidFill>
              </a:rPr>
              <a:t>Ensemble </a:t>
            </a:r>
            <a:r>
              <a:rPr lang="en-GB" baseline="0" dirty="0" smtClean="0">
                <a:solidFill>
                  <a:schemeClr val="tx1"/>
                </a:solidFill>
              </a:rPr>
              <a:t>is</a:t>
            </a:r>
            <a:r>
              <a:rPr lang="en-GB" dirty="0" smtClean="0">
                <a:solidFill>
                  <a:schemeClr val="tx1"/>
                </a:solidFill>
              </a:rPr>
              <a:t> </a:t>
            </a:r>
            <a:r>
              <a:rPr lang="en-GB" dirty="0" err="1" smtClean="0">
                <a:solidFill>
                  <a:schemeClr val="tx1"/>
                </a:solidFill>
              </a:rPr>
              <a:t>underdispersive</a:t>
            </a:r>
            <a:endParaRPr lang="en-GB" b="1" baseline="0" dirty="0">
              <a:noFill/>
            </a:endParaRPr>
          </a:p>
          <a:p>
            <a:pPr algn="l">
              <a:spcBef>
                <a:spcPct val="50000"/>
              </a:spcBef>
              <a:buFont typeface="Wingdings" charset="2"/>
              <a:buChar char="Ø"/>
              <a:defRPr/>
            </a:pPr>
            <a:r>
              <a:rPr lang="en-GB" baseline="0" dirty="0">
                <a:solidFill>
                  <a:schemeClr val="tx1"/>
                </a:solidFill>
              </a:rPr>
              <a:t>Ensemble forecast is </a:t>
            </a:r>
            <a:r>
              <a:rPr lang="en-GB" b="1" baseline="0" dirty="0">
                <a:solidFill>
                  <a:schemeClr val="tx1"/>
                </a:solidFill>
              </a:rPr>
              <a:t>overconfident </a:t>
            </a:r>
            <a:r>
              <a:rPr lang="en-GB" baseline="0" dirty="0">
                <a:solidFill>
                  <a:schemeClr val="tx1"/>
                </a:solidFill>
              </a:rPr>
              <a:t>  </a:t>
            </a:r>
          </a:p>
        </p:txBody>
      </p:sp>
      <p:sp>
        <p:nvSpPr>
          <p:cNvPr id="60427" name="Text Box 22"/>
          <p:cNvSpPr txBox="1">
            <a:spLocks noChangeArrowheads="1"/>
          </p:cNvSpPr>
          <p:nvPr/>
        </p:nvSpPr>
        <p:spPr bwMode="auto">
          <a:xfrm>
            <a:off x="5508625" y="3933825"/>
            <a:ext cx="3492500" cy="1631950"/>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l">
              <a:spcBef>
                <a:spcPct val="50000"/>
              </a:spcBef>
              <a:buFont typeface="Wingdings" charset="2"/>
              <a:buChar char="Ø"/>
              <a:defRPr/>
            </a:pPr>
            <a:r>
              <a:rPr lang="en-GB" baseline="0" dirty="0" err="1">
                <a:solidFill>
                  <a:srgbClr val="3333FF"/>
                </a:solidFill>
              </a:rPr>
              <a:t>Underdispersion</a:t>
            </a:r>
            <a:r>
              <a:rPr lang="en-GB" baseline="0" dirty="0">
                <a:solidFill>
                  <a:schemeClr val="tx2"/>
                </a:solidFill>
              </a:rPr>
              <a:t> is a form of </a:t>
            </a:r>
            <a:r>
              <a:rPr lang="en-GB" b="1" baseline="0" dirty="0">
                <a:solidFill>
                  <a:srgbClr val="D60093"/>
                </a:solidFill>
              </a:rPr>
              <a:t>model error</a:t>
            </a:r>
          </a:p>
          <a:p>
            <a:pPr algn="l">
              <a:spcBef>
                <a:spcPct val="50000"/>
              </a:spcBef>
              <a:buFont typeface="Wingdings" charset="2"/>
              <a:buChar char="Ø"/>
              <a:defRPr/>
            </a:pPr>
            <a:r>
              <a:rPr lang="en-GB" b="1" i="1" baseline="0" dirty="0">
                <a:solidFill>
                  <a:schemeClr val="tx1"/>
                </a:solidFill>
              </a:rPr>
              <a:t>Forecast error =  </a:t>
            </a:r>
            <a:r>
              <a:rPr lang="en-GB" b="1" i="1" baseline="0" dirty="0">
                <a:solidFill>
                  <a:srgbClr val="00FF00"/>
                </a:solidFill>
              </a:rPr>
              <a:t>initial error</a:t>
            </a:r>
            <a:r>
              <a:rPr lang="en-GB" b="1" i="1" baseline="0" dirty="0">
                <a:solidFill>
                  <a:schemeClr val="tx1"/>
                </a:solidFill>
              </a:rPr>
              <a:t> + </a:t>
            </a:r>
            <a:r>
              <a:rPr lang="en-GB" b="1" i="1" baseline="0" dirty="0">
                <a:solidFill>
                  <a:srgbClr val="D60093"/>
                </a:solidFill>
              </a:rPr>
              <a:t>model error </a:t>
            </a:r>
            <a:r>
              <a:rPr lang="en-GB" b="1" i="1" baseline="0" dirty="0">
                <a:solidFill>
                  <a:schemeClr val="tx2"/>
                </a:solidFill>
              </a:rPr>
              <a:t>+ </a:t>
            </a:r>
            <a:r>
              <a:rPr lang="en-GB" b="1" i="1" baseline="0" dirty="0">
                <a:solidFill>
                  <a:srgbClr val="FF8000"/>
                </a:solidFill>
              </a:rPr>
              <a:t>boundary error</a:t>
            </a:r>
          </a:p>
        </p:txBody>
      </p:sp>
      <p:sp>
        <p:nvSpPr>
          <p:cNvPr id="12" name="Title 11"/>
          <p:cNvSpPr>
            <a:spLocks noGrp="1"/>
          </p:cNvSpPr>
          <p:nvPr>
            <p:ph type="title"/>
          </p:nvPr>
        </p:nvSpPr>
        <p:spPr/>
        <p:txBody>
          <a:bodyPr>
            <a:normAutofit fontScale="90000"/>
          </a:bodyPr>
          <a:lstStyle/>
          <a:p>
            <a:r>
              <a:rPr lang="en-US" dirty="0" err="1" smtClean="0"/>
              <a:t>Underdispersivness</a:t>
            </a:r>
            <a:r>
              <a:rPr lang="en-US" dirty="0" smtClean="0"/>
              <a:t> of  ensemble systems</a:t>
            </a:r>
            <a:endParaRPr lang="en-US" dirty="0"/>
          </a:p>
        </p:txBody>
      </p:sp>
    </p:spTree>
    <p:extLst>
      <p:ext uri="{BB962C8B-B14F-4D97-AF65-F5344CB8AC3E}">
        <p14:creationId xmlns:p14="http://schemas.microsoft.com/office/powerpoint/2010/main" val="58058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Predictability on weather </a:t>
            </a:r>
            <a:r>
              <a:rPr lang="en-US" dirty="0" err="1" smtClean="0"/>
              <a:t>timescales:The</a:t>
            </a:r>
            <a:r>
              <a:rPr lang="en-US" dirty="0" smtClean="0"/>
              <a:t> problem</a:t>
            </a:r>
            <a:endParaRPr lang="en-US" dirty="0"/>
          </a:p>
        </p:txBody>
      </p:sp>
      <p:sp>
        <p:nvSpPr>
          <p:cNvPr id="3" name="Content Placeholder 2"/>
          <p:cNvSpPr>
            <a:spLocks noGrp="1"/>
          </p:cNvSpPr>
          <p:nvPr>
            <p:ph idx="1"/>
          </p:nvPr>
        </p:nvSpPr>
        <p:spPr>
          <a:xfrm>
            <a:off x="1662545" y="2133600"/>
            <a:ext cx="7195705" cy="3992563"/>
          </a:xfrm>
        </p:spPr>
        <p:txBody>
          <a:bodyPr>
            <a:normAutofit/>
          </a:bodyPr>
          <a:lstStyle/>
          <a:p>
            <a:r>
              <a:rPr lang="en-US" dirty="0" smtClean="0"/>
              <a:t>Best estimates of initial condition uncertainty do not introduce the necessary spread for reliable forecasts on the short-, medium- and seasonal scales.</a:t>
            </a:r>
          </a:p>
          <a:p>
            <a:pPr lvl="1"/>
            <a:r>
              <a:rPr lang="en-US" dirty="0" smtClean="0"/>
              <a:t>One source of model-error are uncertainties in the physical parameterization schemes.</a:t>
            </a:r>
          </a:p>
          <a:p>
            <a:pPr lvl="2"/>
            <a:r>
              <a:rPr lang="en-US" dirty="0" smtClean="0"/>
              <a:t>Our best estimate of parameterization uncertainties does not yield sufficient spread.</a:t>
            </a:r>
          </a:p>
        </p:txBody>
      </p:sp>
    </p:spTree>
    <p:extLst>
      <p:ext uri="{BB962C8B-B14F-4D97-AF65-F5344CB8AC3E}">
        <p14:creationId xmlns:p14="http://schemas.microsoft.com/office/powerpoint/2010/main" val="213328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333" y="1936227"/>
            <a:ext cx="4572000" cy="2308324"/>
          </a:xfrm>
          <a:prstGeom prst="rect">
            <a:avLst/>
          </a:prstGeom>
          <a:ln>
            <a:solidFill>
              <a:srgbClr val="990000"/>
            </a:solidFill>
          </a:ln>
        </p:spPr>
        <p:txBody>
          <a:bodyPr>
            <a:spAutoFit/>
          </a:bodyPr>
          <a:lstStyle/>
          <a:p>
            <a:r>
              <a:rPr lang="en-GB" dirty="0"/>
              <a:t>Rationale: A fraction of the </a:t>
            </a:r>
            <a:r>
              <a:rPr lang="en-GB" dirty="0" err="1"/>
              <a:t>subgrid</a:t>
            </a:r>
            <a:r>
              <a:rPr lang="en-GB" dirty="0"/>
              <a:t>-scale energy is scattered upscale and acts as </a:t>
            </a:r>
            <a:r>
              <a:rPr lang="en-GB" dirty="0">
                <a:solidFill>
                  <a:srgbClr val="0000FF"/>
                </a:solidFill>
              </a:rPr>
              <a:t>random</a:t>
            </a:r>
            <a:r>
              <a:rPr lang="en-GB" dirty="0"/>
              <a:t> </a:t>
            </a:r>
            <a:r>
              <a:rPr lang="en-GB" dirty="0" err="1">
                <a:solidFill>
                  <a:srgbClr val="0000FF"/>
                </a:solidFill>
              </a:rPr>
              <a:t>streamfunction</a:t>
            </a:r>
            <a:r>
              <a:rPr lang="en-GB" dirty="0">
                <a:solidFill>
                  <a:srgbClr val="0000FF"/>
                </a:solidFill>
              </a:rPr>
              <a:t> and temperature forcing </a:t>
            </a:r>
            <a:r>
              <a:rPr lang="en-GB" dirty="0"/>
              <a:t>for the resolved-scale </a:t>
            </a:r>
            <a:r>
              <a:rPr lang="en-GB" dirty="0" smtClean="0"/>
              <a:t>flow </a:t>
            </a:r>
            <a:r>
              <a:rPr lang="en-US" dirty="0"/>
              <a:t>(</a:t>
            </a:r>
            <a:r>
              <a:rPr lang="en-US" dirty="0" err="1"/>
              <a:t>Shutts</a:t>
            </a:r>
            <a:r>
              <a:rPr lang="en-US" dirty="0"/>
              <a:t> 2005, Berner et. al </a:t>
            </a:r>
            <a:r>
              <a:rPr lang="en-US" dirty="0" smtClean="0"/>
              <a:t>08,09,11,15)</a:t>
            </a:r>
            <a:r>
              <a:rPr lang="en-GB" dirty="0" smtClean="0"/>
              <a:t>. Here simplified version with constant dissipation rate: can </a:t>
            </a:r>
            <a:r>
              <a:rPr lang="en-GB" dirty="0"/>
              <a:t>be </a:t>
            </a:r>
            <a:r>
              <a:rPr lang="en-GB" dirty="0" smtClean="0"/>
              <a:t>considered </a:t>
            </a:r>
            <a:r>
              <a:rPr lang="en-GB" dirty="0"/>
              <a:t>as additive noise with spatial and temporal correlations</a:t>
            </a:r>
            <a:r>
              <a:rPr lang="en-GB" dirty="0" smtClean="0"/>
              <a:t>.</a:t>
            </a:r>
            <a:endParaRPr lang="en-US" dirty="0"/>
          </a:p>
        </p:txBody>
      </p:sp>
      <p:sp>
        <p:nvSpPr>
          <p:cNvPr id="5" name="Title 4"/>
          <p:cNvSpPr>
            <a:spLocks noGrp="1"/>
          </p:cNvSpPr>
          <p:nvPr>
            <p:ph type="title"/>
          </p:nvPr>
        </p:nvSpPr>
        <p:spPr/>
        <p:txBody>
          <a:bodyPr>
            <a:normAutofit fontScale="90000"/>
          </a:bodyPr>
          <a:lstStyle/>
          <a:p>
            <a:r>
              <a:rPr lang="en-GB" sz="4400" dirty="0"/>
              <a:t>Stochastic-kinetic energy backscatter scheme (SKEBS)</a:t>
            </a:r>
          </a:p>
        </p:txBody>
      </p:sp>
      <p:pic>
        <p:nvPicPr>
          <p:cNvPr id="16" name="Picture 15" descr="lal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060" y="1724035"/>
            <a:ext cx="2405332" cy="2330762"/>
          </a:xfrm>
          <a:prstGeom prst="rect">
            <a:avLst/>
          </a:prstGeom>
        </p:spPr>
      </p:pic>
      <p:grpSp>
        <p:nvGrpSpPr>
          <p:cNvPr id="17" name="Group 16"/>
          <p:cNvGrpSpPr/>
          <p:nvPr/>
        </p:nvGrpSpPr>
        <p:grpSpPr>
          <a:xfrm>
            <a:off x="6302060" y="4054797"/>
            <a:ext cx="2405332" cy="2463344"/>
            <a:chOff x="-224542" y="1097771"/>
            <a:chExt cx="2974804" cy="2940200"/>
          </a:xfrm>
        </p:grpSpPr>
        <p:pic>
          <p:nvPicPr>
            <p:cNvPr id="18" name="Picture 4" descr="pattern"/>
            <p:cNvPicPr>
              <a:picLocks noGrp="1" noChangeAspect="1" noChangeArrowheads="1"/>
            </p:cNvPicPr>
            <p:nvPr>
              <p:ph type="body" idx="4294967295"/>
            </p:nvPr>
          </p:nvPicPr>
          <p:blipFill rotWithShape="1">
            <a:blip r:embed="rId5"/>
            <a:srcRect l="18585" t="10680" r="16893" b="13778"/>
            <a:stretch/>
          </p:blipFill>
          <p:spPr>
            <a:xfrm>
              <a:off x="-224542" y="1423308"/>
              <a:ext cx="2974804" cy="2614663"/>
            </a:xfrm>
          </p:spPr>
        </p:pic>
        <p:sp>
          <p:nvSpPr>
            <p:cNvPr id="21" name="Text Box 8"/>
            <p:cNvSpPr txBox="1">
              <a:spLocks noChangeArrowheads="1"/>
            </p:cNvSpPr>
            <p:nvPr/>
          </p:nvSpPr>
          <p:spPr bwMode="auto">
            <a:xfrm>
              <a:off x="19551" y="1097771"/>
              <a:ext cx="2730709" cy="367357"/>
            </a:xfrm>
            <a:prstGeom prst="rect">
              <a:avLst/>
            </a:prstGeom>
            <a:solidFill>
              <a:schemeClr val="bg2"/>
            </a:solidFill>
            <a:ln w="9525">
              <a:noFill/>
              <a:miter lim="800000"/>
              <a:headEnd/>
              <a:tailEnd/>
            </a:ln>
          </p:spPr>
          <p:txBody>
            <a:bodyPr wrap="square">
              <a:prstTxWarp prst="textNoShape">
                <a:avLst/>
              </a:prstTxWarp>
              <a:spAutoFit/>
            </a:bodyPr>
            <a:lstStyle/>
            <a:p>
              <a:pPr>
                <a:spcBef>
                  <a:spcPct val="50000"/>
                </a:spcBef>
              </a:pPr>
              <a:r>
                <a:rPr lang="en-US" sz="1400" dirty="0"/>
                <a:t>Stochastic Forcing Pattern</a:t>
              </a:r>
            </a:p>
          </p:txBody>
        </p:sp>
      </p:grpSp>
      <p:graphicFrame>
        <p:nvGraphicFramePr>
          <p:cNvPr id="27" name="Object 26"/>
          <p:cNvGraphicFramePr>
            <a:graphicFrameLocks noChangeAspect="1"/>
          </p:cNvGraphicFramePr>
          <p:nvPr>
            <p:extLst/>
          </p:nvPr>
        </p:nvGraphicFramePr>
        <p:xfrm>
          <a:off x="2077203" y="4362574"/>
          <a:ext cx="3008313" cy="812800"/>
        </p:xfrm>
        <a:graphic>
          <a:graphicData uri="http://schemas.openxmlformats.org/presentationml/2006/ole">
            <mc:AlternateContent xmlns:mc="http://schemas.openxmlformats.org/markup-compatibility/2006">
              <mc:Choice xmlns:v="urn:schemas-microsoft-com:vml" Requires="v">
                <p:oleObj spid="_x0000_s11304" name="Equation" r:id="rId6" imgW="1600200" imgH="393700" progId="Equation.3">
                  <p:embed/>
                </p:oleObj>
              </mc:Choice>
              <mc:Fallback>
                <p:oleObj name="Equation" r:id="rId6" imgW="1600200" imgH="393700" progId="Equation.3">
                  <p:embed/>
                  <p:pic>
                    <p:nvPicPr>
                      <p:cNvPr id="0" name=""/>
                      <p:cNvPicPr/>
                      <p:nvPr/>
                    </p:nvPicPr>
                    <p:blipFill>
                      <a:blip r:embed="rId7"/>
                      <a:stretch>
                        <a:fillRect/>
                      </a:stretch>
                    </p:blipFill>
                    <p:spPr>
                      <a:xfrm>
                        <a:off x="2077203" y="4362574"/>
                        <a:ext cx="3008313" cy="812800"/>
                      </a:xfrm>
                      <a:prstGeom prst="rect">
                        <a:avLst/>
                      </a:prstGeom>
                    </p:spPr>
                  </p:pic>
                </p:oleObj>
              </mc:Fallback>
            </mc:AlternateContent>
          </a:graphicData>
        </a:graphic>
      </p:graphicFrame>
      <p:sp>
        <p:nvSpPr>
          <p:cNvPr id="28" name="TextBox 27"/>
          <p:cNvSpPr txBox="1"/>
          <p:nvPr/>
        </p:nvSpPr>
        <p:spPr>
          <a:xfrm>
            <a:off x="222867" y="5243636"/>
            <a:ext cx="1518618" cy="523220"/>
          </a:xfrm>
          <a:prstGeom prst="rect">
            <a:avLst/>
          </a:prstGeom>
          <a:noFill/>
          <a:ln>
            <a:solidFill>
              <a:srgbClr val="000000"/>
            </a:solidFill>
          </a:ln>
        </p:spPr>
        <p:txBody>
          <a:bodyPr wrap="square" rtlCol="0">
            <a:spAutoFit/>
          </a:bodyPr>
          <a:lstStyle/>
          <a:p>
            <a:r>
              <a:rPr lang="en-US" sz="1400" dirty="0" smtClean="0"/>
              <a:t>Local tendency for variable X =U,V,T</a:t>
            </a:r>
          </a:p>
        </p:txBody>
      </p:sp>
      <p:sp>
        <p:nvSpPr>
          <p:cNvPr id="29" name="TextBox 28"/>
          <p:cNvSpPr txBox="1"/>
          <p:nvPr/>
        </p:nvSpPr>
        <p:spPr>
          <a:xfrm>
            <a:off x="2113744" y="5251985"/>
            <a:ext cx="1834565" cy="523220"/>
          </a:xfrm>
          <a:prstGeom prst="rect">
            <a:avLst/>
          </a:prstGeom>
          <a:noFill/>
          <a:ln>
            <a:solidFill>
              <a:srgbClr val="000000"/>
            </a:solidFill>
          </a:ln>
        </p:spPr>
        <p:txBody>
          <a:bodyPr wrap="square" rtlCol="0">
            <a:spAutoFit/>
          </a:bodyPr>
          <a:lstStyle/>
          <a:p>
            <a:r>
              <a:rPr lang="en-US" sz="1400" dirty="0" smtClean="0"/>
              <a:t>Dynamical tendencies =&gt; Resolved scales</a:t>
            </a:r>
            <a:endParaRPr lang="en-US" sz="1400" dirty="0"/>
          </a:p>
        </p:txBody>
      </p:sp>
      <p:cxnSp>
        <p:nvCxnSpPr>
          <p:cNvPr id="30" name="Straight Connector 29"/>
          <p:cNvCxnSpPr/>
          <p:nvPr/>
        </p:nvCxnSpPr>
        <p:spPr>
          <a:xfrm flipH="1" flipV="1">
            <a:off x="3538115" y="4932221"/>
            <a:ext cx="820387" cy="243153"/>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1491327" y="4811388"/>
            <a:ext cx="622417" cy="290579"/>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46335" y="4957639"/>
            <a:ext cx="0" cy="228336"/>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310844" y="5251985"/>
            <a:ext cx="1708541" cy="523220"/>
          </a:xfrm>
          <a:prstGeom prst="rect">
            <a:avLst/>
          </a:prstGeom>
          <a:noFill/>
          <a:ln>
            <a:solidFill>
              <a:srgbClr val="000000"/>
            </a:solidFill>
          </a:ln>
        </p:spPr>
        <p:txBody>
          <a:bodyPr wrap="square" rtlCol="0">
            <a:spAutoFit/>
          </a:bodyPr>
          <a:lstStyle/>
          <a:p>
            <a:r>
              <a:rPr lang="en-US" sz="1400" dirty="0" smtClean="0"/>
              <a:t>Physical tendencies </a:t>
            </a:r>
          </a:p>
          <a:p>
            <a:r>
              <a:rPr lang="en-US" sz="1400" dirty="0" smtClean="0"/>
              <a:t>=&gt; Unresolved scales</a:t>
            </a:r>
            <a:endParaRPr lang="en-US" sz="1400" dirty="0"/>
          </a:p>
        </p:txBody>
      </p:sp>
      <p:sp>
        <p:nvSpPr>
          <p:cNvPr id="34" name="TextBox 33"/>
          <p:cNvSpPr txBox="1"/>
          <p:nvPr/>
        </p:nvSpPr>
        <p:spPr>
          <a:xfrm>
            <a:off x="3295764" y="5994921"/>
            <a:ext cx="2130742" cy="738664"/>
          </a:xfrm>
          <a:prstGeom prst="rect">
            <a:avLst/>
          </a:prstGeom>
          <a:noFill/>
          <a:ln>
            <a:solidFill>
              <a:srgbClr val="000000"/>
            </a:solidFill>
          </a:ln>
        </p:spPr>
        <p:txBody>
          <a:bodyPr wrap="square" rtlCol="0">
            <a:spAutoFit/>
          </a:bodyPr>
          <a:lstStyle/>
          <a:p>
            <a:r>
              <a:rPr lang="en-US" sz="1400" dirty="0" smtClean="0"/>
              <a:t>Additive stochastic perturbation tendencies </a:t>
            </a:r>
          </a:p>
          <a:p>
            <a:r>
              <a:rPr lang="en-US" sz="1400" dirty="0" smtClean="0"/>
              <a:t>=&gt; Unresolved scales</a:t>
            </a:r>
            <a:endParaRPr lang="en-US" sz="1400" dirty="0"/>
          </a:p>
        </p:txBody>
      </p:sp>
      <p:cxnSp>
        <p:nvCxnSpPr>
          <p:cNvPr id="35" name="Straight Connector 34"/>
          <p:cNvCxnSpPr/>
          <p:nvPr/>
        </p:nvCxnSpPr>
        <p:spPr>
          <a:xfrm flipV="1">
            <a:off x="3975186" y="4932221"/>
            <a:ext cx="392916" cy="1031876"/>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068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113744" y="3543326"/>
          <a:ext cx="2197100" cy="812800"/>
        </p:xfrm>
        <a:graphic>
          <a:graphicData uri="http://schemas.openxmlformats.org/presentationml/2006/ole">
            <mc:AlternateContent xmlns:mc="http://schemas.openxmlformats.org/markup-compatibility/2006">
              <mc:Choice xmlns:v="urn:schemas-microsoft-com:vml" Requires="v">
                <p:oleObj spid="_x0000_s9422" name="Equation" r:id="rId4" imgW="1168400" imgH="393700" progId="Equation.3">
                  <p:embed/>
                </p:oleObj>
              </mc:Choice>
              <mc:Fallback>
                <p:oleObj name="Equation" r:id="rId4" imgW="1168400" imgH="393700" progId="Equation.3">
                  <p:embed/>
                  <p:pic>
                    <p:nvPicPr>
                      <p:cNvPr id="0" name=""/>
                      <p:cNvPicPr/>
                      <p:nvPr/>
                    </p:nvPicPr>
                    <p:blipFill>
                      <a:blip r:embed="rId5"/>
                      <a:stretch>
                        <a:fillRect/>
                      </a:stretch>
                    </p:blipFill>
                    <p:spPr>
                      <a:xfrm>
                        <a:off x="2113744" y="3543326"/>
                        <a:ext cx="2197100" cy="812800"/>
                      </a:xfrm>
                      <a:prstGeom prst="rect">
                        <a:avLst/>
                      </a:prstGeom>
                    </p:spPr>
                  </p:pic>
                </p:oleObj>
              </mc:Fallback>
            </mc:AlternateContent>
          </a:graphicData>
        </a:graphic>
      </p:graphicFrame>
      <p:sp>
        <p:nvSpPr>
          <p:cNvPr id="4" name="TextBox 3"/>
          <p:cNvSpPr txBox="1"/>
          <p:nvPr/>
        </p:nvSpPr>
        <p:spPr>
          <a:xfrm>
            <a:off x="222867" y="4413787"/>
            <a:ext cx="1518618" cy="523220"/>
          </a:xfrm>
          <a:prstGeom prst="rect">
            <a:avLst/>
          </a:prstGeom>
          <a:noFill/>
          <a:ln>
            <a:solidFill>
              <a:srgbClr val="000000"/>
            </a:solidFill>
          </a:ln>
        </p:spPr>
        <p:txBody>
          <a:bodyPr wrap="square" rtlCol="0">
            <a:spAutoFit/>
          </a:bodyPr>
          <a:lstStyle/>
          <a:p>
            <a:r>
              <a:rPr lang="en-US" sz="1400" dirty="0" smtClean="0"/>
              <a:t>Local tendency for variable X</a:t>
            </a:r>
          </a:p>
        </p:txBody>
      </p:sp>
      <p:sp>
        <p:nvSpPr>
          <p:cNvPr id="6" name="TextBox 5"/>
          <p:cNvSpPr txBox="1"/>
          <p:nvPr/>
        </p:nvSpPr>
        <p:spPr>
          <a:xfrm>
            <a:off x="2113744" y="4422136"/>
            <a:ext cx="1834565" cy="523220"/>
          </a:xfrm>
          <a:prstGeom prst="rect">
            <a:avLst/>
          </a:prstGeom>
          <a:noFill/>
          <a:ln>
            <a:solidFill>
              <a:srgbClr val="000000"/>
            </a:solidFill>
          </a:ln>
        </p:spPr>
        <p:txBody>
          <a:bodyPr wrap="square" rtlCol="0">
            <a:spAutoFit/>
          </a:bodyPr>
          <a:lstStyle/>
          <a:p>
            <a:r>
              <a:rPr lang="en-US" sz="1400" dirty="0" smtClean="0"/>
              <a:t>Dynamical tendencies =&gt; Resolved scales</a:t>
            </a:r>
            <a:endParaRPr lang="en-US" sz="1400" dirty="0"/>
          </a:p>
        </p:txBody>
      </p:sp>
      <p:cxnSp>
        <p:nvCxnSpPr>
          <p:cNvPr id="10" name="Straight Connector 9"/>
          <p:cNvCxnSpPr/>
          <p:nvPr/>
        </p:nvCxnSpPr>
        <p:spPr>
          <a:xfrm flipH="1" flipV="1">
            <a:off x="4047946" y="4112972"/>
            <a:ext cx="820387" cy="243153"/>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491327" y="3981539"/>
            <a:ext cx="622417" cy="290579"/>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946335" y="4127790"/>
            <a:ext cx="0" cy="228336"/>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10844" y="4422136"/>
            <a:ext cx="1708541" cy="523220"/>
          </a:xfrm>
          <a:prstGeom prst="rect">
            <a:avLst/>
          </a:prstGeom>
          <a:noFill/>
          <a:ln>
            <a:solidFill>
              <a:srgbClr val="000000"/>
            </a:solidFill>
          </a:ln>
        </p:spPr>
        <p:txBody>
          <a:bodyPr wrap="square" rtlCol="0">
            <a:spAutoFit/>
          </a:bodyPr>
          <a:lstStyle/>
          <a:p>
            <a:r>
              <a:rPr lang="en-US" sz="1400" dirty="0" smtClean="0"/>
              <a:t>Physical tendencies </a:t>
            </a:r>
          </a:p>
          <a:p>
            <a:r>
              <a:rPr lang="en-US" sz="1400" dirty="0" smtClean="0"/>
              <a:t>=&gt; Unresolved scales</a:t>
            </a:r>
            <a:endParaRPr lang="en-US" sz="1400" dirty="0"/>
          </a:p>
        </p:txBody>
      </p:sp>
      <p:sp>
        <p:nvSpPr>
          <p:cNvPr id="2" name="Rectangle 1"/>
          <p:cNvSpPr/>
          <p:nvPr/>
        </p:nvSpPr>
        <p:spPr>
          <a:xfrm>
            <a:off x="296333" y="1936227"/>
            <a:ext cx="4572000" cy="1477328"/>
          </a:xfrm>
          <a:prstGeom prst="rect">
            <a:avLst/>
          </a:prstGeom>
          <a:ln>
            <a:solidFill>
              <a:srgbClr val="990000"/>
            </a:solidFill>
          </a:ln>
        </p:spPr>
        <p:txBody>
          <a:bodyPr>
            <a:spAutoFit/>
          </a:bodyPr>
          <a:lstStyle/>
          <a:p>
            <a:r>
              <a:rPr lang="en-US" dirty="0"/>
              <a:t>Rationale: Especially as resolution increases, the equilibrium assumption is no longer valid and fluctuations of the </a:t>
            </a:r>
            <a:r>
              <a:rPr lang="en-US" dirty="0" err="1"/>
              <a:t>subgrid</a:t>
            </a:r>
            <a:r>
              <a:rPr lang="en-US" dirty="0"/>
              <a:t>-scale state should be sampled (</a:t>
            </a:r>
            <a:r>
              <a:rPr lang="en-US" dirty="0" err="1"/>
              <a:t>Buizza</a:t>
            </a:r>
            <a:r>
              <a:rPr lang="en-US" dirty="0"/>
              <a:t> et al. 1999, Palmer et al. 2009, Berner et al. </a:t>
            </a:r>
            <a:r>
              <a:rPr lang="en-US" dirty="0" smtClean="0"/>
              <a:t>2015)</a:t>
            </a:r>
            <a:endParaRPr lang="en-US" dirty="0"/>
          </a:p>
        </p:txBody>
      </p:sp>
      <p:pic>
        <p:nvPicPr>
          <p:cNvPr id="7" name="Picture 6" descr="gaussian_graph (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630" y="1845805"/>
            <a:ext cx="2547620" cy="2060402"/>
          </a:xfrm>
          <a:prstGeom prst="rect">
            <a:avLst/>
          </a:prstGeom>
        </p:spPr>
      </p:pic>
      <p:sp>
        <p:nvSpPr>
          <p:cNvPr id="5" name="Title 4"/>
          <p:cNvSpPr>
            <a:spLocks noGrp="1"/>
          </p:cNvSpPr>
          <p:nvPr>
            <p:ph type="title"/>
          </p:nvPr>
        </p:nvSpPr>
        <p:spPr/>
        <p:txBody>
          <a:bodyPr>
            <a:normAutofit fontScale="90000"/>
          </a:bodyPr>
          <a:lstStyle/>
          <a:p>
            <a:r>
              <a:rPr lang="en-US" dirty="0" smtClean="0"/>
              <a:t>Stochastically perturbed tendency scheme (SPPT)</a:t>
            </a:r>
            <a:endParaRPr lang="en-US" dirty="0"/>
          </a:p>
        </p:txBody>
      </p:sp>
      <p:sp>
        <p:nvSpPr>
          <p:cNvPr id="15" name="Rectangle 14"/>
          <p:cNvSpPr/>
          <p:nvPr/>
        </p:nvSpPr>
        <p:spPr>
          <a:xfrm>
            <a:off x="423772" y="5263311"/>
            <a:ext cx="4547406" cy="1200329"/>
          </a:xfrm>
          <a:prstGeom prst="rect">
            <a:avLst/>
          </a:prstGeom>
          <a:ln>
            <a:solidFill>
              <a:srgbClr val="990000"/>
            </a:solidFill>
          </a:ln>
        </p:spPr>
        <p:txBody>
          <a:bodyPr wrap="square">
            <a:spAutoFit/>
          </a:bodyPr>
          <a:lstStyle/>
          <a:p>
            <a:pPr marL="285750" indent="-285750">
              <a:buFont typeface="Wingdings" charset="2"/>
              <a:buChar char="²"/>
            </a:pPr>
            <a:r>
              <a:rPr lang="en-US" dirty="0" smtClean="0"/>
              <a:t>Perturbs accumulated U,V,T,Q tendencies from physical parameterizations packages</a:t>
            </a:r>
          </a:p>
          <a:p>
            <a:pPr marL="285750" indent="-285750">
              <a:buFont typeface="Wingdings" charset="2"/>
              <a:buChar char="²"/>
            </a:pPr>
            <a:r>
              <a:rPr lang="en-US" dirty="0" smtClean="0"/>
              <a:t>Same pattern for all tendencies to minimize introduction of imbalances</a:t>
            </a:r>
          </a:p>
        </p:txBody>
      </p:sp>
      <p:pic>
        <p:nvPicPr>
          <p:cNvPr id="20" name="Picture 19" descr="bl.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0630" y="4356125"/>
            <a:ext cx="2480561" cy="2060243"/>
          </a:xfrm>
          <a:prstGeom prst="rect">
            <a:avLst/>
          </a:prstGeom>
        </p:spPr>
      </p:pic>
    </p:spTree>
    <p:extLst>
      <p:ext uri="{BB962C8B-B14F-4D97-AF65-F5344CB8AC3E}">
        <p14:creationId xmlns:p14="http://schemas.microsoft.com/office/powerpoint/2010/main" val="139880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Multi-Physics combinations</a:t>
            </a:r>
            <a:endParaRPr lang="en-US" dirty="0"/>
          </a:p>
        </p:txBody>
      </p:sp>
      <p:pic>
        <p:nvPicPr>
          <p:cNvPr id="6" name="Content Placeholder 5" descr="tab2.pdf"/>
          <p:cNvPicPr>
            <a:picLocks noGrp="1" noChangeAspect="1"/>
          </p:cNvPicPr>
          <p:nvPr>
            <p:ph idx="4294967295"/>
          </p:nvPr>
        </p:nvPicPr>
        <p:blipFill>
          <a:blip r:embed="rId2"/>
          <a:srcRect t="-1038" r="5261" b="-3"/>
          <a:stretch>
            <a:fillRect/>
          </a:stretch>
        </p:blipFill>
        <p:spPr>
          <a:xfrm>
            <a:off x="3224213" y="1908605"/>
            <a:ext cx="5634037" cy="4605338"/>
          </a:xfrm>
        </p:spPr>
      </p:pic>
    </p:spTree>
    <p:extLst>
      <p:ext uri="{BB962C8B-B14F-4D97-AF65-F5344CB8AC3E}">
        <p14:creationId xmlns:p14="http://schemas.microsoft.com/office/powerpoint/2010/main" val="662983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 </a:t>
            </a:r>
            <a:endParaRPr lang="en-US" dirty="0"/>
          </a:p>
        </p:txBody>
      </p:sp>
      <p:sp>
        <p:nvSpPr>
          <p:cNvPr id="3" name="Rectangle 2"/>
          <p:cNvSpPr/>
          <p:nvPr/>
        </p:nvSpPr>
        <p:spPr>
          <a:xfrm>
            <a:off x="296333" y="2289279"/>
            <a:ext cx="8561917" cy="3508653"/>
          </a:xfrm>
          <a:prstGeom prst="rect">
            <a:avLst/>
          </a:prstGeom>
        </p:spPr>
        <p:txBody>
          <a:bodyPr wrap="square">
            <a:spAutoFit/>
          </a:bodyPr>
          <a:lstStyle/>
          <a:p>
            <a:pPr marL="457200" indent="-457200" defTabSz="4389438" eaLnBrk="0" hangingPunct="0">
              <a:spcBef>
                <a:spcPts val="600"/>
              </a:spcBef>
              <a:buFont typeface="Wingdings" charset="2"/>
              <a:buChar char="v"/>
              <a:defRPr/>
            </a:pPr>
            <a:r>
              <a:rPr lang="en-US" sz="2400" dirty="0"/>
              <a:t>Weather Research and Forecast Model </a:t>
            </a:r>
            <a:r>
              <a:rPr lang="en-US" sz="2400" dirty="0" smtClean="0"/>
              <a:t>WRFV3.1.1 (or WRFV3.3.1)</a:t>
            </a:r>
            <a:endParaRPr lang="en-US" sz="2400" dirty="0"/>
          </a:p>
          <a:p>
            <a:pPr marL="457200" indent="-457200" defTabSz="4389438" eaLnBrk="0" hangingPunct="0">
              <a:spcBef>
                <a:spcPts val="600"/>
              </a:spcBef>
              <a:buFont typeface="Wingdings" charset="2"/>
              <a:buChar char="v"/>
              <a:defRPr/>
            </a:pPr>
            <a:r>
              <a:rPr lang="en-GB" sz="2400" dirty="0" smtClean="0"/>
              <a:t>45km horizontal resolution and 41 vertical levels</a:t>
            </a:r>
            <a:endParaRPr lang="en-US" sz="2400" dirty="0" smtClean="0"/>
          </a:p>
          <a:p>
            <a:pPr marL="457200" indent="-457200" defTabSz="4389438" eaLnBrk="0" hangingPunct="0">
              <a:spcBef>
                <a:spcPts val="600"/>
              </a:spcBef>
              <a:buFont typeface="Wingdings" charset="2"/>
              <a:buChar char="v"/>
              <a:defRPr/>
            </a:pPr>
            <a:r>
              <a:rPr lang="en-US" sz="2400" dirty="0" smtClean="0"/>
              <a:t>10-member ensemble, integrated for 60h (short-range forecast)</a:t>
            </a:r>
          </a:p>
          <a:p>
            <a:pPr marL="457200" indent="-457200" defTabSz="4389438" eaLnBrk="0" hangingPunct="0">
              <a:spcBef>
                <a:spcPts val="600"/>
              </a:spcBef>
              <a:buFont typeface="Wingdings" charset="2"/>
              <a:buChar char="v"/>
              <a:defRPr/>
            </a:pPr>
            <a:r>
              <a:rPr lang="en-US" sz="2400" dirty="0" smtClean="0"/>
              <a:t>15 </a:t>
            </a:r>
            <a:r>
              <a:rPr lang="en-US" sz="2400" dirty="0"/>
              <a:t>dates in Nov-Dec 2009, 00Z and 12Z, amounting to 30 cycles</a:t>
            </a:r>
          </a:p>
          <a:p>
            <a:pPr marL="457200" indent="-457200" defTabSz="4389438" eaLnBrk="0" hangingPunct="0">
              <a:spcBef>
                <a:spcPts val="600"/>
              </a:spcBef>
              <a:buFont typeface="Wingdings" charset="2"/>
              <a:buChar char="v"/>
              <a:defRPr/>
            </a:pPr>
            <a:r>
              <a:rPr lang="en-US" sz="2400" dirty="0" smtClean="0"/>
              <a:t>Limited </a:t>
            </a:r>
            <a:r>
              <a:rPr lang="en-US" sz="2400" dirty="0"/>
              <a:t>area model: Contiguous United States (CONUS</a:t>
            </a:r>
            <a:r>
              <a:rPr lang="en-US" sz="2400" dirty="0" smtClean="0"/>
              <a:t>)</a:t>
            </a:r>
          </a:p>
          <a:p>
            <a:pPr marL="457200" indent="-457200" defTabSz="4389438" eaLnBrk="0" hangingPunct="0">
              <a:spcBef>
                <a:spcPts val="600"/>
              </a:spcBef>
              <a:buFont typeface="Wingdings" charset="2"/>
              <a:buChar char="v"/>
              <a:defRPr/>
            </a:pPr>
            <a:r>
              <a:rPr lang="en-US" sz="2400" dirty="0" smtClean="0"/>
              <a:t>Boundary and initial conditions are taken from GEFS</a:t>
            </a:r>
            <a:endParaRPr lang="en-US" sz="2400" dirty="0"/>
          </a:p>
          <a:p>
            <a:pPr marL="457200" indent="-457200" defTabSz="4389438" eaLnBrk="0" hangingPunct="0">
              <a:spcBef>
                <a:spcPts val="600"/>
              </a:spcBef>
              <a:buFont typeface="Wingdings" charset="2"/>
              <a:buChar char="v"/>
              <a:defRPr/>
            </a:pPr>
            <a:r>
              <a:rPr lang="en-US" sz="2400" dirty="0"/>
              <a:t>Verification against observations </a:t>
            </a:r>
            <a:r>
              <a:rPr lang="en-US" sz="2400" dirty="0" smtClean="0"/>
              <a:t>(soundings and METAR)</a:t>
            </a:r>
            <a:endParaRPr lang="en-US" sz="2400" dirty="0"/>
          </a:p>
        </p:txBody>
      </p:sp>
    </p:spTree>
    <p:extLst>
      <p:ext uri="{BB962C8B-B14F-4D97-AF65-F5344CB8AC3E}">
        <p14:creationId xmlns:p14="http://schemas.microsoft.com/office/powerpoint/2010/main" val="2135089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29574</TotalTime>
  <Words>1218</Words>
  <Application>Microsoft Macintosh PowerPoint</Application>
  <PresentationFormat>On-screen Show (4:3)</PresentationFormat>
  <Paragraphs>173</Paragraphs>
  <Slides>29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Calibri</vt:lpstr>
      <vt:lpstr>Corbel</vt:lpstr>
      <vt:lpstr>Times New Roman</vt:lpstr>
      <vt:lpstr>Wingdings</vt:lpstr>
      <vt:lpstr>Arial</vt:lpstr>
      <vt:lpstr>Spectrum</vt:lpstr>
      <vt:lpstr>Equation</vt:lpstr>
      <vt:lpstr>Model-error representation in ensemble systems WRF user Workshop, Boulder, 2017 Judith Berner National Center for Atmospheric Research </vt:lpstr>
      <vt:lpstr>Outline </vt:lpstr>
      <vt:lpstr>Representing initial uncertainty by an ensemble of states </vt:lpstr>
      <vt:lpstr>Underdispersivness of  ensemble systems</vt:lpstr>
      <vt:lpstr>Predictability on weather timescales:The problem</vt:lpstr>
      <vt:lpstr>Stochastic-kinetic energy backscatter scheme (SKEBS)</vt:lpstr>
      <vt:lpstr>Stochastically perturbed tendency scheme (SPPT)</vt:lpstr>
      <vt:lpstr>Multi-Physics combinations</vt:lpstr>
      <vt:lpstr>Experiment setup </vt:lpstr>
      <vt:lpstr>Summary of experiments</vt:lpstr>
      <vt:lpstr>Spread and error near the surface</vt:lpstr>
      <vt:lpstr>Brierscore skill score near the surface</vt:lpstr>
      <vt:lpstr>Skill improvement from model-error schemes</vt:lpstr>
      <vt:lpstr>Spread/Error over Taiwan</vt:lpstr>
      <vt:lpstr> A priori vs a posteriori</vt:lpstr>
      <vt:lpstr> A priori vs a posteriori</vt:lpstr>
      <vt:lpstr>Stochastic parameter perturbations (SPP)</vt:lpstr>
      <vt:lpstr>Stochastically Perturbed Parameter Scheme (SPP)</vt:lpstr>
      <vt:lpstr>Potential of stochastic parameterizations to reduce model error</vt:lpstr>
      <vt:lpstr>Potential of stochastic parameterizations to reduce model error</vt:lpstr>
      <vt:lpstr>Bias in U850 variability</vt:lpstr>
      <vt:lpstr>Skill improvement from debiasing</vt:lpstr>
      <vt:lpstr>Predictability on weather timescales: the problem</vt:lpstr>
      <vt:lpstr>Kinetic-energy spectra</vt:lpstr>
      <vt:lpstr>Limited vs unlimited predictability in Lorenz 1969</vt:lpstr>
      <vt:lpstr>Forecast error spectra</vt:lpstr>
      <vt:lpstr>Kinetic-energy spectra</vt:lpstr>
      <vt:lpstr>Bulletin of the American Society, March</vt:lpstr>
      <vt:lpstr>PowerPoint Presentation</vt:lpstr>
    </vt:vector>
  </TitlesOfParts>
  <Company>MMM</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uncertainty in a mesoscale ensemble prediction system: Stochastic versus multi-physics representations</dc:title>
  <dc:creator>Judith Berner</dc:creator>
  <cp:lastModifiedBy>Microsoft Office User</cp:lastModifiedBy>
  <cp:revision>2772</cp:revision>
  <dcterms:created xsi:type="dcterms:W3CDTF">2012-09-10T18:06:37Z</dcterms:created>
  <dcterms:modified xsi:type="dcterms:W3CDTF">2017-06-12T19:43:49Z</dcterms:modified>
</cp:coreProperties>
</file>