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258" r:id="rId4"/>
    <p:sldId id="300" r:id="rId5"/>
    <p:sldId id="262" r:id="rId6"/>
    <p:sldId id="271" r:id="rId7"/>
    <p:sldId id="261" r:id="rId8"/>
    <p:sldId id="299" r:id="rId9"/>
    <p:sldId id="302" r:id="rId10"/>
    <p:sldId id="324" r:id="rId11"/>
    <p:sldId id="301" r:id="rId12"/>
    <p:sldId id="304" r:id="rId13"/>
    <p:sldId id="285" r:id="rId14"/>
    <p:sldId id="305" r:id="rId15"/>
    <p:sldId id="306" r:id="rId16"/>
    <p:sldId id="307" r:id="rId17"/>
    <p:sldId id="308" r:id="rId18"/>
    <p:sldId id="309" r:id="rId19"/>
    <p:sldId id="312" r:id="rId20"/>
    <p:sldId id="313" r:id="rId21"/>
    <p:sldId id="325" r:id="rId22"/>
    <p:sldId id="266" r:id="rId23"/>
    <p:sldId id="286" r:id="rId24"/>
    <p:sldId id="287" r:id="rId25"/>
    <p:sldId id="288" r:id="rId26"/>
    <p:sldId id="289" r:id="rId27"/>
    <p:sldId id="290" r:id="rId28"/>
    <p:sldId id="291" r:id="rId29"/>
    <p:sldId id="296" r:id="rId30"/>
    <p:sldId id="297" r:id="rId31"/>
    <p:sldId id="298" r:id="rId32"/>
    <p:sldId id="292" r:id="rId33"/>
    <p:sldId id="294" r:id="rId34"/>
    <p:sldId id="315" r:id="rId35"/>
    <p:sldId id="316" r:id="rId36"/>
    <p:sldId id="317" r:id="rId37"/>
    <p:sldId id="318" r:id="rId38"/>
    <p:sldId id="319" r:id="rId39"/>
    <p:sldId id="320" r:id="rId40"/>
    <p:sldId id="321" r:id="rId41"/>
    <p:sldId id="323" r:id="rId42"/>
    <p:sldId id="322" r:id="rId43"/>
    <p:sldId id="328" r:id="rId44"/>
    <p:sldId id="272" r:id="rId45"/>
    <p:sldId id="283" r:id="rId46"/>
    <p:sldId id="273" r:id="rId47"/>
    <p:sldId id="274" r:id="rId48"/>
    <p:sldId id="275" r:id="rId49"/>
    <p:sldId id="276" r:id="rId50"/>
    <p:sldId id="277" r:id="rId51"/>
    <p:sldId id="278" r:id="rId52"/>
    <p:sldId id="279" r:id="rId53"/>
    <p:sldId id="280" r:id="rId54"/>
    <p:sldId id="281" r:id="rId55"/>
    <p:sldId id="282" r:id="rId56"/>
    <p:sldId id="310" r:id="rId57"/>
    <p:sldId id="326" r:id="rId58"/>
    <p:sldId id="32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79"/>
    <p:restoredTop sz="94677"/>
  </p:normalViewPr>
  <p:slideViewPr>
    <p:cSldViewPr snapToGrid="0" snapToObjects="1">
      <p:cViewPr varScale="1">
        <p:scale>
          <a:sx n="133" d="100"/>
          <a:sy n="133" d="100"/>
        </p:scale>
        <p:origin x="200" y="1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FF9E4-C46E-534E-91F2-910C0220CA80}" type="datetimeFigureOut">
              <a:rPr lang="en-US" smtClean="0"/>
              <a:t>6/1/17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89A51-3D96-A44D-84E2-13CAF543A1C6}" type="slidenum">
              <a:rPr lang="en-US" smtClean="0"/>
              <a:t>‹#›</a:t>
            </a:fld>
            <a:endParaRPr lang="en-US"/>
          </a:p>
        </p:txBody>
      </p:sp>
    </p:spTree>
    <p:extLst>
      <p:ext uri="{BB962C8B-B14F-4D97-AF65-F5344CB8AC3E}">
        <p14:creationId xmlns:p14="http://schemas.microsoft.com/office/powerpoint/2010/main" val="1795509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A89A51-3D96-A44D-84E2-13CAF543A1C6}" type="slidenum">
              <a:rPr lang="en-US" smtClean="0"/>
              <a:t>1</a:t>
            </a:fld>
            <a:endParaRPr lang="en-US"/>
          </a:p>
        </p:txBody>
      </p:sp>
    </p:spTree>
    <p:extLst>
      <p:ext uri="{BB962C8B-B14F-4D97-AF65-F5344CB8AC3E}">
        <p14:creationId xmlns:p14="http://schemas.microsoft.com/office/powerpoint/2010/main" val="121853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3402AD1-8E37-8845-93A9-4AA0FEA628CF}" type="slidenum">
              <a:rPr lang="en-US" altLang="x-none" sz="1200"/>
              <a:pPr/>
              <a:t>38</a:t>
            </a:fld>
            <a:endParaRPr lang="en-US" altLang="x-none" sz="1200"/>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378346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8B1D237-FD0C-9F40-A7AC-08E2CBBE443D}" type="slidenum">
              <a:rPr lang="en-US" altLang="x-none" sz="1200"/>
              <a:pPr/>
              <a:t>39</a:t>
            </a:fld>
            <a:endParaRPr lang="en-US" altLang="x-none" sz="1200"/>
          </a:p>
        </p:txBody>
      </p:sp>
      <p:sp>
        <p:nvSpPr>
          <p:cNvPr id="51203" name="Rectangle 2"/>
          <p:cNvSpPr>
            <a:spLocks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131048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5E4698A-218C-EE46-B247-BDCEEDD8EE4B}" type="slidenum">
              <a:rPr lang="en-US" altLang="x-none" sz="1200"/>
              <a:pPr eaLnBrk="1" hangingPunct="1"/>
              <a:t>17</a:t>
            </a:fld>
            <a:endParaRPr lang="en-US" altLang="x-none" sz="1200"/>
          </a:p>
        </p:txBody>
      </p:sp>
      <p:sp>
        <p:nvSpPr>
          <p:cNvPr id="39939" name="Rectangle 1026"/>
          <p:cNvSpPr>
            <a:spLocks noChangeArrowheads="1" noTextEdit="1"/>
          </p:cNvSpPr>
          <p:nvPr>
            <p:ph type="sldImg"/>
          </p:nvPr>
        </p:nvSpPr>
        <p:spPr>
          <a:ln/>
        </p:spPr>
      </p:sp>
      <p:sp>
        <p:nvSpPr>
          <p:cNvPr id="3994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06187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6EACB6A-468C-1348-A453-D4C9B393DE5A}" type="slidenum">
              <a:rPr lang="en-US" altLang="x-none" sz="1200"/>
              <a:pPr eaLnBrk="1" hangingPunct="1"/>
              <a:t>18</a:t>
            </a:fld>
            <a:endParaRPr lang="en-US" altLang="x-none" sz="1200"/>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2800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FAE6403-B265-394C-A411-5CACD5C609E5}" type="slidenum">
              <a:rPr lang="en-US" altLang="x-none" sz="1200"/>
              <a:pPr eaLnBrk="1" hangingPunct="1"/>
              <a:t>19</a:t>
            </a:fld>
            <a:endParaRPr lang="en-US" altLang="x-none" sz="1200"/>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396938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656A2B3-0B0A-0C47-AA27-2AA82776BBC9}" type="slidenum">
              <a:rPr lang="en-US" altLang="x-none" sz="1200"/>
              <a:pPr eaLnBrk="1" hangingPunct="1"/>
              <a:t>20</a:t>
            </a:fld>
            <a:endParaRPr lang="en-US" altLang="x-none" sz="1200"/>
          </a:p>
        </p:txBody>
      </p:sp>
      <p:sp>
        <p:nvSpPr>
          <p:cNvPr id="70659" name="Rectangle 1026"/>
          <p:cNvSpPr>
            <a:spLocks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55940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31EF9B-2B3C-5F41-B1E0-78C7D148B4DD}" type="slidenum">
              <a:rPr lang="en-US" smtClean="0"/>
              <a:t>30</a:t>
            </a:fld>
            <a:endParaRPr lang="en-US"/>
          </a:p>
        </p:txBody>
      </p:sp>
    </p:spTree>
    <p:extLst>
      <p:ext uri="{BB962C8B-B14F-4D97-AF65-F5344CB8AC3E}">
        <p14:creationId xmlns:p14="http://schemas.microsoft.com/office/powerpoint/2010/main" val="1206700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58DBB72-898E-5247-A67D-F30C1F73FCB3}" type="slidenum">
              <a:rPr lang="en-US" altLang="x-none" sz="1200"/>
              <a:pPr/>
              <a:t>35</a:t>
            </a:fld>
            <a:endParaRPr lang="en-US" altLang="x-none" sz="1200"/>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137795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086A825-2FC9-DB45-BFDE-9E303E143C99}" type="slidenum">
              <a:rPr lang="en-US" altLang="x-none" sz="1200"/>
              <a:pPr/>
              <a:t>36</a:t>
            </a:fld>
            <a:endParaRPr lang="en-US" altLang="x-none" sz="1200"/>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939227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DF2AE06-BF41-F340-AEF5-BA79EF03B73B}" type="slidenum">
              <a:rPr lang="en-US" altLang="x-none" sz="1200"/>
              <a:pPr/>
              <a:t>37</a:t>
            </a:fld>
            <a:endParaRPr lang="en-US" altLang="x-none" sz="1200"/>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12637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FF25EE-1390-214E-B074-89BAB42ABF66}" type="datetime1">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32647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52F7E1-2E24-444E-954E-74F673E7E653}" type="datetime1">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84489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BF4C6A-8FBE-754A-82B0-08E9899BCB9C}" type="datetime1">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74316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844C6-5B47-224E-AFAC-CB014ED060BA}" type="datetime1">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05079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9BC4C4-ACDD-AF47-825E-606B8C22554F}" type="datetime1">
              <a:rPr lang="en-US" smtClean="0"/>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96689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F1497E-B524-0C48-9F46-A0536C0856AD}" type="datetime1">
              <a:rPr lang="en-US" smtClean="0"/>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42687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911270-1D2D-9748-B92D-8440941558B1}" type="datetime1">
              <a:rPr lang="en-US" smtClean="0"/>
              <a:t>6/2/17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52003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DABEB8-0CBF-A54D-9D7A-1CBD0CCE1212}" type="datetime1">
              <a:rPr lang="en-US" smtClean="0"/>
              <a:t>6/2/17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291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D9C50-255C-B842-8D02-2F40C2E5E879}" type="datetime1">
              <a:rPr lang="en-US" smtClean="0"/>
              <a:t>6/2/17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688940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5A595-E92E-E740-9DC4-362703D680FB}" type="datetime1">
              <a:rPr lang="en-US" smtClean="0"/>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58020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540134-5879-2D4D-B317-68E54B318F57}" type="datetime1">
              <a:rPr lang="en-US" smtClean="0"/>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07A9-32D0-394F-89D1-58D17DA0A84A}" type="slidenum">
              <a:rPr lang="en-US" smtClean="0"/>
              <a:t>‹#›</a:t>
            </a:fld>
            <a:endParaRPr lang="en-US"/>
          </a:p>
        </p:txBody>
      </p:sp>
    </p:spTree>
    <p:extLst>
      <p:ext uri="{BB962C8B-B14F-4D97-AF65-F5344CB8AC3E}">
        <p14:creationId xmlns:p14="http://schemas.microsoft.com/office/powerpoint/2010/main" val="19232237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D925A-0E5B-1543-B058-D659D7BA1A92}" type="datetime1">
              <a:rPr lang="en-US" smtClean="0"/>
              <a:t>6/2/17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C07A9-32D0-394F-89D1-58D17DA0A84A}" type="slidenum">
              <a:rPr lang="en-US" smtClean="0"/>
              <a:t>‹#›</a:t>
            </a:fld>
            <a:endParaRPr lang="en-US"/>
          </a:p>
        </p:txBody>
      </p:sp>
    </p:spTree>
    <p:extLst>
      <p:ext uri="{BB962C8B-B14F-4D97-AF65-F5344CB8AC3E}">
        <p14:creationId xmlns:p14="http://schemas.microsoft.com/office/powerpoint/2010/main" val="749724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srl.noaa.gov/psd/people/tom.hamill/ensda_review.pdf" TargetMode="External"/><Relationship Id="rId3" Type="http://schemas.openxmlformats.org/officeDocument/2006/relationships/hyperlink" Target="http://journals.ametsoc.org/doi/abs/10.1175/1520-0469(1997)054%3C0286%3AOPOFEC%3E2.0.CO%3B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awcr.gov.au/projects/verification/" TargetMode="External"/><Relationship Id="rId4" Type="http://schemas.openxmlformats.org/officeDocument/2006/relationships/hyperlink" Target="https://www.amazon.com/Statistical-Atmospheric-Sciences-International-Geophysics/dp/0123850223" TargetMode="External"/><Relationship Id="rId5" Type="http://schemas.openxmlformats.org/officeDocument/2006/relationships/hyperlink" Target="https://www.amazon.com/Forecast-Verification-Practitioners-Atmospheric-Science/dp/0470660716/ref=sr_1_1?s=books&amp;ie=UTF8&amp;qid=1497278886&amp;sr=1-1&amp;keywords=jolliffe+forecast+verification" TargetMode="External"/><Relationship Id="rId1" Type="http://schemas.openxmlformats.org/officeDocument/2006/relationships/slideLayout" Target="../slideLayouts/slideLayout2.xml"/><Relationship Id="rId2" Type="http://schemas.openxmlformats.org/officeDocument/2006/relationships/hyperlink" Target="https://www.esrl.noaa.gov/psd/people/tom.hamill/EnsembleVerif_NCAR_hamill_2010.pptx"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ensemble.ucar.edu/index.php?d=2017031312)" TargetMode="External"/><Relationship Id="rId4" Type="http://schemas.openxmlformats.org/officeDocument/2006/relationships/hyperlink" Target="http://ssd.wrh.noaa.gov/satable/)" TargetMode="External"/><Relationship Id="rId1" Type="http://schemas.openxmlformats.org/officeDocument/2006/relationships/slideLayout" Target="../slideLayouts/slideLayout2.xml"/><Relationship Id="rId2" Type="http://schemas.openxmlformats.org/officeDocument/2006/relationships/hyperlink" Target="http://www.spc.noaa.gov/exper/sre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8.png"/><Relationship Id="rId5" Type="http://schemas.openxmlformats.org/officeDocument/2006/relationships/slide" Target="slide2.xml"/><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10431"/>
            <a:ext cx="9144000" cy="2387600"/>
          </a:xfrm>
        </p:spPr>
        <p:txBody>
          <a:bodyPr/>
          <a:lstStyle/>
          <a:p>
            <a:r>
              <a:rPr lang="en-US" b="1" dirty="0" smtClean="0"/>
              <a:t>A primer on ensemble (weather) prediction</a:t>
            </a:r>
            <a:endParaRPr lang="en-US" b="1" dirty="0"/>
          </a:p>
        </p:txBody>
      </p:sp>
      <p:sp>
        <p:nvSpPr>
          <p:cNvPr id="3" name="Subtitle 2"/>
          <p:cNvSpPr>
            <a:spLocks noGrp="1"/>
          </p:cNvSpPr>
          <p:nvPr>
            <p:ph type="subTitle" idx="1"/>
          </p:nvPr>
        </p:nvSpPr>
        <p:spPr>
          <a:xfrm>
            <a:off x="1523999" y="4321885"/>
            <a:ext cx="9144000" cy="1655762"/>
          </a:xfrm>
        </p:spPr>
        <p:txBody>
          <a:bodyPr/>
          <a:lstStyle/>
          <a:p>
            <a:r>
              <a:rPr lang="en-US" sz="3200" dirty="0" smtClean="0">
                <a:solidFill>
                  <a:schemeClr val="tx1">
                    <a:lumMod val="50000"/>
                    <a:lumOff val="50000"/>
                  </a:schemeClr>
                </a:solidFill>
              </a:rPr>
              <a:t>Tom Hamill</a:t>
            </a:r>
          </a:p>
          <a:p>
            <a:r>
              <a:rPr lang="en-US" dirty="0" smtClean="0">
                <a:solidFill>
                  <a:schemeClr val="tx1">
                    <a:lumMod val="50000"/>
                    <a:lumOff val="50000"/>
                  </a:schemeClr>
                </a:solidFill>
              </a:rPr>
              <a:t>NOAA Earth System Research Lab, Physical Sciences Division</a:t>
            </a:r>
          </a:p>
          <a:p>
            <a:r>
              <a:rPr lang="en-US" dirty="0" err="1" smtClean="0">
                <a:solidFill>
                  <a:schemeClr val="tx1">
                    <a:lumMod val="50000"/>
                    <a:lumOff val="50000"/>
                  </a:schemeClr>
                </a:solidFill>
              </a:rPr>
              <a:t>tom.hamill@noaa.gov</a:t>
            </a:r>
            <a:endParaRPr lang="en-US" dirty="0">
              <a:solidFill>
                <a:schemeClr val="tx1">
                  <a:lumMod val="50000"/>
                  <a:lumOff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535" y="116732"/>
            <a:ext cx="1642929" cy="1666553"/>
          </a:xfrm>
          <a:prstGeom prst="rect">
            <a:avLst/>
          </a:prstGeom>
        </p:spPr>
      </p:pic>
      <p:sp>
        <p:nvSpPr>
          <p:cNvPr id="5" name="Slide Number Placeholder 4"/>
          <p:cNvSpPr>
            <a:spLocks noGrp="1"/>
          </p:cNvSpPr>
          <p:nvPr>
            <p:ph type="sldNum" sz="quarter" idx="12"/>
          </p:nvPr>
        </p:nvSpPr>
        <p:spPr/>
        <p:txBody>
          <a:bodyPr/>
          <a:lstStyle/>
          <a:p>
            <a:fld id="{FD9C07A9-32D0-394F-89D1-58D17DA0A84A}" type="slidenum">
              <a:rPr lang="en-US" smtClean="0"/>
              <a:t>1</a:t>
            </a:fld>
            <a:endParaRPr lang="en-US"/>
          </a:p>
        </p:txBody>
      </p:sp>
    </p:spTree>
    <p:extLst>
      <p:ext uri="{BB962C8B-B14F-4D97-AF65-F5344CB8AC3E}">
        <p14:creationId xmlns:p14="http://schemas.microsoft.com/office/powerpoint/2010/main" val="1440949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Reminder: appropriately estimated </a:t>
            </a:r>
            <a:r>
              <a:rPr lang="en-US" b="1" i="1" dirty="0" smtClean="0"/>
              <a:t>situational sharpness</a:t>
            </a:r>
            <a:r>
              <a:rPr lang="en-US" b="1" dirty="0" smtClean="0"/>
              <a:t> is what we strongly desire.</a:t>
            </a:r>
            <a:endParaRPr lang="en-US" b="1" dirty="0"/>
          </a:p>
        </p:txBody>
      </p:sp>
      <p:sp>
        <p:nvSpPr>
          <p:cNvPr id="4" name="Slide Number Placeholder 3"/>
          <p:cNvSpPr>
            <a:spLocks noGrp="1"/>
          </p:cNvSpPr>
          <p:nvPr>
            <p:ph type="sldNum" sz="quarter" idx="12"/>
          </p:nvPr>
        </p:nvSpPr>
        <p:spPr/>
        <p:txBody>
          <a:bodyPr/>
          <a:lstStyle/>
          <a:p>
            <a:fld id="{FD9C07A9-32D0-394F-89D1-58D17DA0A84A}" type="slidenum">
              <a:rPr lang="en-US" smtClean="0"/>
              <a:t>10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539" y="1690688"/>
            <a:ext cx="6015834" cy="5119479"/>
          </a:xfrm>
          <a:prstGeom prst="rect">
            <a:avLst/>
          </a:prstGeom>
        </p:spPr>
      </p:pic>
    </p:spTree>
    <p:extLst>
      <p:ext uri="{BB962C8B-B14F-4D97-AF65-F5344CB8AC3E}">
        <p14:creationId xmlns:p14="http://schemas.microsoft.com/office/powerpoint/2010/main" val="151063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0580"/>
          </a:xfrm>
        </p:spPr>
        <p:txBody>
          <a:bodyPr/>
          <a:lstStyle/>
          <a:p>
            <a:r>
              <a:rPr lang="en-US" b="1" dirty="0" smtClean="0"/>
              <a:t>Reliability and sharpness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496" y="2208279"/>
            <a:ext cx="3373891" cy="3273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613" y="2208279"/>
            <a:ext cx="3402889" cy="32733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2175671"/>
            <a:ext cx="3444356" cy="3306000"/>
          </a:xfrm>
          <a:prstGeom prst="rect">
            <a:avLst/>
          </a:prstGeom>
        </p:spPr>
      </p:pic>
      <p:sp>
        <p:nvSpPr>
          <p:cNvPr id="7" name="TextBox 6"/>
          <p:cNvSpPr txBox="1"/>
          <p:nvPr/>
        </p:nvSpPr>
        <p:spPr>
          <a:xfrm>
            <a:off x="838200" y="1353784"/>
            <a:ext cx="2764859" cy="707886"/>
          </a:xfrm>
          <a:prstGeom prst="rect">
            <a:avLst/>
          </a:prstGeom>
          <a:noFill/>
        </p:spPr>
        <p:txBody>
          <a:bodyPr wrap="none" rtlCol="0">
            <a:spAutoFit/>
          </a:bodyPr>
          <a:lstStyle/>
          <a:p>
            <a:r>
              <a:rPr lang="en-US" sz="2000" dirty="0" smtClean="0"/>
              <a:t>A sharper forecast, more</a:t>
            </a:r>
          </a:p>
          <a:p>
            <a:r>
              <a:rPr lang="en-US" sz="2000" dirty="0" smtClean="0"/>
              <a:t>binary, but less reliable</a:t>
            </a:r>
            <a:endParaRPr lang="en-US" sz="2000" dirty="0"/>
          </a:p>
        </p:txBody>
      </p:sp>
      <p:sp>
        <p:nvSpPr>
          <p:cNvPr id="8" name="TextBox 7"/>
          <p:cNvSpPr txBox="1"/>
          <p:nvPr/>
        </p:nvSpPr>
        <p:spPr>
          <a:xfrm>
            <a:off x="4708212" y="1367522"/>
            <a:ext cx="2130070" cy="707886"/>
          </a:xfrm>
          <a:prstGeom prst="rect">
            <a:avLst/>
          </a:prstGeom>
          <a:noFill/>
        </p:spPr>
        <p:txBody>
          <a:bodyPr wrap="none" rtlCol="0">
            <a:spAutoFit/>
          </a:bodyPr>
          <a:lstStyle/>
          <a:p>
            <a:r>
              <a:rPr lang="en-US" sz="2000" dirty="0" smtClean="0"/>
              <a:t>A reliable forecast,</a:t>
            </a:r>
          </a:p>
          <a:p>
            <a:r>
              <a:rPr lang="en-US" sz="2000" dirty="0" smtClean="0"/>
              <a:t>but less sharp</a:t>
            </a:r>
            <a:endParaRPr lang="en-US" sz="2000" dirty="0"/>
          </a:p>
        </p:txBody>
      </p:sp>
      <p:sp>
        <p:nvSpPr>
          <p:cNvPr id="9" name="TextBox 8"/>
          <p:cNvSpPr txBox="1"/>
          <p:nvPr/>
        </p:nvSpPr>
        <p:spPr>
          <a:xfrm>
            <a:off x="8298435" y="1367522"/>
            <a:ext cx="2887072" cy="707886"/>
          </a:xfrm>
          <a:prstGeom prst="rect">
            <a:avLst/>
          </a:prstGeom>
          <a:noFill/>
        </p:spPr>
        <p:txBody>
          <a:bodyPr wrap="none" rtlCol="0">
            <a:spAutoFit/>
          </a:bodyPr>
          <a:lstStyle/>
          <a:p>
            <a:r>
              <a:rPr lang="en-US" sz="2000" dirty="0" smtClean="0"/>
              <a:t>A mostly reliable forecast,</a:t>
            </a:r>
          </a:p>
          <a:p>
            <a:r>
              <a:rPr lang="en-US" sz="2000" dirty="0" smtClean="0"/>
              <a:t>much less sharp</a:t>
            </a:r>
            <a:endParaRPr lang="en-US" sz="2000" dirty="0"/>
          </a:p>
        </p:txBody>
      </p:sp>
      <p:sp>
        <p:nvSpPr>
          <p:cNvPr id="10" name="TextBox 9"/>
          <p:cNvSpPr txBox="1"/>
          <p:nvPr/>
        </p:nvSpPr>
        <p:spPr>
          <a:xfrm>
            <a:off x="471638" y="5643488"/>
            <a:ext cx="11375358" cy="923330"/>
          </a:xfrm>
          <a:prstGeom prst="rect">
            <a:avLst/>
          </a:prstGeom>
          <a:noFill/>
        </p:spPr>
        <p:txBody>
          <a:bodyPr wrap="none" rtlCol="0">
            <a:spAutoFit/>
          </a:bodyPr>
          <a:lstStyle/>
          <a:p>
            <a:r>
              <a:rPr lang="en-US" dirty="0" smtClean="0"/>
              <a:t>We’d like high confidence in event probabilities (forecasts are 1.0 or 0.0) and for the events to always happen when</a:t>
            </a:r>
          </a:p>
          <a:p>
            <a:r>
              <a:rPr lang="en-US" dirty="0" smtClean="0"/>
              <a:t>1.0 is forecast, and never happen when 0.0 is forecast.  If this is unobtainable (it is), we want to maximize the sharpness</a:t>
            </a:r>
          </a:p>
          <a:p>
            <a:r>
              <a:rPr lang="en-US" dirty="0" smtClean="0"/>
              <a:t>(the specificity) subject to retaining reliability.  </a:t>
            </a:r>
            <a:endParaRPr lang="en-US" dirty="0"/>
          </a:p>
        </p:txBody>
      </p:sp>
      <p:sp>
        <p:nvSpPr>
          <p:cNvPr id="12" name="Slide Number Placeholder 11"/>
          <p:cNvSpPr>
            <a:spLocks noGrp="1"/>
          </p:cNvSpPr>
          <p:nvPr>
            <p:ph type="sldNum" sz="quarter" idx="12"/>
          </p:nvPr>
        </p:nvSpPr>
        <p:spPr/>
        <p:txBody>
          <a:bodyPr/>
          <a:lstStyle/>
          <a:p>
            <a:fld id="{FD9C07A9-32D0-394F-89D1-58D17DA0A84A}" type="slidenum">
              <a:rPr lang="en-US" smtClean="0"/>
              <a:t>11</a:t>
            </a:fld>
            <a:endParaRPr lang="en-US"/>
          </a:p>
        </p:txBody>
      </p:sp>
    </p:spTree>
    <p:extLst>
      <p:ext uri="{BB962C8B-B14F-4D97-AF65-F5344CB8AC3E}">
        <p14:creationId xmlns:p14="http://schemas.microsoft.com/office/powerpoint/2010/main" val="171249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141" y="152400"/>
            <a:ext cx="10972800" cy="914400"/>
          </a:xfrm>
        </p:spPr>
        <p:txBody>
          <a:bodyPr>
            <a:normAutofit/>
          </a:bodyPr>
          <a:lstStyle/>
          <a:p>
            <a:r>
              <a:rPr lang="en-US" b="1" dirty="0" smtClean="0"/>
              <a:t>An ensemble can </a:t>
            </a:r>
            <a:r>
              <a:rPr lang="en-US" b="1" smtClean="0"/>
              <a:t>be “perfect” </a:t>
            </a:r>
            <a:r>
              <a:rPr lang="en-US" b="1" dirty="0" smtClean="0"/>
              <a:t>but not reliable?</a:t>
            </a:r>
            <a:endParaRPr lang="en-US" b="1" dirty="0"/>
          </a:p>
        </p:txBody>
      </p:sp>
      <p:sp>
        <p:nvSpPr>
          <p:cNvPr id="4" name="Slide Number Placeholder 3"/>
          <p:cNvSpPr>
            <a:spLocks noGrp="1"/>
          </p:cNvSpPr>
          <p:nvPr>
            <p:ph type="sldNum" sz="quarter" idx="12"/>
          </p:nvPr>
        </p:nvSpPr>
        <p:spPr/>
        <p:txBody>
          <a:bodyPr/>
          <a:lstStyle/>
          <a:p>
            <a:fld id="{9ED718A1-D9DE-254A-BEB9-8E314E6B1095}" type="slidenum">
              <a:rPr lang="en-US" smtClean="0"/>
              <a:pPr/>
              <a:t>12</a:t>
            </a:fld>
            <a:endParaRPr lang="en-US"/>
          </a:p>
        </p:txBody>
      </p:sp>
      <p:pic>
        <p:nvPicPr>
          <p:cNvPr id="5" name="Picture 4" descr="Picture 11.png"/>
          <p:cNvPicPr>
            <a:picLocks noChangeAspect="1"/>
          </p:cNvPicPr>
          <p:nvPr/>
        </p:nvPicPr>
        <p:blipFill>
          <a:blip r:embed="rId2"/>
          <a:stretch>
            <a:fillRect/>
          </a:stretch>
        </p:blipFill>
        <p:spPr>
          <a:xfrm>
            <a:off x="2133600" y="1143001"/>
            <a:ext cx="7616608" cy="4575055"/>
          </a:xfrm>
          <a:prstGeom prst="rect">
            <a:avLst/>
          </a:prstGeom>
        </p:spPr>
      </p:pic>
      <p:sp>
        <p:nvSpPr>
          <p:cNvPr id="6" name="TextBox 5"/>
          <p:cNvSpPr txBox="1"/>
          <p:nvPr/>
        </p:nvSpPr>
        <p:spPr>
          <a:xfrm>
            <a:off x="670961" y="5710019"/>
            <a:ext cx="10988040" cy="646331"/>
          </a:xfrm>
          <a:prstGeom prst="rect">
            <a:avLst/>
          </a:prstGeom>
          <a:noFill/>
        </p:spPr>
        <p:txBody>
          <a:bodyPr wrap="square" rtlCol="0">
            <a:spAutoFit/>
          </a:bodyPr>
          <a:lstStyle/>
          <a:p>
            <a:r>
              <a:rPr lang="en-US" dirty="0" smtClean="0"/>
              <a:t>Ensemble members and truth sampled from the same underlying distribution, i.e., prediction system is perfect.  And yet with a finite number of members, the resulting probabilities are unreliable.  This is because of sampling error.</a:t>
            </a:r>
            <a:endParaRPr lang="en-US" dirty="0"/>
          </a:p>
        </p:txBody>
      </p:sp>
      <p:sp>
        <p:nvSpPr>
          <p:cNvPr id="7" name="TextBox 6"/>
          <p:cNvSpPr txBox="1"/>
          <p:nvPr/>
        </p:nvSpPr>
        <p:spPr>
          <a:xfrm>
            <a:off x="2819400" y="1066800"/>
            <a:ext cx="1358962" cy="369332"/>
          </a:xfrm>
          <a:prstGeom prst="rect">
            <a:avLst/>
          </a:prstGeom>
          <a:noFill/>
        </p:spPr>
        <p:txBody>
          <a:bodyPr wrap="none" rtlCol="0">
            <a:spAutoFit/>
          </a:bodyPr>
          <a:lstStyle/>
          <a:p>
            <a:r>
              <a:rPr lang="en-US" dirty="0"/>
              <a:t>10 members</a:t>
            </a:r>
            <a:endParaRPr lang="en-US" dirty="0"/>
          </a:p>
        </p:txBody>
      </p:sp>
      <p:sp>
        <p:nvSpPr>
          <p:cNvPr id="8" name="TextBox 7"/>
          <p:cNvSpPr txBox="1"/>
          <p:nvPr/>
        </p:nvSpPr>
        <p:spPr>
          <a:xfrm>
            <a:off x="6324600" y="1066800"/>
            <a:ext cx="1358962" cy="369332"/>
          </a:xfrm>
          <a:prstGeom prst="rect">
            <a:avLst/>
          </a:prstGeom>
          <a:noFill/>
        </p:spPr>
        <p:txBody>
          <a:bodyPr wrap="none" rtlCol="0">
            <a:spAutoFit/>
          </a:bodyPr>
          <a:lstStyle/>
          <a:p>
            <a:r>
              <a:rPr lang="en-US" dirty="0"/>
              <a:t>50 members</a:t>
            </a:r>
            <a:endParaRPr lang="en-US" dirty="0"/>
          </a:p>
        </p:txBody>
      </p:sp>
      <p:sp>
        <p:nvSpPr>
          <p:cNvPr id="9" name="TextBox 8"/>
          <p:cNvSpPr txBox="1"/>
          <p:nvPr/>
        </p:nvSpPr>
        <p:spPr>
          <a:xfrm>
            <a:off x="74596" y="6538912"/>
            <a:ext cx="1953868" cy="276999"/>
          </a:xfrm>
          <a:prstGeom prst="rect">
            <a:avLst/>
          </a:prstGeom>
          <a:noFill/>
        </p:spPr>
        <p:txBody>
          <a:bodyPr wrap="none" rtlCol="0">
            <a:spAutoFit/>
          </a:bodyPr>
          <a:lstStyle/>
          <a:p>
            <a:r>
              <a:rPr lang="en-US" sz="1200" dirty="0"/>
              <a:t>ref: Richardson 2001 QJRMS</a:t>
            </a:r>
            <a:endParaRPr lang="en-US" sz="1200" dirty="0"/>
          </a:p>
        </p:txBody>
      </p:sp>
    </p:spTree>
    <p:extLst>
      <p:ext uri="{BB962C8B-B14F-4D97-AF65-F5344CB8AC3E}">
        <p14:creationId xmlns:p14="http://schemas.microsoft.com/office/powerpoint/2010/main" val="1747070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E2CB5A-E6C2-CA49-B238-15EB454367F2}" type="slidenum">
              <a:rPr lang="en-US" altLang="x-none" sz="1400"/>
              <a:pPr/>
              <a:t>13</a:t>
            </a:fld>
            <a:endParaRPr lang="en-US" altLang="x-none" sz="1400"/>
          </a:p>
        </p:txBody>
      </p:sp>
      <p:sp>
        <p:nvSpPr>
          <p:cNvPr id="64515" name="Rectangle 2"/>
          <p:cNvSpPr>
            <a:spLocks noGrp="1" noChangeArrowheads="1"/>
          </p:cNvSpPr>
          <p:nvPr>
            <p:ph type="title"/>
          </p:nvPr>
        </p:nvSpPr>
        <p:spPr>
          <a:xfrm>
            <a:off x="845453" y="505005"/>
            <a:ext cx="10597414" cy="838200"/>
          </a:xfrm>
        </p:spPr>
        <p:txBody>
          <a:bodyPr>
            <a:normAutofit fontScale="90000"/>
          </a:bodyPr>
          <a:lstStyle/>
          <a:p>
            <a:pPr eaLnBrk="1" hangingPunct="1"/>
            <a:r>
              <a:rPr lang="en-US" altLang="x-none" b="1" dirty="0"/>
              <a:t>Sample-size </a:t>
            </a:r>
            <a:r>
              <a:rPr lang="en-US" altLang="x-none" b="1" dirty="0" smtClean="0"/>
              <a:t>issues with ensemble prediction and their relationship to the scale of the phenomenon </a:t>
            </a:r>
            <a:endParaRPr lang="en-US" altLang="x-none" b="1" dirty="0"/>
          </a:p>
        </p:txBody>
      </p:sp>
      <p:sp>
        <p:nvSpPr>
          <p:cNvPr id="64516" name="Rectangle 3"/>
          <p:cNvSpPr>
            <a:spLocks noGrp="1" noChangeArrowheads="1"/>
          </p:cNvSpPr>
          <p:nvPr>
            <p:ph type="body" idx="1"/>
          </p:nvPr>
        </p:nvSpPr>
        <p:spPr>
          <a:xfrm>
            <a:off x="7696200" y="1981200"/>
            <a:ext cx="4113998" cy="4114800"/>
          </a:xfrm>
        </p:spPr>
        <p:txBody>
          <a:bodyPr>
            <a:noAutofit/>
          </a:bodyPr>
          <a:lstStyle/>
          <a:p>
            <a:pPr marL="173038" indent="-173038"/>
            <a:r>
              <a:rPr lang="en-US" altLang="x-none" sz="2000" dirty="0"/>
              <a:t>Size of feature approximately the same as spatial variations between members.  Moderately sized ensemble </a:t>
            </a:r>
            <a:r>
              <a:rPr lang="en-US" altLang="x-none" sz="2000" dirty="0">
                <a:solidFill>
                  <a:srgbClr val="FF0000"/>
                </a:solidFill>
              </a:rPr>
              <a:t>adequate</a:t>
            </a:r>
            <a:r>
              <a:rPr lang="en-US" altLang="x-none" sz="2000" dirty="0"/>
              <a:t> for estimating </a:t>
            </a:r>
            <a:r>
              <a:rPr lang="en-US" altLang="x-none" sz="2000" dirty="0" smtClean="0"/>
              <a:t>probabilities.</a:t>
            </a:r>
            <a:endParaRPr lang="en-US" altLang="x-none" sz="2000" dirty="0"/>
          </a:p>
          <a:p>
            <a:pPr marL="173038" indent="-173038"/>
            <a:r>
              <a:rPr lang="en-US" altLang="x-none" sz="2000" dirty="0"/>
              <a:t>Size of feature </a:t>
            </a:r>
            <a:r>
              <a:rPr lang="en-US" altLang="x-none" sz="2000" dirty="0" smtClean="0"/>
              <a:t>is much </a:t>
            </a:r>
            <a:r>
              <a:rPr lang="en-US" altLang="x-none" sz="2000" dirty="0"/>
              <a:t>smaller than spatial variations between members.  Moderately sized ensemble </a:t>
            </a:r>
            <a:r>
              <a:rPr lang="en-US" altLang="x-none" sz="2000" dirty="0">
                <a:solidFill>
                  <a:srgbClr val="FF0000"/>
                </a:solidFill>
              </a:rPr>
              <a:t>inadequate</a:t>
            </a:r>
            <a:r>
              <a:rPr lang="en-US" altLang="x-none" sz="2000" dirty="0"/>
              <a:t> for </a:t>
            </a:r>
            <a:r>
              <a:rPr lang="en-US" altLang="x-none" sz="2000" dirty="0" smtClean="0"/>
              <a:t>directly estimating </a:t>
            </a:r>
            <a:r>
              <a:rPr lang="en-US" altLang="x-none" sz="2000" dirty="0"/>
              <a:t>probabilities. Either large ensemble, or statistical adjustment necessary.</a:t>
            </a:r>
          </a:p>
        </p:txBody>
      </p:sp>
      <p:sp>
        <p:nvSpPr>
          <p:cNvPr id="64517" name="Rectangle 4"/>
          <p:cNvSpPr>
            <a:spLocks noChangeArrowheads="1"/>
          </p:cNvSpPr>
          <p:nvPr/>
        </p:nvSpPr>
        <p:spPr bwMode="auto">
          <a:xfrm>
            <a:off x="616017" y="2109055"/>
            <a:ext cx="2211784" cy="15149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18" name="Line 5"/>
          <p:cNvSpPr>
            <a:spLocks noChangeShapeType="1"/>
          </p:cNvSpPr>
          <p:nvPr/>
        </p:nvSpPr>
        <p:spPr bwMode="auto">
          <a:xfrm flipH="1">
            <a:off x="616018" y="2109055"/>
            <a:ext cx="948456" cy="15149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9" name="AutoShape 6"/>
          <p:cNvSpPr>
            <a:spLocks noChangeArrowheads="1"/>
          </p:cNvSpPr>
          <p:nvPr/>
        </p:nvSpPr>
        <p:spPr bwMode="auto">
          <a:xfrm>
            <a:off x="1537595" y="2376397"/>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0" name="AutoShape 7"/>
          <p:cNvSpPr>
            <a:spLocks noChangeArrowheads="1"/>
          </p:cNvSpPr>
          <p:nvPr/>
        </p:nvSpPr>
        <p:spPr bwMode="auto">
          <a:xfrm>
            <a:off x="800334" y="3445764"/>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1" name="AutoShape 8"/>
          <p:cNvSpPr>
            <a:spLocks noChangeArrowheads="1"/>
          </p:cNvSpPr>
          <p:nvPr/>
        </p:nvSpPr>
        <p:spPr bwMode="auto">
          <a:xfrm>
            <a:off x="1168964" y="2911081"/>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2" name="Freeform 11"/>
          <p:cNvSpPr>
            <a:spLocks/>
          </p:cNvSpPr>
          <p:nvPr/>
        </p:nvSpPr>
        <p:spPr bwMode="auto">
          <a:xfrm>
            <a:off x="726920" y="2118755"/>
            <a:ext cx="1580121" cy="1514936"/>
          </a:xfrm>
          <a:custGeom>
            <a:avLst/>
            <a:gdLst>
              <a:gd name="T0" fmla="*/ 783908 w 960"/>
              <a:gd name="T1" fmla="*/ 0 h 864"/>
              <a:gd name="T2" fmla="*/ 0 w 960"/>
              <a:gd name="T3" fmla="*/ 1295400 h 864"/>
              <a:gd name="T4" fmla="*/ 522605 w 960"/>
              <a:gd name="T5" fmla="*/ 1295400 h 864"/>
              <a:gd name="T6" fmla="*/ 1306513 w 960"/>
              <a:gd name="T7" fmla="*/ 0 h 864"/>
              <a:gd name="T8" fmla="*/ 0 60000 65536"/>
              <a:gd name="T9" fmla="*/ 0 60000 65536"/>
              <a:gd name="T10" fmla="*/ 0 60000 65536"/>
              <a:gd name="T11" fmla="*/ 0 60000 65536"/>
              <a:gd name="T12" fmla="*/ 0 w 960"/>
              <a:gd name="T13" fmla="*/ 0 h 864"/>
              <a:gd name="T14" fmla="*/ 960 w 960"/>
              <a:gd name="T15" fmla="*/ 864 h 864"/>
            </a:gdLst>
            <a:ahLst/>
            <a:cxnLst>
              <a:cxn ang="T8">
                <a:pos x="T0" y="T1"/>
              </a:cxn>
              <a:cxn ang="T9">
                <a:pos x="T2" y="T3"/>
              </a:cxn>
              <a:cxn ang="T10">
                <a:pos x="T4" y="T5"/>
              </a:cxn>
              <a:cxn ang="T11">
                <a:pos x="T6" y="T7"/>
              </a:cxn>
            </a:cxnLst>
            <a:rect l="T12" t="T13" r="T14" b="T15"/>
            <a:pathLst>
              <a:path w="960" h="864">
                <a:moveTo>
                  <a:pt x="576" y="0"/>
                </a:moveTo>
                <a:lnTo>
                  <a:pt x="0" y="864"/>
                </a:lnTo>
                <a:lnTo>
                  <a:pt x="384" y="864"/>
                </a:lnTo>
                <a:lnTo>
                  <a:pt x="960" y="0"/>
                </a:lnTo>
              </a:path>
            </a:pathLst>
          </a:custGeom>
          <a:solidFill>
            <a:schemeClr val="accent6">
              <a:lumMod val="60000"/>
              <a:lumOff val="40000"/>
            </a:schemeClr>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3" name="Freeform 12"/>
          <p:cNvSpPr>
            <a:spLocks/>
          </p:cNvSpPr>
          <p:nvPr/>
        </p:nvSpPr>
        <p:spPr bwMode="auto">
          <a:xfrm>
            <a:off x="800332" y="2109055"/>
            <a:ext cx="1184611" cy="1514936"/>
          </a:xfrm>
          <a:custGeom>
            <a:avLst/>
            <a:gdLst>
              <a:gd name="T0" fmla="*/ 783590 w 720"/>
              <a:gd name="T1" fmla="*/ 0 h 864"/>
              <a:gd name="T2" fmla="*/ 0 w 720"/>
              <a:gd name="T3" fmla="*/ 1295400 h 864"/>
              <a:gd name="T4" fmla="*/ 195898 w 720"/>
              <a:gd name="T5" fmla="*/ 1295400 h 864"/>
              <a:gd name="T6" fmla="*/ 979488 w 720"/>
              <a:gd name="T7" fmla="*/ 0 h 864"/>
              <a:gd name="T8" fmla="*/ 0 60000 65536"/>
              <a:gd name="T9" fmla="*/ 0 60000 65536"/>
              <a:gd name="T10" fmla="*/ 0 60000 65536"/>
              <a:gd name="T11" fmla="*/ 0 60000 65536"/>
              <a:gd name="T12" fmla="*/ 0 w 720"/>
              <a:gd name="T13" fmla="*/ 0 h 864"/>
              <a:gd name="T14" fmla="*/ 720 w 720"/>
              <a:gd name="T15" fmla="*/ 864 h 864"/>
            </a:gdLst>
            <a:ahLst/>
            <a:cxnLst>
              <a:cxn ang="T8">
                <a:pos x="T0" y="T1"/>
              </a:cxn>
              <a:cxn ang="T9">
                <a:pos x="T2" y="T3"/>
              </a:cxn>
              <a:cxn ang="T10">
                <a:pos x="T4" y="T5"/>
              </a:cxn>
              <a:cxn ang="T11">
                <a:pos x="T6" y="T7"/>
              </a:cxn>
            </a:cxnLst>
            <a:rect l="T12" t="T13" r="T14" b="T15"/>
            <a:pathLst>
              <a:path w="720" h="864">
                <a:moveTo>
                  <a:pt x="576" y="0"/>
                </a:moveTo>
                <a:lnTo>
                  <a:pt x="0" y="864"/>
                </a:lnTo>
                <a:lnTo>
                  <a:pt x="144" y="864"/>
                </a:lnTo>
                <a:lnTo>
                  <a:pt x="720" y="0"/>
                </a:lnTo>
              </a:path>
            </a:pathLst>
          </a:custGeom>
          <a:solidFill>
            <a:srgbClr val="008040"/>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4" name="Rectangle 34"/>
          <p:cNvSpPr>
            <a:spLocks noChangeArrowheads="1"/>
          </p:cNvSpPr>
          <p:nvPr/>
        </p:nvSpPr>
        <p:spPr bwMode="auto">
          <a:xfrm>
            <a:off x="3012116" y="2109055"/>
            <a:ext cx="2211784" cy="15149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5" name="Line 35"/>
          <p:cNvSpPr>
            <a:spLocks noChangeShapeType="1"/>
          </p:cNvSpPr>
          <p:nvPr/>
        </p:nvSpPr>
        <p:spPr bwMode="auto">
          <a:xfrm flipH="1">
            <a:off x="3380748" y="2109055"/>
            <a:ext cx="948456" cy="15149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6" name="AutoShape 36"/>
          <p:cNvSpPr>
            <a:spLocks noChangeArrowheads="1"/>
          </p:cNvSpPr>
          <p:nvPr/>
        </p:nvSpPr>
        <p:spPr bwMode="auto">
          <a:xfrm>
            <a:off x="4394483" y="2198170"/>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7" name="AutoShape 37"/>
          <p:cNvSpPr>
            <a:spLocks noChangeArrowheads="1"/>
          </p:cNvSpPr>
          <p:nvPr/>
        </p:nvSpPr>
        <p:spPr bwMode="auto">
          <a:xfrm>
            <a:off x="3657221" y="3267536"/>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8" name="AutoShape 38"/>
          <p:cNvSpPr>
            <a:spLocks noChangeArrowheads="1"/>
          </p:cNvSpPr>
          <p:nvPr/>
        </p:nvSpPr>
        <p:spPr bwMode="auto">
          <a:xfrm>
            <a:off x="4025852" y="2732853"/>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29" name="Freeform 39"/>
          <p:cNvSpPr>
            <a:spLocks/>
          </p:cNvSpPr>
          <p:nvPr/>
        </p:nvSpPr>
        <p:spPr bwMode="auto">
          <a:xfrm>
            <a:off x="3472906" y="2109055"/>
            <a:ext cx="1580121" cy="1514936"/>
          </a:xfrm>
          <a:custGeom>
            <a:avLst/>
            <a:gdLst>
              <a:gd name="T0" fmla="*/ 783908 w 960"/>
              <a:gd name="T1" fmla="*/ 0 h 864"/>
              <a:gd name="T2" fmla="*/ 0 w 960"/>
              <a:gd name="T3" fmla="*/ 1295400 h 864"/>
              <a:gd name="T4" fmla="*/ 522605 w 960"/>
              <a:gd name="T5" fmla="*/ 1295400 h 864"/>
              <a:gd name="T6" fmla="*/ 1306513 w 960"/>
              <a:gd name="T7" fmla="*/ 0 h 864"/>
              <a:gd name="T8" fmla="*/ 0 60000 65536"/>
              <a:gd name="T9" fmla="*/ 0 60000 65536"/>
              <a:gd name="T10" fmla="*/ 0 60000 65536"/>
              <a:gd name="T11" fmla="*/ 0 60000 65536"/>
              <a:gd name="T12" fmla="*/ 0 w 960"/>
              <a:gd name="T13" fmla="*/ 0 h 864"/>
              <a:gd name="T14" fmla="*/ 960 w 960"/>
              <a:gd name="T15" fmla="*/ 864 h 864"/>
            </a:gdLst>
            <a:ahLst/>
            <a:cxnLst>
              <a:cxn ang="T8">
                <a:pos x="T0" y="T1"/>
              </a:cxn>
              <a:cxn ang="T9">
                <a:pos x="T2" y="T3"/>
              </a:cxn>
              <a:cxn ang="T10">
                <a:pos x="T4" y="T5"/>
              </a:cxn>
              <a:cxn ang="T11">
                <a:pos x="T6" y="T7"/>
              </a:cxn>
            </a:cxnLst>
            <a:rect l="T12" t="T13" r="T14" b="T15"/>
            <a:pathLst>
              <a:path w="960" h="864">
                <a:moveTo>
                  <a:pt x="576" y="0"/>
                </a:moveTo>
                <a:lnTo>
                  <a:pt x="0" y="864"/>
                </a:lnTo>
                <a:lnTo>
                  <a:pt x="384" y="864"/>
                </a:lnTo>
                <a:lnTo>
                  <a:pt x="960" y="0"/>
                </a:lnTo>
              </a:path>
            </a:pathLst>
          </a:custGeom>
          <a:solidFill>
            <a:schemeClr val="accent6">
              <a:lumMod val="60000"/>
              <a:lumOff val="40000"/>
            </a:schemeClr>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0" name="Freeform 40"/>
          <p:cNvSpPr>
            <a:spLocks/>
          </p:cNvSpPr>
          <p:nvPr/>
        </p:nvSpPr>
        <p:spPr bwMode="auto">
          <a:xfrm>
            <a:off x="3565062" y="2109055"/>
            <a:ext cx="1184611" cy="1514936"/>
          </a:xfrm>
          <a:custGeom>
            <a:avLst/>
            <a:gdLst>
              <a:gd name="T0" fmla="*/ 783590 w 720"/>
              <a:gd name="T1" fmla="*/ 0 h 864"/>
              <a:gd name="T2" fmla="*/ 0 w 720"/>
              <a:gd name="T3" fmla="*/ 1295400 h 864"/>
              <a:gd name="T4" fmla="*/ 195898 w 720"/>
              <a:gd name="T5" fmla="*/ 1295400 h 864"/>
              <a:gd name="T6" fmla="*/ 979488 w 720"/>
              <a:gd name="T7" fmla="*/ 0 h 864"/>
              <a:gd name="T8" fmla="*/ 0 60000 65536"/>
              <a:gd name="T9" fmla="*/ 0 60000 65536"/>
              <a:gd name="T10" fmla="*/ 0 60000 65536"/>
              <a:gd name="T11" fmla="*/ 0 60000 65536"/>
              <a:gd name="T12" fmla="*/ 0 w 720"/>
              <a:gd name="T13" fmla="*/ 0 h 864"/>
              <a:gd name="T14" fmla="*/ 720 w 720"/>
              <a:gd name="T15" fmla="*/ 864 h 864"/>
            </a:gdLst>
            <a:ahLst/>
            <a:cxnLst>
              <a:cxn ang="T8">
                <a:pos x="T0" y="T1"/>
              </a:cxn>
              <a:cxn ang="T9">
                <a:pos x="T2" y="T3"/>
              </a:cxn>
              <a:cxn ang="T10">
                <a:pos x="T4" y="T5"/>
              </a:cxn>
              <a:cxn ang="T11">
                <a:pos x="T6" y="T7"/>
              </a:cxn>
            </a:cxnLst>
            <a:rect l="T12" t="T13" r="T14" b="T15"/>
            <a:pathLst>
              <a:path w="720" h="864">
                <a:moveTo>
                  <a:pt x="576" y="0"/>
                </a:moveTo>
                <a:lnTo>
                  <a:pt x="0" y="864"/>
                </a:lnTo>
                <a:lnTo>
                  <a:pt x="144" y="864"/>
                </a:lnTo>
                <a:lnTo>
                  <a:pt x="720" y="0"/>
                </a:lnTo>
              </a:path>
            </a:pathLst>
          </a:custGeom>
          <a:solidFill>
            <a:srgbClr val="008040"/>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1" name="Rectangle 41"/>
          <p:cNvSpPr>
            <a:spLocks noChangeArrowheads="1"/>
          </p:cNvSpPr>
          <p:nvPr/>
        </p:nvSpPr>
        <p:spPr bwMode="auto">
          <a:xfrm>
            <a:off x="5408216" y="2109055"/>
            <a:ext cx="2211784" cy="15149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2" name="Line 42"/>
          <p:cNvSpPr>
            <a:spLocks noChangeShapeType="1"/>
          </p:cNvSpPr>
          <p:nvPr/>
        </p:nvSpPr>
        <p:spPr bwMode="auto">
          <a:xfrm flipH="1">
            <a:off x="5592532" y="2109055"/>
            <a:ext cx="948456" cy="15149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3" name="AutoShape 43"/>
          <p:cNvSpPr>
            <a:spLocks noChangeArrowheads="1"/>
          </p:cNvSpPr>
          <p:nvPr/>
        </p:nvSpPr>
        <p:spPr bwMode="auto">
          <a:xfrm>
            <a:off x="6606267" y="2198170"/>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4" name="AutoShape 44"/>
          <p:cNvSpPr>
            <a:spLocks noChangeArrowheads="1"/>
          </p:cNvSpPr>
          <p:nvPr/>
        </p:nvSpPr>
        <p:spPr bwMode="auto">
          <a:xfrm>
            <a:off x="5869005" y="3267536"/>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5" name="AutoShape 45"/>
          <p:cNvSpPr>
            <a:spLocks noChangeArrowheads="1"/>
          </p:cNvSpPr>
          <p:nvPr/>
        </p:nvSpPr>
        <p:spPr bwMode="auto">
          <a:xfrm>
            <a:off x="6237636" y="2732853"/>
            <a:ext cx="90238" cy="8725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6" name="Freeform 46"/>
          <p:cNvSpPr>
            <a:spLocks/>
          </p:cNvSpPr>
          <p:nvPr/>
        </p:nvSpPr>
        <p:spPr bwMode="auto">
          <a:xfrm>
            <a:off x="5684690" y="2109055"/>
            <a:ext cx="1580121" cy="1514936"/>
          </a:xfrm>
          <a:custGeom>
            <a:avLst/>
            <a:gdLst>
              <a:gd name="T0" fmla="*/ 783908 w 960"/>
              <a:gd name="T1" fmla="*/ 0 h 864"/>
              <a:gd name="T2" fmla="*/ 0 w 960"/>
              <a:gd name="T3" fmla="*/ 1295400 h 864"/>
              <a:gd name="T4" fmla="*/ 522605 w 960"/>
              <a:gd name="T5" fmla="*/ 1295400 h 864"/>
              <a:gd name="T6" fmla="*/ 1306513 w 960"/>
              <a:gd name="T7" fmla="*/ 0 h 864"/>
              <a:gd name="T8" fmla="*/ 0 60000 65536"/>
              <a:gd name="T9" fmla="*/ 0 60000 65536"/>
              <a:gd name="T10" fmla="*/ 0 60000 65536"/>
              <a:gd name="T11" fmla="*/ 0 60000 65536"/>
              <a:gd name="T12" fmla="*/ 0 w 960"/>
              <a:gd name="T13" fmla="*/ 0 h 864"/>
              <a:gd name="T14" fmla="*/ 960 w 960"/>
              <a:gd name="T15" fmla="*/ 864 h 864"/>
            </a:gdLst>
            <a:ahLst/>
            <a:cxnLst>
              <a:cxn ang="T8">
                <a:pos x="T0" y="T1"/>
              </a:cxn>
              <a:cxn ang="T9">
                <a:pos x="T2" y="T3"/>
              </a:cxn>
              <a:cxn ang="T10">
                <a:pos x="T4" y="T5"/>
              </a:cxn>
              <a:cxn ang="T11">
                <a:pos x="T6" y="T7"/>
              </a:cxn>
            </a:cxnLst>
            <a:rect l="T12" t="T13" r="T14" b="T15"/>
            <a:pathLst>
              <a:path w="960" h="864">
                <a:moveTo>
                  <a:pt x="576" y="0"/>
                </a:moveTo>
                <a:lnTo>
                  <a:pt x="0" y="864"/>
                </a:lnTo>
                <a:lnTo>
                  <a:pt x="384" y="864"/>
                </a:lnTo>
                <a:lnTo>
                  <a:pt x="960" y="0"/>
                </a:lnTo>
              </a:path>
            </a:pathLst>
          </a:custGeom>
          <a:solidFill>
            <a:schemeClr val="accent6">
              <a:lumMod val="60000"/>
              <a:lumOff val="40000"/>
            </a:schemeClr>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7" name="Freeform 47"/>
          <p:cNvSpPr>
            <a:spLocks/>
          </p:cNvSpPr>
          <p:nvPr/>
        </p:nvSpPr>
        <p:spPr bwMode="auto">
          <a:xfrm>
            <a:off x="5776847" y="2109055"/>
            <a:ext cx="1184611" cy="1514936"/>
          </a:xfrm>
          <a:custGeom>
            <a:avLst/>
            <a:gdLst>
              <a:gd name="T0" fmla="*/ 783590 w 720"/>
              <a:gd name="T1" fmla="*/ 0 h 864"/>
              <a:gd name="T2" fmla="*/ 0 w 720"/>
              <a:gd name="T3" fmla="*/ 1295400 h 864"/>
              <a:gd name="T4" fmla="*/ 195898 w 720"/>
              <a:gd name="T5" fmla="*/ 1295400 h 864"/>
              <a:gd name="T6" fmla="*/ 979488 w 720"/>
              <a:gd name="T7" fmla="*/ 0 h 864"/>
              <a:gd name="T8" fmla="*/ 0 60000 65536"/>
              <a:gd name="T9" fmla="*/ 0 60000 65536"/>
              <a:gd name="T10" fmla="*/ 0 60000 65536"/>
              <a:gd name="T11" fmla="*/ 0 60000 65536"/>
              <a:gd name="T12" fmla="*/ 0 w 720"/>
              <a:gd name="T13" fmla="*/ 0 h 864"/>
              <a:gd name="T14" fmla="*/ 720 w 720"/>
              <a:gd name="T15" fmla="*/ 864 h 864"/>
            </a:gdLst>
            <a:ahLst/>
            <a:cxnLst>
              <a:cxn ang="T8">
                <a:pos x="T0" y="T1"/>
              </a:cxn>
              <a:cxn ang="T9">
                <a:pos x="T2" y="T3"/>
              </a:cxn>
              <a:cxn ang="T10">
                <a:pos x="T4" y="T5"/>
              </a:cxn>
              <a:cxn ang="T11">
                <a:pos x="T6" y="T7"/>
              </a:cxn>
            </a:cxnLst>
            <a:rect l="T12" t="T13" r="T14" b="T15"/>
            <a:pathLst>
              <a:path w="720" h="864">
                <a:moveTo>
                  <a:pt x="576" y="0"/>
                </a:moveTo>
                <a:lnTo>
                  <a:pt x="0" y="864"/>
                </a:lnTo>
                <a:lnTo>
                  <a:pt x="144" y="864"/>
                </a:lnTo>
                <a:lnTo>
                  <a:pt x="720" y="0"/>
                </a:lnTo>
              </a:path>
            </a:pathLst>
          </a:custGeom>
          <a:solidFill>
            <a:srgbClr val="008040"/>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39" name="AutoShape 56"/>
          <p:cNvSpPr>
            <a:spLocks noChangeArrowheads="1"/>
          </p:cNvSpPr>
          <p:nvPr/>
        </p:nvSpPr>
        <p:spPr bwMode="auto">
          <a:xfrm>
            <a:off x="1076805" y="2732852"/>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64540" name="AutoShape 57"/>
          <p:cNvSpPr>
            <a:spLocks noChangeArrowheads="1"/>
          </p:cNvSpPr>
          <p:nvPr/>
        </p:nvSpPr>
        <p:spPr bwMode="auto">
          <a:xfrm>
            <a:off x="800332" y="3178421"/>
            <a:ext cx="184315" cy="178228"/>
          </a:xfrm>
          <a:prstGeom prst="triangle">
            <a:avLst>
              <a:gd name="adj" fmla="val 50000"/>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47" name="Rectangle 75"/>
          <p:cNvSpPr>
            <a:spLocks noChangeArrowheads="1"/>
          </p:cNvSpPr>
          <p:nvPr/>
        </p:nvSpPr>
        <p:spPr bwMode="auto">
          <a:xfrm>
            <a:off x="1168963" y="1752599"/>
            <a:ext cx="110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member 1</a:t>
            </a:r>
            <a:endParaRPr lang="en-US" altLang="x-none" sz="3200"/>
          </a:p>
        </p:txBody>
      </p:sp>
      <p:sp>
        <p:nvSpPr>
          <p:cNvPr id="64548" name="Rectangle 76"/>
          <p:cNvSpPr>
            <a:spLocks noChangeArrowheads="1"/>
          </p:cNvSpPr>
          <p:nvPr/>
        </p:nvSpPr>
        <p:spPr bwMode="auto">
          <a:xfrm>
            <a:off x="3565062" y="1752599"/>
            <a:ext cx="110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member 2</a:t>
            </a:r>
            <a:endParaRPr lang="en-US" altLang="x-none" sz="3200"/>
          </a:p>
        </p:txBody>
      </p:sp>
      <p:sp>
        <p:nvSpPr>
          <p:cNvPr id="64549" name="Rectangle 77"/>
          <p:cNvSpPr>
            <a:spLocks noChangeArrowheads="1"/>
          </p:cNvSpPr>
          <p:nvPr/>
        </p:nvSpPr>
        <p:spPr bwMode="auto">
          <a:xfrm>
            <a:off x="5961162" y="1752599"/>
            <a:ext cx="110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member 3</a:t>
            </a:r>
            <a:endParaRPr lang="en-US" altLang="x-none" sz="3200"/>
          </a:p>
        </p:txBody>
      </p:sp>
      <p:sp>
        <p:nvSpPr>
          <p:cNvPr id="64550" name="Rectangle 78"/>
          <p:cNvSpPr>
            <a:spLocks noChangeArrowheads="1"/>
          </p:cNvSpPr>
          <p:nvPr/>
        </p:nvSpPr>
        <p:spPr bwMode="auto">
          <a:xfrm>
            <a:off x="616017" y="4236233"/>
            <a:ext cx="2211784" cy="15149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51" name="Rectangle 108"/>
          <p:cNvSpPr>
            <a:spLocks noChangeArrowheads="1"/>
          </p:cNvSpPr>
          <p:nvPr/>
        </p:nvSpPr>
        <p:spPr bwMode="auto">
          <a:xfrm>
            <a:off x="1168963" y="3879777"/>
            <a:ext cx="110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member 1</a:t>
            </a:r>
            <a:endParaRPr lang="en-US" altLang="x-none" sz="3200"/>
          </a:p>
        </p:txBody>
      </p:sp>
      <p:sp>
        <p:nvSpPr>
          <p:cNvPr id="64552" name="Freeform 114"/>
          <p:cNvSpPr>
            <a:spLocks/>
          </p:cNvSpPr>
          <p:nvPr/>
        </p:nvSpPr>
        <p:spPr bwMode="auto">
          <a:xfrm>
            <a:off x="984648" y="4538849"/>
            <a:ext cx="368631" cy="267342"/>
          </a:xfrm>
          <a:custGeom>
            <a:avLst/>
            <a:gdLst>
              <a:gd name="T0" fmla="*/ 256032 w 1200"/>
              <a:gd name="T1" fmla="*/ 0 h 768"/>
              <a:gd name="T2" fmla="*/ 85344 w 1200"/>
              <a:gd name="T3" fmla="*/ 0 h 768"/>
              <a:gd name="T4" fmla="*/ 48768 w 1200"/>
              <a:gd name="T5" fmla="*/ 14288 h 768"/>
              <a:gd name="T6" fmla="*/ 12192 w 1200"/>
              <a:gd name="T7" fmla="*/ 57150 h 768"/>
              <a:gd name="T8" fmla="*/ 0 w 1200"/>
              <a:gd name="T9" fmla="*/ 100013 h 768"/>
              <a:gd name="T10" fmla="*/ 0 w 1200"/>
              <a:gd name="T11" fmla="*/ 157163 h 768"/>
              <a:gd name="T12" fmla="*/ 24384 w 1200"/>
              <a:gd name="T13" fmla="*/ 214313 h 768"/>
              <a:gd name="T14" fmla="*/ 73152 w 1200"/>
              <a:gd name="T15" fmla="*/ 228600 h 768"/>
              <a:gd name="T16" fmla="*/ 134112 w 1200"/>
              <a:gd name="T17" fmla="*/ 228600 h 768"/>
              <a:gd name="T18" fmla="*/ 134112 w 1200"/>
              <a:gd name="T19" fmla="*/ 200025 h 768"/>
              <a:gd name="T20" fmla="*/ 109728 w 1200"/>
              <a:gd name="T21" fmla="*/ 185738 h 768"/>
              <a:gd name="T22" fmla="*/ 109728 w 1200"/>
              <a:gd name="T23" fmla="*/ 157163 h 768"/>
              <a:gd name="T24" fmla="*/ 146304 w 1200"/>
              <a:gd name="T25" fmla="*/ 142875 h 768"/>
              <a:gd name="T26" fmla="*/ 243840 w 1200"/>
              <a:gd name="T27" fmla="*/ 185738 h 768"/>
              <a:gd name="T28" fmla="*/ 280416 w 1200"/>
              <a:gd name="T29" fmla="*/ 183654 h 768"/>
              <a:gd name="T30" fmla="*/ 304800 w 1200"/>
              <a:gd name="T31" fmla="*/ 114300 h 768"/>
              <a:gd name="T32" fmla="*/ 280416 w 1200"/>
              <a:gd name="T33" fmla="*/ 100013 h 768"/>
              <a:gd name="T34" fmla="*/ 304800 w 1200"/>
              <a:gd name="T35" fmla="*/ 85725 h 768"/>
              <a:gd name="T36" fmla="*/ 280416 w 1200"/>
              <a:gd name="T37" fmla="*/ 0 h 768"/>
              <a:gd name="T38" fmla="*/ 256032 w 1200"/>
              <a:gd name="T39" fmla="*/ 0 h 7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0"/>
              <a:gd name="T61" fmla="*/ 0 h 768"/>
              <a:gd name="T62" fmla="*/ 1200 w 1200"/>
              <a:gd name="T63" fmla="*/ 768 h 7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0" h="768">
                <a:moveTo>
                  <a:pt x="1008" y="0"/>
                </a:moveTo>
                <a:lnTo>
                  <a:pt x="336" y="0"/>
                </a:lnTo>
                <a:lnTo>
                  <a:pt x="192" y="48"/>
                </a:lnTo>
                <a:lnTo>
                  <a:pt x="48" y="192"/>
                </a:lnTo>
                <a:lnTo>
                  <a:pt x="0" y="336"/>
                </a:lnTo>
                <a:lnTo>
                  <a:pt x="0" y="528"/>
                </a:lnTo>
                <a:lnTo>
                  <a:pt x="96" y="720"/>
                </a:lnTo>
                <a:lnTo>
                  <a:pt x="288" y="768"/>
                </a:lnTo>
                <a:lnTo>
                  <a:pt x="528" y="768"/>
                </a:lnTo>
                <a:lnTo>
                  <a:pt x="528" y="672"/>
                </a:lnTo>
                <a:lnTo>
                  <a:pt x="432" y="624"/>
                </a:lnTo>
                <a:lnTo>
                  <a:pt x="432" y="528"/>
                </a:lnTo>
                <a:lnTo>
                  <a:pt x="576" y="480"/>
                </a:lnTo>
                <a:lnTo>
                  <a:pt x="960" y="624"/>
                </a:lnTo>
                <a:cubicBezTo>
                  <a:pt x="1008" y="621"/>
                  <a:pt x="1056" y="619"/>
                  <a:pt x="1104" y="617"/>
                </a:cubicBezTo>
                <a:lnTo>
                  <a:pt x="1200" y="384"/>
                </a:lnTo>
                <a:lnTo>
                  <a:pt x="1104" y="336"/>
                </a:lnTo>
                <a:lnTo>
                  <a:pt x="1200" y="288"/>
                </a:lnTo>
                <a:lnTo>
                  <a:pt x="1104" y="0"/>
                </a:lnTo>
                <a:lnTo>
                  <a:pt x="1008" y="0"/>
                </a:lnTo>
                <a:close/>
              </a:path>
            </a:pathLst>
          </a:custGeom>
          <a:solidFill>
            <a:schemeClr val="accent6">
              <a:lumMod val="60000"/>
              <a:lumOff val="40000"/>
            </a:schemeClr>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53" name="Freeform 115"/>
          <p:cNvSpPr>
            <a:spLocks/>
          </p:cNvSpPr>
          <p:nvPr/>
        </p:nvSpPr>
        <p:spPr bwMode="auto">
          <a:xfrm>
            <a:off x="984648" y="4592689"/>
            <a:ext cx="332152" cy="213503"/>
          </a:xfrm>
          <a:custGeom>
            <a:avLst/>
            <a:gdLst>
              <a:gd name="T0" fmla="*/ 244123 w 864"/>
              <a:gd name="T1" fmla="*/ 0 h 576"/>
              <a:gd name="T2" fmla="*/ 61031 w 864"/>
              <a:gd name="T3" fmla="*/ 15214 h 576"/>
              <a:gd name="T4" fmla="*/ 15258 w 864"/>
              <a:gd name="T5" fmla="*/ 60854 h 576"/>
              <a:gd name="T6" fmla="*/ 0 w 864"/>
              <a:gd name="T7" fmla="*/ 106495 h 576"/>
              <a:gd name="T8" fmla="*/ 30515 w 864"/>
              <a:gd name="T9" fmla="*/ 167349 h 576"/>
              <a:gd name="T10" fmla="*/ 76288 w 864"/>
              <a:gd name="T11" fmla="*/ 182563 h 576"/>
              <a:gd name="T12" fmla="*/ 91546 w 864"/>
              <a:gd name="T13" fmla="*/ 152136 h 576"/>
              <a:gd name="T14" fmla="*/ 76288 w 864"/>
              <a:gd name="T15" fmla="*/ 136922 h 576"/>
              <a:gd name="T16" fmla="*/ 76288 w 864"/>
              <a:gd name="T17" fmla="*/ 106495 h 576"/>
              <a:gd name="T18" fmla="*/ 122061 w 864"/>
              <a:gd name="T19" fmla="*/ 91282 h 576"/>
              <a:gd name="T20" fmla="*/ 244123 w 864"/>
              <a:gd name="T21" fmla="*/ 106495 h 576"/>
              <a:gd name="T22" fmla="*/ 274638 w 864"/>
              <a:gd name="T23" fmla="*/ 60854 h 576"/>
              <a:gd name="T24" fmla="*/ 244123 w 864"/>
              <a:gd name="T25" fmla="*/ 0 h 5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576"/>
              <a:gd name="T41" fmla="*/ 864 w 864"/>
              <a:gd name="T42" fmla="*/ 576 h 5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576">
                <a:moveTo>
                  <a:pt x="768" y="0"/>
                </a:moveTo>
                <a:lnTo>
                  <a:pt x="192" y="48"/>
                </a:lnTo>
                <a:lnTo>
                  <a:pt x="48" y="192"/>
                </a:lnTo>
                <a:lnTo>
                  <a:pt x="0" y="336"/>
                </a:lnTo>
                <a:lnTo>
                  <a:pt x="96" y="528"/>
                </a:lnTo>
                <a:lnTo>
                  <a:pt x="240" y="576"/>
                </a:lnTo>
                <a:lnTo>
                  <a:pt x="288" y="480"/>
                </a:lnTo>
                <a:lnTo>
                  <a:pt x="240" y="432"/>
                </a:lnTo>
                <a:lnTo>
                  <a:pt x="240" y="336"/>
                </a:lnTo>
                <a:lnTo>
                  <a:pt x="384" y="288"/>
                </a:lnTo>
                <a:lnTo>
                  <a:pt x="768" y="336"/>
                </a:lnTo>
                <a:lnTo>
                  <a:pt x="864" y="192"/>
                </a:lnTo>
                <a:lnTo>
                  <a:pt x="768" y="0"/>
                </a:lnTo>
                <a:close/>
              </a:path>
            </a:pathLst>
          </a:custGeom>
          <a:solidFill>
            <a:srgbClr val="008040"/>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54" name="Rectangle 116"/>
          <p:cNvSpPr>
            <a:spLocks noChangeArrowheads="1"/>
          </p:cNvSpPr>
          <p:nvPr/>
        </p:nvSpPr>
        <p:spPr bwMode="auto">
          <a:xfrm>
            <a:off x="3012116" y="4236233"/>
            <a:ext cx="2211784" cy="15149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55" name="Rectangle 117"/>
          <p:cNvSpPr>
            <a:spLocks noChangeArrowheads="1"/>
          </p:cNvSpPr>
          <p:nvPr/>
        </p:nvSpPr>
        <p:spPr bwMode="auto">
          <a:xfrm>
            <a:off x="3565062" y="3879777"/>
            <a:ext cx="110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member 2</a:t>
            </a:r>
            <a:endParaRPr lang="en-US" altLang="x-none" sz="3200"/>
          </a:p>
        </p:txBody>
      </p:sp>
      <p:sp>
        <p:nvSpPr>
          <p:cNvPr id="64556" name="Freeform 118"/>
          <p:cNvSpPr>
            <a:spLocks/>
          </p:cNvSpPr>
          <p:nvPr/>
        </p:nvSpPr>
        <p:spPr bwMode="auto">
          <a:xfrm>
            <a:off x="3565062" y="5162647"/>
            <a:ext cx="368631" cy="267342"/>
          </a:xfrm>
          <a:custGeom>
            <a:avLst/>
            <a:gdLst>
              <a:gd name="T0" fmla="*/ 256032 w 1200"/>
              <a:gd name="T1" fmla="*/ 0 h 768"/>
              <a:gd name="T2" fmla="*/ 85344 w 1200"/>
              <a:gd name="T3" fmla="*/ 0 h 768"/>
              <a:gd name="T4" fmla="*/ 48768 w 1200"/>
              <a:gd name="T5" fmla="*/ 14288 h 768"/>
              <a:gd name="T6" fmla="*/ 12192 w 1200"/>
              <a:gd name="T7" fmla="*/ 57150 h 768"/>
              <a:gd name="T8" fmla="*/ 0 w 1200"/>
              <a:gd name="T9" fmla="*/ 100013 h 768"/>
              <a:gd name="T10" fmla="*/ 0 w 1200"/>
              <a:gd name="T11" fmla="*/ 157163 h 768"/>
              <a:gd name="T12" fmla="*/ 24384 w 1200"/>
              <a:gd name="T13" fmla="*/ 214313 h 768"/>
              <a:gd name="T14" fmla="*/ 73152 w 1200"/>
              <a:gd name="T15" fmla="*/ 228600 h 768"/>
              <a:gd name="T16" fmla="*/ 134112 w 1200"/>
              <a:gd name="T17" fmla="*/ 228600 h 768"/>
              <a:gd name="T18" fmla="*/ 134112 w 1200"/>
              <a:gd name="T19" fmla="*/ 200025 h 768"/>
              <a:gd name="T20" fmla="*/ 109728 w 1200"/>
              <a:gd name="T21" fmla="*/ 185738 h 768"/>
              <a:gd name="T22" fmla="*/ 109728 w 1200"/>
              <a:gd name="T23" fmla="*/ 157163 h 768"/>
              <a:gd name="T24" fmla="*/ 146304 w 1200"/>
              <a:gd name="T25" fmla="*/ 142875 h 768"/>
              <a:gd name="T26" fmla="*/ 243840 w 1200"/>
              <a:gd name="T27" fmla="*/ 185738 h 768"/>
              <a:gd name="T28" fmla="*/ 280416 w 1200"/>
              <a:gd name="T29" fmla="*/ 183654 h 768"/>
              <a:gd name="T30" fmla="*/ 304800 w 1200"/>
              <a:gd name="T31" fmla="*/ 114300 h 768"/>
              <a:gd name="T32" fmla="*/ 280416 w 1200"/>
              <a:gd name="T33" fmla="*/ 100013 h 768"/>
              <a:gd name="T34" fmla="*/ 304800 w 1200"/>
              <a:gd name="T35" fmla="*/ 85725 h 768"/>
              <a:gd name="T36" fmla="*/ 280416 w 1200"/>
              <a:gd name="T37" fmla="*/ 0 h 768"/>
              <a:gd name="T38" fmla="*/ 256032 w 1200"/>
              <a:gd name="T39" fmla="*/ 0 h 7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0"/>
              <a:gd name="T61" fmla="*/ 0 h 768"/>
              <a:gd name="T62" fmla="*/ 1200 w 1200"/>
              <a:gd name="T63" fmla="*/ 768 h 7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0" h="768">
                <a:moveTo>
                  <a:pt x="1008" y="0"/>
                </a:moveTo>
                <a:lnTo>
                  <a:pt x="336" y="0"/>
                </a:lnTo>
                <a:lnTo>
                  <a:pt x="192" y="48"/>
                </a:lnTo>
                <a:lnTo>
                  <a:pt x="48" y="192"/>
                </a:lnTo>
                <a:lnTo>
                  <a:pt x="0" y="336"/>
                </a:lnTo>
                <a:lnTo>
                  <a:pt x="0" y="528"/>
                </a:lnTo>
                <a:lnTo>
                  <a:pt x="96" y="720"/>
                </a:lnTo>
                <a:lnTo>
                  <a:pt x="288" y="768"/>
                </a:lnTo>
                <a:lnTo>
                  <a:pt x="528" y="768"/>
                </a:lnTo>
                <a:lnTo>
                  <a:pt x="528" y="672"/>
                </a:lnTo>
                <a:lnTo>
                  <a:pt x="432" y="624"/>
                </a:lnTo>
                <a:lnTo>
                  <a:pt x="432" y="528"/>
                </a:lnTo>
                <a:lnTo>
                  <a:pt x="576" y="480"/>
                </a:lnTo>
                <a:lnTo>
                  <a:pt x="960" y="624"/>
                </a:lnTo>
                <a:cubicBezTo>
                  <a:pt x="1008" y="621"/>
                  <a:pt x="1056" y="619"/>
                  <a:pt x="1104" y="617"/>
                </a:cubicBezTo>
                <a:lnTo>
                  <a:pt x="1200" y="384"/>
                </a:lnTo>
                <a:lnTo>
                  <a:pt x="1104" y="336"/>
                </a:lnTo>
                <a:lnTo>
                  <a:pt x="1200" y="288"/>
                </a:lnTo>
                <a:lnTo>
                  <a:pt x="1104" y="0"/>
                </a:lnTo>
                <a:lnTo>
                  <a:pt x="1008" y="0"/>
                </a:lnTo>
                <a:close/>
              </a:path>
            </a:pathLst>
          </a:custGeom>
          <a:solidFill>
            <a:schemeClr val="accent6">
              <a:lumMod val="60000"/>
              <a:lumOff val="40000"/>
            </a:schemeClr>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57" name="Freeform 119"/>
          <p:cNvSpPr>
            <a:spLocks/>
          </p:cNvSpPr>
          <p:nvPr/>
        </p:nvSpPr>
        <p:spPr bwMode="auto">
          <a:xfrm>
            <a:off x="3565062" y="5216487"/>
            <a:ext cx="332152" cy="213503"/>
          </a:xfrm>
          <a:custGeom>
            <a:avLst/>
            <a:gdLst>
              <a:gd name="T0" fmla="*/ 244123 w 864"/>
              <a:gd name="T1" fmla="*/ 0 h 576"/>
              <a:gd name="T2" fmla="*/ 61031 w 864"/>
              <a:gd name="T3" fmla="*/ 15214 h 576"/>
              <a:gd name="T4" fmla="*/ 15258 w 864"/>
              <a:gd name="T5" fmla="*/ 60854 h 576"/>
              <a:gd name="T6" fmla="*/ 0 w 864"/>
              <a:gd name="T7" fmla="*/ 106495 h 576"/>
              <a:gd name="T8" fmla="*/ 30515 w 864"/>
              <a:gd name="T9" fmla="*/ 167349 h 576"/>
              <a:gd name="T10" fmla="*/ 76288 w 864"/>
              <a:gd name="T11" fmla="*/ 182563 h 576"/>
              <a:gd name="T12" fmla="*/ 91546 w 864"/>
              <a:gd name="T13" fmla="*/ 152136 h 576"/>
              <a:gd name="T14" fmla="*/ 76288 w 864"/>
              <a:gd name="T15" fmla="*/ 136922 h 576"/>
              <a:gd name="T16" fmla="*/ 76288 w 864"/>
              <a:gd name="T17" fmla="*/ 106495 h 576"/>
              <a:gd name="T18" fmla="*/ 122061 w 864"/>
              <a:gd name="T19" fmla="*/ 91282 h 576"/>
              <a:gd name="T20" fmla="*/ 244123 w 864"/>
              <a:gd name="T21" fmla="*/ 106495 h 576"/>
              <a:gd name="T22" fmla="*/ 274638 w 864"/>
              <a:gd name="T23" fmla="*/ 60854 h 576"/>
              <a:gd name="T24" fmla="*/ 244123 w 864"/>
              <a:gd name="T25" fmla="*/ 0 h 5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576"/>
              <a:gd name="T41" fmla="*/ 864 w 864"/>
              <a:gd name="T42" fmla="*/ 576 h 5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576">
                <a:moveTo>
                  <a:pt x="768" y="0"/>
                </a:moveTo>
                <a:lnTo>
                  <a:pt x="192" y="48"/>
                </a:lnTo>
                <a:lnTo>
                  <a:pt x="48" y="192"/>
                </a:lnTo>
                <a:lnTo>
                  <a:pt x="0" y="336"/>
                </a:lnTo>
                <a:lnTo>
                  <a:pt x="96" y="528"/>
                </a:lnTo>
                <a:lnTo>
                  <a:pt x="240" y="576"/>
                </a:lnTo>
                <a:lnTo>
                  <a:pt x="288" y="480"/>
                </a:lnTo>
                <a:lnTo>
                  <a:pt x="240" y="432"/>
                </a:lnTo>
                <a:lnTo>
                  <a:pt x="240" y="336"/>
                </a:lnTo>
                <a:lnTo>
                  <a:pt x="384" y="288"/>
                </a:lnTo>
                <a:lnTo>
                  <a:pt x="768" y="336"/>
                </a:lnTo>
                <a:lnTo>
                  <a:pt x="864" y="192"/>
                </a:lnTo>
                <a:lnTo>
                  <a:pt x="768" y="0"/>
                </a:lnTo>
                <a:close/>
              </a:path>
            </a:pathLst>
          </a:custGeom>
          <a:solidFill>
            <a:srgbClr val="008040"/>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58" name="Rectangle 120"/>
          <p:cNvSpPr>
            <a:spLocks noChangeArrowheads="1"/>
          </p:cNvSpPr>
          <p:nvPr/>
        </p:nvSpPr>
        <p:spPr bwMode="auto">
          <a:xfrm>
            <a:off x="5408216" y="4236233"/>
            <a:ext cx="2211784" cy="151493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59" name="Rectangle 121"/>
          <p:cNvSpPr>
            <a:spLocks noChangeArrowheads="1"/>
          </p:cNvSpPr>
          <p:nvPr/>
        </p:nvSpPr>
        <p:spPr bwMode="auto">
          <a:xfrm>
            <a:off x="5869004" y="3879777"/>
            <a:ext cx="110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member 3</a:t>
            </a:r>
            <a:endParaRPr lang="en-US" altLang="x-none" sz="3200"/>
          </a:p>
        </p:txBody>
      </p:sp>
      <p:sp>
        <p:nvSpPr>
          <p:cNvPr id="64560" name="Freeform 122"/>
          <p:cNvSpPr>
            <a:spLocks/>
          </p:cNvSpPr>
          <p:nvPr/>
        </p:nvSpPr>
        <p:spPr bwMode="auto">
          <a:xfrm>
            <a:off x="6790581" y="4717077"/>
            <a:ext cx="368631" cy="267342"/>
          </a:xfrm>
          <a:custGeom>
            <a:avLst/>
            <a:gdLst>
              <a:gd name="T0" fmla="*/ 256032 w 1200"/>
              <a:gd name="T1" fmla="*/ 0 h 768"/>
              <a:gd name="T2" fmla="*/ 85344 w 1200"/>
              <a:gd name="T3" fmla="*/ 0 h 768"/>
              <a:gd name="T4" fmla="*/ 48768 w 1200"/>
              <a:gd name="T5" fmla="*/ 14288 h 768"/>
              <a:gd name="T6" fmla="*/ 12192 w 1200"/>
              <a:gd name="T7" fmla="*/ 57150 h 768"/>
              <a:gd name="T8" fmla="*/ 0 w 1200"/>
              <a:gd name="T9" fmla="*/ 100013 h 768"/>
              <a:gd name="T10" fmla="*/ 0 w 1200"/>
              <a:gd name="T11" fmla="*/ 157163 h 768"/>
              <a:gd name="T12" fmla="*/ 24384 w 1200"/>
              <a:gd name="T13" fmla="*/ 214313 h 768"/>
              <a:gd name="T14" fmla="*/ 73152 w 1200"/>
              <a:gd name="T15" fmla="*/ 228600 h 768"/>
              <a:gd name="T16" fmla="*/ 134112 w 1200"/>
              <a:gd name="T17" fmla="*/ 228600 h 768"/>
              <a:gd name="T18" fmla="*/ 134112 w 1200"/>
              <a:gd name="T19" fmla="*/ 200025 h 768"/>
              <a:gd name="T20" fmla="*/ 109728 w 1200"/>
              <a:gd name="T21" fmla="*/ 185738 h 768"/>
              <a:gd name="T22" fmla="*/ 109728 w 1200"/>
              <a:gd name="T23" fmla="*/ 157163 h 768"/>
              <a:gd name="T24" fmla="*/ 146304 w 1200"/>
              <a:gd name="T25" fmla="*/ 142875 h 768"/>
              <a:gd name="T26" fmla="*/ 243840 w 1200"/>
              <a:gd name="T27" fmla="*/ 185738 h 768"/>
              <a:gd name="T28" fmla="*/ 280416 w 1200"/>
              <a:gd name="T29" fmla="*/ 183654 h 768"/>
              <a:gd name="T30" fmla="*/ 304800 w 1200"/>
              <a:gd name="T31" fmla="*/ 114300 h 768"/>
              <a:gd name="T32" fmla="*/ 280416 w 1200"/>
              <a:gd name="T33" fmla="*/ 100013 h 768"/>
              <a:gd name="T34" fmla="*/ 304800 w 1200"/>
              <a:gd name="T35" fmla="*/ 85725 h 768"/>
              <a:gd name="T36" fmla="*/ 280416 w 1200"/>
              <a:gd name="T37" fmla="*/ 0 h 768"/>
              <a:gd name="T38" fmla="*/ 256032 w 1200"/>
              <a:gd name="T39" fmla="*/ 0 h 7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0"/>
              <a:gd name="T61" fmla="*/ 0 h 768"/>
              <a:gd name="T62" fmla="*/ 1200 w 1200"/>
              <a:gd name="T63" fmla="*/ 768 h 7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0" h="768">
                <a:moveTo>
                  <a:pt x="1008" y="0"/>
                </a:moveTo>
                <a:lnTo>
                  <a:pt x="336" y="0"/>
                </a:lnTo>
                <a:lnTo>
                  <a:pt x="192" y="48"/>
                </a:lnTo>
                <a:lnTo>
                  <a:pt x="48" y="192"/>
                </a:lnTo>
                <a:lnTo>
                  <a:pt x="0" y="336"/>
                </a:lnTo>
                <a:lnTo>
                  <a:pt x="0" y="528"/>
                </a:lnTo>
                <a:lnTo>
                  <a:pt x="96" y="720"/>
                </a:lnTo>
                <a:lnTo>
                  <a:pt x="288" y="768"/>
                </a:lnTo>
                <a:lnTo>
                  <a:pt x="528" y="768"/>
                </a:lnTo>
                <a:lnTo>
                  <a:pt x="528" y="672"/>
                </a:lnTo>
                <a:lnTo>
                  <a:pt x="432" y="624"/>
                </a:lnTo>
                <a:lnTo>
                  <a:pt x="432" y="528"/>
                </a:lnTo>
                <a:lnTo>
                  <a:pt x="576" y="480"/>
                </a:lnTo>
                <a:lnTo>
                  <a:pt x="960" y="624"/>
                </a:lnTo>
                <a:cubicBezTo>
                  <a:pt x="1008" y="621"/>
                  <a:pt x="1056" y="619"/>
                  <a:pt x="1104" y="617"/>
                </a:cubicBezTo>
                <a:lnTo>
                  <a:pt x="1200" y="384"/>
                </a:lnTo>
                <a:lnTo>
                  <a:pt x="1104" y="336"/>
                </a:lnTo>
                <a:lnTo>
                  <a:pt x="1200" y="288"/>
                </a:lnTo>
                <a:lnTo>
                  <a:pt x="1104" y="0"/>
                </a:lnTo>
                <a:lnTo>
                  <a:pt x="1008" y="0"/>
                </a:lnTo>
                <a:close/>
              </a:path>
            </a:pathLst>
          </a:custGeom>
          <a:solidFill>
            <a:schemeClr val="accent6">
              <a:lumMod val="60000"/>
              <a:lumOff val="40000"/>
            </a:schemeClr>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64561" name="Freeform 123"/>
          <p:cNvSpPr>
            <a:spLocks/>
          </p:cNvSpPr>
          <p:nvPr/>
        </p:nvSpPr>
        <p:spPr bwMode="auto">
          <a:xfrm>
            <a:off x="6790581" y="4770917"/>
            <a:ext cx="332152" cy="213503"/>
          </a:xfrm>
          <a:custGeom>
            <a:avLst/>
            <a:gdLst>
              <a:gd name="T0" fmla="*/ 244123 w 864"/>
              <a:gd name="T1" fmla="*/ 0 h 576"/>
              <a:gd name="T2" fmla="*/ 61031 w 864"/>
              <a:gd name="T3" fmla="*/ 15214 h 576"/>
              <a:gd name="T4" fmla="*/ 15258 w 864"/>
              <a:gd name="T5" fmla="*/ 60854 h 576"/>
              <a:gd name="T6" fmla="*/ 0 w 864"/>
              <a:gd name="T7" fmla="*/ 106495 h 576"/>
              <a:gd name="T8" fmla="*/ 30515 w 864"/>
              <a:gd name="T9" fmla="*/ 167349 h 576"/>
              <a:gd name="T10" fmla="*/ 76288 w 864"/>
              <a:gd name="T11" fmla="*/ 182563 h 576"/>
              <a:gd name="T12" fmla="*/ 91546 w 864"/>
              <a:gd name="T13" fmla="*/ 152136 h 576"/>
              <a:gd name="T14" fmla="*/ 76288 w 864"/>
              <a:gd name="T15" fmla="*/ 136922 h 576"/>
              <a:gd name="T16" fmla="*/ 76288 w 864"/>
              <a:gd name="T17" fmla="*/ 106495 h 576"/>
              <a:gd name="T18" fmla="*/ 122061 w 864"/>
              <a:gd name="T19" fmla="*/ 91282 h 576"/>
              <a:gd name="T20" fmla="*/ 244123 w 864"/>
              <a:gd name="T21" fmla="*/ 106495 h 576"/>
              <a:gd name="T22" fmla="*/ 274638 w 864"/>
              <a:gd name="T23" fmla="*/ 60854 h 576"/>
              <a:gd name="T24" fmla="*/ 244123 w 864"/>
              <a:gd name="T25" fmla="*/ 0 h 5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576"/>
              <a:gd name="T41" fmla="*/ 864 w 864"/>
              <a:gd name="T42" fmla="*/ 576 h 5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576">
                <a:moveTo>
                  <a:pt x="768" y="0"/>
                </a:moveTo>
                <a:lnTo>
                  <a:pt x="192" y="48"/>
                </a:lnTo>
                <a:lnTo>
                  <a:pt x="48" y="192"/>
                </a:lnTo>
                <a:lnTo>
                  <a:pt x="0" y="336"/>
                </a:lnTo>
                <a:lnTo>
                  <a:pt x="96" y="528"/>
                </a:lnTo>
                <a:lnTo>
                  <a:pt x="240" y="576"/>
                </a:lnTo>
                <a:lnTo>
                  <a:pt x="288" y="480"/>
                </a:lnTo>
                <a:lnTo>
                  <a:pt x="240" y="432"/>
                </a:lnTo>
                <a:lnTo>
                  <a:pt x="240" y="336"/>
                </a:lnTo>
                <a:lnTo>
                  <a:pt x="384" y="288"/>
                </a:lnTo>
                <a:lnTo>
                  <a:pt x="768" y="336"/>
                </a:lnTo>
                <a:lnTo>
                  <a:pt x="864" y="192"/>
                </a:lnTo>
                <a:lnTo>
                  <a:pt x="768" y="0"/>
                </a:lnTo>
                <a:close/>
              </a:path>
            </a:pathLst>
          </a:custGeom>
          <a:solidFill>
            <a:srgbClr val="008040"/>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83068" name="AutoShape 124"/>
          <p:cNvSpPr>
            <a:spLocks noChangeArrowheads="1"/>
          </p:cNvSpPr>
          <p:nvPr/>
        </p:nvSpPr>
        <p:spPr bwMode="auto">
          <a:xfrm>
            <a:off x="6698423" y="2198169"/>
            <a:ext cx="184315" cy="178228"/>
          </a:xfrm>
          <a:prstGeom prst="star5">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83069" name="AutoShape 125"/>
          <p:cNvSpPr>
            <a:spLocks noChangeArrowheads="1"/>
          </p:cNvSpPr>
          <p:nvPr/>
        </p:nvSpPr>
        <p:spPr bwMode="auto">
          <a:xfrm>
            <a:off x="4302324" y="2198169"/>
            <a:ext cx="184315" cy="178228"/>
          </a:xfrm>
          <a:prstGeom prst="star5">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83070" name="AutoShape 126"/>
          <p:cNvSpPr>
            <a:spLocks noChangeArrowheads="1"/>
          </p:cNvSpPr>
          <p:nvPr/>
        </p:nvSpPr>
        <p:spPr bwMode="auto">
          <a:xfrm>
            <a:off x="1906224" y="2198169"/>
            <a:ext cx="184315" cy="178228"/>
          </a:xfrm>
          <a:prstGeom prst="star5">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83071" name="AutoShape 127"/>
          <p:cNvSpPr>
            <a:spLocks noChangeArrowheads="1"/>
          </p:cNvSpPr>
          <p:nvPr/>
        </p:nvSpPr>
        <p:spPr bwMode="auto">
          <a:xfrm>
            <a:off x="1998382" y="4325347"/>
            <a:ext cx="184315" cy="178228"/>
          </a:xfrm>
          <a:prstGeom prst="star5">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83072" name="AutoShape 128"/>
          <p:cNvSpPr>
            <a:spLocks noChangeArrowheads="1"/>
          </p:cNvSpPr>
          <p:nvPr/>
        </p:nvSpPr>
        <p:spPr bwMode="auto">
          <a:xfrm>
            <a:off x="4394482" y="4325347"/>
            <a:ext cx="184315" cy="178228"/>
          </a:xfrm>
          <a:prstGeom prst="star5">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83073" name="AutoShape 129"/>
          <p:cNvSpPr>
            <a:spLocks noChangeArrowheads="1"/>
          </p:cNvSpPr>
          <p:nvPr/>
        </p:nvSpPr>
        <p:spPr bwMode="auto">
          <a:xfrm>
            <a:off x="6790581" y="4325347"/>
            <a:ext cx="184315" cy="178228"/>
          </a:xfrm>
          <a:prstGeom prst="star5">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57" name="AutoShape 56"/>
          <p:cNvSpPr>
            <a:spLocks noChangeArrowheads="1"/>
          </p:cNvSpPr>
          <p:nvPr/>
        </p:nvSpPr>
        <p:spPr bwMode="auto">
          <a:xfrm>
            <a:off x="1353279" y="2268441"/>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58" name="AutoShape 56"/>
          <p:cNvSpPr>
            <a:spLocks noChangeArrowheads="1"/>
          </p:cNvSpPr>
          <p:nvPr/>
        </p:nvSpPr>
        <p:spPr bwMode="auto">
          <a:xfrm>
            <a:off x="793611" y="3190052"/>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59" name="AutoShape 56"/>
          <p:cNvSpPr>
            <a:spLocks noChangeArrowheads="1"/>
          </p:cNvSpPr>
          <p:nvPr/>
        </p:nvSpPr>
        <p:spPr bwMode="auto">
          <a:xfrm>
            <a:off x="4096174" y="2268441"/>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60" name="AutoShape 56"/>
          <p:cNvSpPr>
            <a:spLocks noChangeArrowheads="1"/>
          </p:cNvSpPr>
          <p:nvPr/>
        </p:nvSpPr>
        <p:spPr bwMode="auto">
          <a:xfrm>
            <a:off x="3841537" y="2732852"/>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61" name="AutoShape 56"/>
          <p:cNvSpPr>
            <a:spLocks noChangeArrowheads="1"/>
          </p:cNvSpPr>
          <p:nvPr/>
        </p:nvSpPr>
        <p:spPr bwMode="auto">
          <a:xfrm>
            <a:off x="3565063" y="3176566"/>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62" name="AutoShape 56"/>
          <p:cNvSpPr>
            <a:spLocks noChangeArrowheads="1"/>
          </p:cNvSpPr>
          <p:nvPr/>
        </p:nvSpPr>
        <p:spPr bwMode="auto">
          <a:xfrm>
            <a:off x="6340715" y="2268441"/>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63" name="AutoShape 56"/>
          <p:cNvSpPr>
            <a:spLocks noChangeArrowheads="1"/>
          </p:cNvSpPr>
          <p:nvPr/>
        </p:nvSpPr>
        <p:spPr bwMode="auto">
          <a:xfrm>
            <a:off x="5714640" y="3190052"/>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64" name="AutoShape 56"/>
          <p:cNvSpPr>
            <a:spLocks noChangeArrowheads="1"/>
          </p:cNvSpPr>
          <p:nvPr/>
        </p:nvSpPr>
        <p:spPr bwMode="auto">
          <a:xfrm>
            <a:off x="6035443" y="2730997"/>
            <a:ext cx="184315" cy="178228"/>
          </a:xfrm>
          <a:prstGeom prst="triangle">
            <a:avLst>
              <a:gd name="adj" fmla="val 50000"/>
            </a:avLst>
          </a:prstGeom>
          <a:solidFill>
            <a:schemeClr val="accent1"/>
          </a:solidFill>
          <a:ln w="9525">
            <a:solidFill>
              <a:schemeClr val="accent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solidFill>
                <a:srgbClr val="FF0000"/>
              </a:solidFill>
            </a:endParaRPr>
          </a:p>
        </p:txBody>
      </p:sp>
      <p:sp>
        <p:nvSpPr>
          <p:cNvPr id="3" name="TextBox 2"/>
          <p:cNvSpPr txBox="1"/>
          <p:nvPr/>
        </p:nvSpPr>
        <p:spPr>
          <a:xfrm>
            <a:off x="336884" y="6083166"/>
            <a:ext cx="11102783" cy="646331"/>
          </a:xfrm>
          <a:prstGeom prst="rect">
            <a:avLst/>
          </a:prstGeom>
          <a:noFill/>
        </p:spPr>
        <p:txBody>
          <a:bodyPr wrap="none" rtlCol="0">
            <a:spAutoFit/>
          </a:bodyPr>
          <a:lstStyle/>
          <a:p>
            <a:r>
              <a:rPr lang="en-US" dirty="0" smtClean="0">
                <a:solidFill>
                  <a:srgbClr val="FF0000"/>
                </a:solidFill>
              </a:rPr>
              <a:t>The number of ensemble members you’d need (in the absence of some statistical </a:t>
            </a:r>
            <a:r>
              <a:rPr lang="en-US" dirty="0" err="1" smtClean="0">
                <a:solidFill>
                  <a:srgbClr val="FF0000"/>
                </a:solidFill>
              </a:rPr>
              <a:t>postprocessing</a:t>
            </a:r>
            <a:r>
              <a:rPr lang="en-US" dirty="0" smtClean="0">
                <a:solidFill>
                  <a:srgbClr val="FF0000"/>
                </a:solidFill>
              </a:rPr>
              <a:t>) to achieve reliable</a:t>
            </a:r>
          </a:p>
          <a:p>
            <a:r>
              <a:rPr lang="en-US" dirty="0" smtClean="0">
                <a:solidFill>
                  <a:srgbClr val="FF0000"/>
                </a:solidFill>
              </a:rPr>
              <a:t>forecasts can vary with the phenomenon you are trying to predict.</a:t>
            </a:r>
            <a:endParaRPr lang="en-US" dirty="0">
              <a:solidFill>
                <a:srgbClr val="FF0000"/>
              </a:solidFill>
            </a:endParaRPr>
          </a:p>
        </p:txBody>
      </p:sp>
    </p:spTree>
    <p:extLst>
      <p:ext uri="{BB962C8B-B14F-4D97-AF65-F5344CB8AC3E}">
        <p14:creationId xmlns:p14="http://schemas.microsoft.com/office/powerpoint/2010/main" val="58175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99878"/>
            <a:ext cx="10663989" cy="1325563"/>
          </a:xfrm>
        </p:spPr>
        <p:txBody>
          <a:bodyPr>
            <a:normAutofit fontScale="90000"/>
          </a:bodyPr>
          <a:lstStyle/>
          <a:p>
            <a:r>
              <a:rPr lang="en-US" b="1" dirty="0" smtClean="0"/>
              <a:t>Major sources of forecast uncertainty in regional simulations, and how we simulate them.</a:t>
            </a:r>
            <a:endParaRPr lang="en-US" b="1" dirty="0"/>
          </a:p>
        </p:txBody>
      </p:sp>
      <p:sp>
        <p:nvSpPr>
          <p:cNvPr id="3" name="Content Placeholder 2"/>
          <p:cNvSpPr>
            <a:spLocks noGrp="1"/>
          </p:cNvSpPr>
          <p:nvPr>
            <p:ph idx="1"/>
          </p:nvPr>
        </p:nvSpPr>
        <p:spPr>
          <a:xfrm>
            <a:off x="986588" y="2509019"/>
            <a:ext cx="10515600" cy="3420143"/>
          </a:xfrm>
        </p:spPr>
        <p:txBody>
          <a:bodyPr/>
          <a:lstStyle/>
          <a:p>
            <a:r>
              <a:rPr lang="en-US" sz="3200" dirty="0" smtClean="0"/>
              <a:t>Initial condition uncertainty.</a:t>
            </a:r>
          </a:p>
          <a:p>
            <a:endParaRPr lang="en-US" sz="3200" dirty="0" smtClean="0"/>
          </a:p>
          <a:p>
            <a:r>
              <a:rPr lang="en-US" sz="3200" dirty="0" smtClean="0"/>
              <a:t>Model uncertainty.</a:t>
            </a:r>
          </a:p>
          <a:p>
            <a:endParaRPr lang="en-US" sz="3200" dirty="0" smtClean="0"/>
          </a:p>
          <a:p>
            <a:r>
              <a:rPr lang="en-US" sz="3200" dirty="0" smtClean="0"/>
              <a:t>Lateral boundary condition uncertainty.</a:t>
            </a:r>
          </a:p>
          <a:p>
            <a:endParaRPr lang="en-US" dirty="0"/>
          </a:p>
        </p:txBody>
      </p:sp>
      <p:sp>
        <p:nvSpPr>
          <p:cNvPr id="4" name="Slide Number Placeholder 3"/>
          <p:cNvSpPr>
            <a:spLocks noGrp="1"/>
          </p:cNvSpPr>
          <p:nvPr>
            <p:ph type="sldNum" sz="quarter" idx="12"/>
          </p:nvPr>
        </p:nvSpPr>
        <p:spPr/>
        <p:txBody>
          <a:bodyPr/>
          <a:lstStyle/>
          <a:p>
            <a:fld id="{FD9C07A9-32D0-394F-89D1-58D17DA0A84A}" type="slidenum">
              <a:rPr lang="en-US" smtClean="0"/>
              <a:t>14</a:t>
            </a:fld>
            <a:endParaRPr lang="en-US"/>
          </a:p>
        </p:txBody>
      </p:sp>
    </p:spTree>
    <p:extLst>
      <p:ext uri="{BB962C8B-B14F-4D97-AF65-F5344CB8AC3E}">
        <p14:creationId xmlns:p14="http://schemas.microsoft.com/office/powerpoint/2010/main" val="200982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549" y="894514"/>
            <a:ext cx="8456596" cy="1325563"/>
          </a:xfrm>
        </p:spPr>
        <p:txBody>
          <a:bodyPr>
            <a:normAutofit/>
          </a:bodyPr>
          <a:lstStyle/>
          <a:p>
            <a:r>
              <a:rPr lang="en-US" sz="5400" b="1" dirty="0" smtClean="0"/>
              <a:t>Initial-condition uncertainty.</a:t>
            </a:r>
            <a:endParaRPr lang="en-US" sz="5400" b="1" dirty="0"/>
          </a:p>
        </p:txBody>
      </p:sp>
      <p:sp>
        <p:nvSpPr>
          <p:cNvPr id="5" name="TextBox 4"/>
          <p:cNvSpPr txBox="1"/>
          <p:nvPr/>
        </p:nvSpPr>
        <p:spPr>
          <a:xfrm>
            <a:off x="798897" y="3137836"/>
            <a:ext cx="10780708" cy="1200329"/>
          </a:xfrm>
          <a:prstGeom prst="rect">
            <a:avLst/>
          </a:prstGeom>
          <a:noFill/>
        </p:spPr>
        <p:txBody>
          <a:bodyPr wrap="none" rtlCol="0">
            <a:spAutoFit/>
          </a:bodyPr>
          <a:lstStyle/>
          <a:p>
            <a:r>
              <a:rPr lang="en-US" sz="2400" dirty="0" smtClean="0"/>
              <a:t>There are many ways of producing realistic ensembles of plausible initial conditions.  </a:t>
            </a:r>
          </a:p>
          <a:p>
            <a:endParaRPr lang="en-US" sz="2400" dirty="0"/>
          </a:p>
          <a:p>
            <a:r>
              <a:rPr lang="en-US" sz="2400" dirty="0" smtClean="0"/>
              <a:t>We’ll focus on a common one in WRF, the “Ensemble </a:t>
            </a:r>
            <a:r>
              <a:rPr lang="en-US" sz="2400" dirty="0" err="1" smtClean="0"/>
              <a:t>Kalman</a:t>
            </a:r>
            <a:r>
              <a:rPr lang="en-US" sz="2400" dirty="0" smtClean="0"/>
              <a:t> Filter” or “</a:t>
            </a:r>
            <a:r>
              <a:rPr lang="en-US" sz="2400" dirty="0" err="1" smtClean="0"/>
              <a:t>EnKF</a:t>
            </a:r>
            <a:r>
              <a:rPr lang="en-US" sz="2400" dirty="0" smtClean="0"/>
              <a:t>.” </a:t>
            </a:r>
            <a:endParaRPr lang="en-US" sz="2400" dirty="0"/>
          </a:p>
        </p:txBody>
      </p:sp>
      <p:sp>
        <p:nvSpPr>
          <p:cNvPr id="6" name="Slide Number Placeholder 5"/>
          <p:cNvSpPr>
            <a:spLocks noGrp="1"/>
          </p:cNvSpPr>
          <p:nvPr>
            <p:ph type="sldNum" sz="quarter" idx="12"/>
          </p:nvPr>
        </p:nvSpPr>
        <p:spPr/>
        <p:txBody>
          <a:bodyPr/>
          <a:lstStyle/>
          <a:p>
            <a:fld id="{FD9C07A9-32D0-394F-89D1-58D17DA0A84A}" type="slidenum">
              <a:rPr lang="en-US" smtClean="0"/>
              <a:t>15</a:t>
            </a:fld>
            <a:endParaRPr lang="en-US"/>
          </a:p>
        </p:txBody>
      </p:sp>
    </p:spTree>
    <p:extLst>
      <p:ext uri="{BB962C8B-B14F-4D97-AF65-F5344CB8AC3E}">
        <p14:creationId xmlns:p14="http://schemas.microsoft.com/office/powerpoint/2010/main" val="203854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49154" y="419894"/>
            <a:ext cx="9856269" cy="1143000"/>
          </a:xfrm>
        </p:spPr>
        <p:txBody>
          <a:bodyPr>
            <a:noAutofit/>
          </a:bodyPr>
          <a:lstStyle/>
          <a:p>
            <a:pPr eaLnBrk="1" hangingPunct="1"/>
            <a:r>
              <a:rPr lang="en-US" altLang="x-none" sz="4800" b="1" dirty="0">
                <a:ea typeface="ＭＳ Ｐゴシック" charset="-128"/>
              </a:rPr>
              <a:t>State estimation (“data assimilation”)</a:t>
            </a:r>
          </a:p>
        </p:txBody>
      </p:sp>
      <p:sp>
        <p:nvSpPr>
          <p:cNvPr id="358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DE2BA6F-72A9-4D4F-9205-6576D80B3AE6}" type="slidenum">
              <a:rPr lang="en-US" altLang="x-none" sz="1400"/>
              <a:pPr eaLnBrk="1" hangingPunct="1"/>
              <a:t>16</a:t>
            </a:fld>
            <a:endParaRPr lang="en-US" altLang="x-none" sz="1400"/>
          </a:p>
        </p:txBody>
      </p:sp>
      <p:sp>
        <p:nvSpPr>
          <p:cNvPr id="7" name="Rectangle 6"/>
          <p:cNvSpPr>
            <a:spLocks noChangeArrowheads="1"/>
          </p:cNvSpPr>
          <p:nvPr/>
        </p:nvSpPr>
        <p:spPr bwMode="auto">
          <a:xfrm>
            <a:off x="3733800" y="3429000"/>
            <a:ext cx="1371600" cy="838200"/>
          </a:xfrm>
          <a:prstGeom prst="rect">
            <a:avLst/>
          </a:prstGeom>
          <a:noFill/>
          <a:ln w="38100">
            <a:solidFill>
              <a:schemeClr val="tx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solidFill>
                <a:srgbClr val="FFFFFF"/>
              </a:solidFill>
              <a:latin typeface="Calibri" charset="0"/>
            </a:endParaRPr>
          </a:p>
        </p:txBody>
      </p:sp>
      <p:sp>
        <p:nvSpPr>
          <p:cNvPr id="8" name="Left Bracket 7"/>
          <p:cNvSpPr>
            <a:spLocks/>
          </p:cNvSpPr>
          <p:nvPr/>
        </p:nvSpPr>
        <p:spPr bwMode="auto">
          <a:xfrm>
            <a:off x="2057400" y="34290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9" name="Left Bracket 8"/>
          <p:cNvSpPr>
            <a:spLocks/>
          </p:cNvSpPr>
          <p:nvPr/>
        </p:nvSpPr>
        <p:spPr bwMode="auto">
          <a:xfrm flipH="1">
            <a:off x="3124200" y="34290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10" name="Left Bracket 9"/>
          <p:cNvSpPr>
            <a:spLocks/>
          </p:cNvSpPr>
          <p:nvPr/>
        </p:nvSpPr>
        <p:spPr bwMode="auto">
          <a:xfrm>
            <a:off x="3810000" y="21336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11" name="Left Bracket 10"/>
          <p:cNvSpPr>
            <a:spLocks/>
          </p:cNvSpPr>
          <p:nvPr/>
        </p:nvSpPr>
        <p:spPr bwMode="auto">
          <a:xfrm flipH="1">
            <a:off x="4876800" y="21336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12" name="Left Bracket 11"/>
          <p:cNvSpPr>
            <a:spLocks/>
          </p:cNvSpPr>
          <p:nvPr/>
        </p:nvSpPr>
        <p:spPr bwMode="auto">
          <a:xfrm>
            <a:off x="5486400" y="34290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13" name="Left Bracket 12"/>
          <p:cNvSpPr>
            <a:spLocks/>
          </p:cNvSpPr>
          <p:nvPr/>
        </p:nvSpPr>
        <p:spPr bwMode="auto">
          <a:xfrm flipH="1">
            <a:off x="6629400" y="34290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14" name="Left Bracket 13"/>
          <p:cNvSpPr>
            <a:spLocks/>
          </p:cNvSpPr>
          <p:nvPr/>
        </p:nvSpPr>
        <p:spPr bwMode="auto">
          <a:xfrm>
            <a:off x="8991600" y="34290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15" name="Left Bracket 14"/>
          <p:cNvSpPr>
            <a:spLocks/>
          </p:cNvSpPr>
          <p:nvPr/>
        </p:nvSpPr>
        <p:spPr bwMode="auto">
          <a:xfrm flipH="1">
            <a:off x="10058400" y="3429000"/>
            <a:ext cx="228600" cy="838200"/>
          </a:xfrm>
          <a:prstGeom prst="leftBracket">
            <a:avLst>
              <a:gd name="adj" fmla="val 8335"/>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latin typeface="Calibri" charset="0"/>
            </a:endParaRPr>
          </a:p>
        </p:txBody>
      </p:sp>
      <p:sp>
        <p:nvSpPr>
          <p:cNvPr id="16" name="TextBox 15"/>
          <p:cNvSpPr txBox="1"/>
          <p:nvPr/>
        </p:nvSpPr>
        <p:spPr>
          <a:xfrm>
            <a:off x="2057400" y="3505200"/>
            <a:ext cx="1295400" cy="584200"/>
          </a:xfrm>
          <a:prstGeom prst="rect">
            <a:avLst/>
          </a:prstGeom>
          <a:noFill/>
        </p:spPr>
        <p:txBody>
          <a:bodyPr>
            <a:spAutoFit/>
          </a:bodyPr>
          <a:lstStyle/>
          <a:p>
            <a:pPr algn="ctr">
              <a:defRPr/>
            </a:pPr>
            <a:r>
              <a:rPr lang="en-US" sz="1600" dirty="0">
                <a:latin typeface="+mj-lt"/>
              </a:rPr>
              <a:t>forecast for time </a:t>
            </a:r>
            <a:r>
              <a:rPr lang="en-US" sz="1600" dirty="0" err="1">
                <a:latin typeface="+mj-lt"/>
              </a:rPr>
              <a:t>t</a:t>
            </a:r>
            <a:endParaRPr lang="en-US" sz="1600" dirty="0">
              <a:latin typeface="+mj-lt"/>
            </a:endParaRPr>
          </a:p>
        </p:txBody>
      </p:sp>
      <p:sp>
        <p:nvSpPr>
          <p:cNvPr id="17" name="TextBox 16"/>
          <p:cNvSpPr txBox="1"/>
          <p:nvPr/>
        </p:nvSpPr>
        <p:spPr>
          <a:xfrm>
            <a:off x="5486400" y="3505200"/>
            <a:ext cx="1371600" cy="584200"/>
          </a:xfrm>
          <a:prstGeom prst="rect">
            <a:avLst/>
          </a:prstGeom>
          <a:noFill/>
        </p:spPr>
        <p:txBody>
          <a:bodyPr>
            <a:spAutoFit/>
          </a:bodyPr>
          <a:lstStyle/>
          <a:p>
            <a:pPr algn="ctr">
              <a:defRPr/>
            </a:pPr>
            <a:r>
              <a:rPr lang="en-US" sz="1600" dirty="0">
                <a:latin typeface="+mj-lt"/>
              </a:rPr>
              <a:t>state estimate for time </a:t>
            </a:r>
            <a:r>
              <a:rPr lang="en-US" sz="1600" dirty="0" err="1">
                <a:latin typeface="+mj-lt"/>
              </a:rPr>
              <a:t>t</a:t>
            </a:r>
            <a:endParaRPr lang="en-US" sz="1600" dirty="0">
              <a:latin typeface="+mj-lt"/>
            </a:endParaRPr>
          </a:p>
        </p:txBody>
      </p:sp>
      <p:sp>
        <p:nvSpPr>
          <p:cNvPr id="18" name="TextBox 17"/>
          <p:cNvSpPr txBox="1"/>
          <p:nvPr/>
        </p:nvSpPr>
        <p:spPr>
          <a:xfrm>
            <a:off x="3810000" y="2209800"/>
            <a:ext cx="1295400" cy="584200"/>
          </a:xfrm>
          <a:prstGeom prst="rect">
            <a:avLst/>
          </a:prstGeom>
          <a:noFill/>
        </p:spPr>
        <p:txBody>
          <a:bodyPr>
            <a:spAutoFit/>
          </a:bodyPr>
          <a:lstStyle/>
          <a:p>
            <a:pPr algn="ctr">
              <a:defRPr/>
            </a:pPr>
            <a:r>
              <a:rPr lang="en-US" sz="1600" dirty="0">
                <a:latin typeface="+mj-lt"/>
              </a:rPr>
              <a:t>observations for time </a:t>
            </a:r>
            <a:r>
              <a:rPr lang="en-US" sz="1600" dirty="0" err="1">
                <a:latin typeface="+mj-lt"/>
              </a:rPr>
              <a:t>t</a:t>
            </a:r>
            <a:endParaRPr lang="en-US" sz="1600" dirty="0">
              <a:latin typeface="+mj-lt"/>
            </a:endParaRPr>
          </a:p>
        </p:txBody>
      </p:sp>
      <p:sp>
        <p:nvSpPr>
          <p:cNvPr id="19" name="TextBox 18"/>
          <p:cNvSpPr txBox="1"/>
          <p:nvPr/>
        </p:nvSpPr>
        <p:spPr>
          <a:xfrm>
            <a:off x="3733800" y="3505200"/>
            <a:ext cx="1371600" cy="584200"/>
          </a:xfrm>
          <a:prstGeom prst="rect">
            <a:avLst/>
          </a:prstGeom>
          <a:noFill/>
        </p:spPr>
        <p:txBody>
          <a:bodyPr>
            <a:spAutoFit/>
          </a:bodyPr>
          <a:lstStyle/>
          <a:p>
            <a:pPr algn="ctr">
              <a:defRPr/>
            </a:pPr>
            <a:r>
              <a:rPr lang="en-US" sz="1600" dirty="0">
                <a:latin typeface="+mj-lt"/>
              </a:rPr>
              <a:t>data assimilation</a:t>
            </a:r>
          </a:p>
        </p:txBody>
      </p:sp>
      <p:sp>
        <p:nvSpPr>
          <p:cNvPr id="20" name="Rectangle 19"/>
          <p:cNvSpPr>
            <a:spLocks noChangeArrowheads="1"/>
          </p:cNvSpPr>
          <p:nvPr/>
        </p:nvSpPr>
        <p:spPr bwMode="auto">
          <a:xfrm>
            <a:off x="7239000" y="3429000"/>
            <a:ext cx="1371600" cy="838200"/>
          </a:xfrm>
          <a:prstGeom prst="rect">
            <a:avLst/>
          </a:prstGeom>
          <a:noFill/>
          <a:ln w="38100">
            <a:solidFill>
              <a:schemeClr val="tx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x-none" altLang="x-none">
              <a:solidFill>
                <a:srgbClr val="FFFFFF"/>
              </a:solidFill>
              <a:latin typeface="Calibri" charset="0"/>
            </a:endParaRPr>
          </a:p>
        </p:txBody>
      </p:sp>
      <p:sp>
        <p:nvSpPr>
          <p:cNvPr id="21" name="TextBox 20"/>
          <p:cNvSpPr txBox="1"/>
          <p:nvPr/>
        </p:nvSpPr>
        <p:spPr>
          <a:xfrm>
            <a:off x="7239000" y="3429001"/>
            <a:ext cx="1371600" cy="830263"/>
          </a:xfrm>
          <a:prstGeom prst="rect">
            <a:avLst/>
          </a:prstGeom>
          <a:noFill/>
        </p:spPr>
        <p:txBody>
          <a:bodyPr>
            <a:spAutoFit/>
          </a:bodyPr>
          <a:lstStyle/>
          <a:p>
            <a:pPr algn="ctr">
              <a:defRPr/>
            </a:pPr>
            <a:r>
              <a:rPr lang="en-US" sz="1600" dirty="0">
                <a:latin typeface="+mj-lt"/>
              </a:rPr>
              <a:t>weather</a:t>
            </a:r>
          </a:p>
          <a:p>
            <a:pPr algn="ctr">
              <a:defRPr/>
            </a:pPr>
            <a:r>
              <a:rPr lang="en-US" sz="1600" dirty="0">
                <a:latin typeface="+mj-lt"/>
              </a:rPr>
              <a:t>forecast</a:t>
            </a:r>
          </a:p>
          <a:p>
            <a:pPr algn="ctr">
              <a:defRPr/>
            </a:pPr>
            <a:r>
              <a:rPr lang="en-US" sz="1600" dirty="0">
                <a:latin typeface="+mj-lt"/>
              </a:rPr>
              <a:t>model</a:t>
            </a:r>
          </a:p>
        </p:txBody>
      </p:sp>
      <p:sp>
        <p:nvSpPr>
          <p:cNvPr id="23" name="TextBox 22"/>
          <p:cNvSpPr txBox="1"/>
          <p:nvPr/>
        </p:nvSpPr>
        <p:spPr>
          <a:xfrm>
            <a:off x="8991600" y="3505200"/>
            <a:ext cx="1295400" cy="584200"/>
          </a:xfrm>
          <a:prstGeom prst="rect">
            <a:avLst/>
          </a:prstGeom>
          <a:noFill/>
        </p:spPr>
        <p:txBody>
          <a:bodyPr>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x-none" sz="1600">
                <a:latin typeface="Calibri" charset="0"/>
              </a:rPr>
              <a:t>forecast for time t+Δt</a:t>
            </a:r>
          </a:p>
        </p:txBody>
      </p:sp>
      <p:cxnSp>
        <p:nvCxnSpPr>
          <p:cNvPr id="25" name="Straight Arrow Connector 24"/>
          <p:cNvCxnSpPr>
            <a:cxnSpLocks noChangeShapeType="1"/>
          </p:cNvCxnSpPr>
          <p:nvPr/>
        </p:nvCxnSpPr>
        <p:spPr bwMode="auto">
          <a:xfrm>
            <a:off x="3352800" y="3810000"/>
            <a:ext cx="381000" cy="15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a:off x="5105400" y="3810000"/>
            <a:ext cx="381000" cy="15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a:off x="6858000" y="3810000"/>
            <a:ext cx="381000" cy="15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a:off x="8610600" y="3810000"/>
            <a:ext cx="381000" cy="15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a:off x="10287000" y="3810000"/>
            <a:ext cx="381000" cy="15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a:off x="1676400" y="3810000"/>
            <a:ext cx="381000" cy="1588"/>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a:endCxn id="7" idx="0"/>
          </p:cNvCxnSpPr>
          <p:nvPr/>
        </p:nvCxnSpPr>
        <p:spPr bwMode="auto">
          <a:xfrm rot="5400000">
            <a:off x="4191001" y="3200401"/>
            <a:ext cx="457200" cy="3175"/>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867" name="TextBox 26"/>
          <p:cNvSpPr txBox="1">
            <a:spLocks noChangeArrowheads="1"/>
          </p:cNvSpPr>
          <p:nvPr/>
        </p:nvSpPr>
        <p:spPr bwMode="auto">
          <a:xfrm>
            <a:off x="2024298" y="4343401"/>
            <a:ext cx="1553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x-none" sz="1600">
                <a:solidFill>
                  <a:srgbClr val="FF0000"/>
                </a:solidFill>
                <a:latin typeface="Calibri" charset="0"/>
              </a:rPr>
              <a:t>+ </a:t>
            </a:r>
            <a:r>
              <a:rPr lang="en-US" altLang="x-none" sz="1600" b="1">
                <a:solidFill>
                  <a:srgbClr val="FF0000"/>
                </a:solidFill>
                <a:latin typeface="Calibri" charset="0"/>
              </a:rPr>
              <a:t>forecast-error </a:t>
            </a:r>
          </a:p>
          <a:p>
            <a:pPr algn="ctr" eaLnBrk="1" hangingPunct="1"/>
            <a:r>
              <a:rPr lang="en-US" altLang="x-none" sz="1600" b="1">
                <a:solidFill>
                  <a:srgbClr val="FF0000"/>
                </a:solidFill>
                <a:latin typeface="Calibri" charset="0"/>
              </a:rPr>
              <a:t>statistics</a:t>
            </a:r>
          </a:p>
        </p:txBody>
      </p:sp>
      <p:cxnSp>
        <p:nvCxnSpPr>
          <p:cNvPr id="28" name="Straight Arrow Connector 27"/>
          <p:cNvCxnSpPr>
            <a:cxnSpLocks noChangeShapeType="1"/>
          </p:cNvCxnSpPr>
          <p:nvPr/>
        </p:nvCxnSpPr>
        <p:spPr bwMode="auto">
          <a:xfrm rot="5400000" flipH="1" flipV="1">
            <a:off x="3390900" y="4076700"/>
            <a:ext cx="381000" cy="3048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869" name="TextBox 36"/>
          <p:cNvSpPr txBox="1">
            <a:spLocks noChangeArrowheads="1"/>
          </p:cNvSpPr>
          <p:nvPr/>
        </p:nvSpPr>
        <p:spPr bwMode="auto">
          <a:xfrm>
            <a:off x="5052412" y="2286000"/>
            <a:ext cx="18903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x-none" sz="1600" b="1" dirty="0">
                <a:solidFill>
                  <a:srgbClr val="FF0000"/>
                </a:solidFill>
                <a:latin typeface="Calibri" charset="0"/>
              </a:rPr>
              <a:t>+ observation-error </a:t>
            </a:r>
          </a:p>
          <a:p>
            <a:pPr algn="ctr" eaLnBrk="1" hangingPunct="1"/>
            <a:r>
              <a:rPr lang="en-US" altLang="x-none" sz="1600" b="1" dirty="0">
                <a:solidFill>
                  <a:srgbClr val="FF0000"/>
                </a:solidFill>
                <a:latin typeface="Calibri" charset="0"/>
              </a:rPr>
              <a:t>statistics</a:t>
            </a:r>
          </a:p>
        </p:txBody>
      </p:sp>
      <p:cxnSp>
        <p:nvCxnSpPr>
          <p:cNvPr id="38" name="Straight Arrow Connector 37"/>
          <p:cNvCxnSpPr>
            <a:cxnSpLocks noChangeShapeType="1"/>
          </p:cNvCxnSpPr>
          <p:nvPr/>
        </p:nvCxnSpPr>
        <p:spPr bwMode="auto">
          <a:xfrm rot="5400000">
            <a:off x="4876800" y="2819400"/>
            <a:ext cx="685800" cy="5334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TextBox 1"/>
          <p:cNvSpPr txBox="1"/>
          <p:nvPr/>
        </p:nvSpPr>
        <p:spPr>
          <a:xfrm>
            <a:off x="1335505" y="5115908"/>
            <a:ext cx="9673390" cy="1569660"/>
          </a:xfrm>
          <a:prstGeom prst="rect">
            <a:avLst/>
          </a:prstGeom>
          <a:noFill/>
        </p:spPr>
        <p:txBody>
          <a:bodyPr wrap="square" rtlCol="0">
            <a:spAutoFit/>
          </a:bodyPr>
          <a:lstStyle/>
          <a:p>
            <a:r>
              <a:rPr lang="en-US" sz="2400" dirty="0" smtClean="0"/>
              <a:t>The forecast is uncertain, and the observations are imperfect and scattered.  Hence we should expect that the analysis too will be uncertain, so in ensemble prediction we generate multiple realizations of the possible analysis state.   How? </a:t>
            </a:r>
            <a:endParaRPr lang="en-US" sz="2400" dirty="0"/>
          </a:p>
        </p:txBody>
      </p:sp>
    </p:spTree>
    <p:extLst>
      <p:ext uri="{BB962C8B-B14F-4D97-AF65-F5344CB8AC3E}">
        <p14:creationId xmlns:p14="http://schemas.microsoft.com/office/powerpoint/2010/main" val="969310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885524" y="577665"/>
            <a:ext cx="10468276" cy="838200"/>
          </a:xfrm>
        </p:spPr>
        <p:txBody>
          <a:bodyPr>
            <a:normAutofit fontScale="90000"/>
          </a:bodyPr>
          <a:lstStyle/>
          <a:p>
            <a:pPr eaLnBrk="1" hangingPunct="1"/>
            <a:r>
              <a:rPr lang="en-US" altLang="x-none" b="1" dirty="0">
                <a:ea typeface="ＭＳ Ｐゴシック" charset="-128"/>
              </a:rPr>
              <a:t>From first </a:t>
            </a:r>
            <a:r>
              <a:rPr lang="en-US" altLang="x-none" b="1" dirty="0" smtClean="0">
                <a:ea typeface="ＭＳ Ｐゴシック" charset="-128"/>
              </a:rPr>
              <a:t>principles:  Bayesian </a:t>
            </a:r>
            <a:r>
              <a:rPr lang="en-US" altLang="x-none" b="1" dirty="0">
                <a:ea typeface="ＭＳ Ｐゴシック" charset="-128"/>
              </a:rPr>
              <a:t>data assimilation</a:t>
            </a:r>
          </a:p>
        </p:txBody>
      </p:sp>
      <p:graphicFrame>
        <p:nvGraphicFramePr>
          <p:cNvPr id="38914" name="Object 2"/>
          <p:cNvGraphicFramePr>
            <a:graphicFrameLocks noChangeAspect="1"/>
          </p:cNvGraphicFramePr>
          <p:nvPr>
            <p:extLst>
              <p:ext uri="{D42A27DB-BD31-4B8C-83A1-F6EECF244321}">
                <p14:modId xmlns:p14="http://schemas.microsoft.com/office/powerpoint/2010/main" val="2119199386"/>
              </p:ext>
            </p:extLst>
          </p:nvPr>
        </p:nvGraphicFramePr>
        <p:xfrm>
          <a:off x="1234369" y="2002055"/>
          <a:ext cx="5628395" cy="2442945"/>
        </p:xfrm>
        <a:graphic>
          <a:graphicData uri="http://schemas.openxmlformats.org/presentationml/2006/ole">
            <mc:AlternateContent xmlns:mc="http://schemas.openxmlformats.org/markup-compatibility/2006">
              <mc:Choice xmlns:v="urn:schemas-microsoft-com:vml" Requires="v">
                <p:oleObj spid="_x0000_s28682" name="Equation" r:id="rId4" imgW="64630300" imgH="24396700" progId="Equation.DSMT4">
                  <p:embed/>
                </p:oleObj>
              </mc:Choice>
              <mc:Fallback>
                <p:oleObj name="Equation" r:id="rId4" imgW="64630300" imgH="24396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369" y="2002055"/>
                        <a:ext cx="5628395" cy="2442945"/>
                      </a:xfrm>
                      <a:prstGeom prst="rect">
                        <a:avLst/>
                      </a:prstGeom>
                      <a:noFill/>
                      <a:ln>
                        <a:noFill/>
                      </a:ln>
                      <a:effectLst/>
                    </p:spPr>
                  </p:pic>
                </p:oleObj>
              </mc:Fallback>
            </mc:AlternateContent>
          </a:graphicData>
        </a:graphic>
      </p:graphicFrame>
      <p:sp>
        <p:nvSpPr>
          <p:cNvPr id="38916" name="Text Box 5"/>
          <p:cNvSpPr txBox="1">
            <a:spLocks noChangeArrowheads="1"/>
          </p:cNvSpPr>
          <p:nvPr/>
        </p:nvSpPr>
        <p:spPr bwMode="auto">
          <a:xfrm>
            <a:off x="7315200" y="3810001"/>
            <a:ext cx="388375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3200" dirty="0">
                <a:latin typeface="Calibri" charset="0"/>
              </a:rPr>
              <a:t>A manipulation of</a:t>
            </a:r>
          </a:p>
          <a:p>
            <a:pPr eaLnBrk="1" hangingPunct="1"/>
            <a:r>
              <a:rPr lang="en-US" altLang="x-none" sz="3200" dirty="0" err="1">
                <a:latin typeface="Calibri" charset="0"/>
              </a:rPr>
              <a:t>Baye’s</a:t>
            </a:r>
            <a:r>
              <a:rPr lang="en-US" altLang="x-none" sz="3200" dirty="0">
                <a:latin typeface="Calibri" charset="0"/>
              </a:rPr>
              <a:t> Rule, assuming</a:t>
            </a:r>
          </a:p>
          <a:p>
            <a:pPr eaLnBrk="1" hangingPunct="1"/>
            <a:r>
              <a:rPr lang="en-US" altLang="x-none" sz="3200" dirty="0">
                <a:latin typeface="Calibri" charset="0"/>
              </a:rPr>
              <a:t>observation errors are</a:t>
            </a:r>
          </a:p>
          <a:p>
            <a:pPr eaLnBrk="1" hangingPunct="1"/>
            <a:r>
              <a:rPr lang="en-US" altLang="x-none" sz="3200" dirty="0">
                <a:latin typeface="Calibri" charset="0"/>
              </a:rPr>
              <a:t>independent in time.</a:t>
            </a:r>
          </a:p>
        </p:txBody>
      </p:sp>
      <p:sp>
        <p:nvSpPr>
          <p:cNvPr id="38917" name="Text Box 6"/>
          <p:cNvSpPr txBox="1">
            <a:spLocks noChangeArrowheads="1"/>
          </p:cNvSpPr>
          <p:nvPr/>
        </p:nvSpPr>
        <p:spPr bwMode="auto">
          <a:xfrm>
            <a:off x="3911600" y="2795341"/>
            <a:ext cx="65648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3200" dirty="0">
                <a:latin typeface="Calibri" charset="0"/>
              </a:rPr>
              <a:t>= observations = [today’s, all previous]</a:t>
            </a:r>
          </a:p>
        </p:txBody>
      </p:sp>
      <p:sp>
        <p:nvSpPr>
          <p:cNvPr id="38918" name="Text Box 8"/>
          <p:cNvSpPr txBox="1">
            <a:spLocks noChangeArrowheads="1"/>
          </p:cNvSpPr>
          <p:nvPr/>
        </p:nvSpPr>
        <p:spPr bwMode="auto">
          <a:xfrm>
            <a:off x="1996232" y="2020313"/>
            <a:ext cx="5151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3200" dirty="0">
                <a:latin typeface="Calibri" charset="0"/>
              </a:rPr>
              <a:t>= (unknown) true model state</a:t>
            </a:r>
          </a:p>
        </p:txBody>
      </p:sp>
      <p:sp>
        <p:nvSpPr>
          <p:cNvPr id="3081" name="Text Box 9"/>
          <p:cNvSpPr txBox="1">
            <a:spLocks noChangeArrowheads="1"/>
          </p:cNvSpPr>
          <p:nvPr/>
        </p:nvSpPr>
        <p:spPr bwMode="auto">
          <a:xfrm>
            <a:off x="1234369" y="4317832"/>
            <a:ext cx="1832746" cy="52322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2800" dirty="0">
                <a:latin typeface="Calibri" charset="0"/>
              </a:rPr>
              <a:t>“posterior”</a:t>
            </a:r>
          </a:p>
        </p:txBody>
      </p:sp>
      <p:sp>
        <p:nvSpPr>
          <p:cNvPr id="38920" name="Text Box 10"/>
          <p:cNvSpPr txBox="1">
            <a:spLocks noChangeArrowheads="1"/>
          </p:cNvSpPr>
          <p:nvPr/>
        </p:nvSpPr>
        <p:spPr bwMode="auto">
          <a:xfrm>
            <a:off x="5347636" y="4319753"/>
            <a:ext cx="12119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2800" dirty="0">
                <a:latin typeface="Calibri" charset="0"/>
              </a:rPr>
              <a:t>“prior”</a:t>
            </a:r>
          </a:p>
        </p:txBody>
      </p:sp>
      <p:sp>
        <p:nvSpPr>
          <p:cNvPr id="3892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B8D7713-DE02-4C40-9E8F-46BC0473FB93}" type="slidenum">
              <a:rPr lang="en-US" altLang="x-none" sz="1400"/>
              <a:pPr eaLnBrk="1" hangingPunct="1"/>
              <a:t>17</a:t>
            </a:fld>
            <a:endParaRPr lang="en-US" altLang="x-none" sz="1400"/>
          </a:p>
        </p:txBody>
      </p:sp>
      <p:sp>
        <p:nvSpPr>
          <p:cNvPr id="38922" name="TextBox 12"/>
          <p:cNvSpPr txBox="1">
            <a:spLocks noChangeArrowheads="1"/>
          </p:cNvSpPr>
          <p:nvPr/>
        </p:nvSpPr>
        <p:spPr bwMode="auto">
          <a:xfrm>
            <a:off x="154808" y="6259512"/>
            <a:ext cx="163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a:latin typeface="Calibri" charset="0"/>
                <a:hlinkClick r:id="" action="ppaction://noaction"/>
              </a:rPr>
              <a:t>[derivation]</a:t>
            </a:r>
            <a:endParaRPr lang="en-US" altLang="x-none">
              <a:latin typeface="Calibri" charset="0"/>
            </a:endParaRPr>
          </a:p>
        </p:txBody>
      </p:sp>
    </p:spTree>
    <p:extLst>
      <p:ext uri="{BB962C8B-B14F-4D97-AF65-F5344CB8AC3E}">
        <p14:creationId xmlns:p14="http://schemas.microsoft.com/office/powerpoint/2010/main" val="1975947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81777" y="287594"/>
            <a:ext cx="10516402" cy="838200"/>
          </a:xfrm>
        </p:spPr>
        <p:txBody>
          <a:bodyPr>
            <a:normAutofit/>
          </a:bodyPr>
          <a:lstStyle/>
          <a:p>
            <a:pPr eaLnBrk="1" hangingPunct="1"/>
            <a:r>
              <a:rPr lang="en-US" altLang="x-none" b="1" dirty="0">
                <a:ea typeface="ＭＳ Ｐゴシック" charset="-128"/>
              </a:rPr>
              <a:t>Bayesian data assimilation</a:t>
            </a:r>
            <a:r>
              <a:rPr lang="en-US" altLang="x-none" b="1">
                <a:ea typeface="ＭＳ Ｐゴシック" charset="-128"/>
              </a:rPr>
              <a:t>: </a:t>
            </a:r>
            <a:r>
              <a:rPr lang="en-US" altLang="x-none" b="1" smtClean="0">
                <a:ea typeface="ＭＳ Ｐゴシック" charset="-128"/>
              </a:rPr>
              <a:t> a </a:t>
            </a:r>
            <a:r>
              <a:rPr lang="en-US" altLang="x-none" b="1" dirty="0" smtClean="0">
                <a:ea typeface="ＭＳ Ｐゴシック" charset="-128"/>
              </a:rPr>
              <a:t>2-D </a:t>
            </a:r>
            <a:r>
              <a:rPr lang="en-US" altLang="x-none" b="1" dirty="0">
                <a:ea typeface="ＭＳ Ｐゴシック" charset="-128"/>
              </a:rPr>
              <a:t>example</a:t>
            </a:r>
          </a:p>
        </p:txBody>
      </p:sp>
      <p:pic>
        <p:nvPicPr>
          <p:cNvPr id="40963"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979" y="1279527"/>
            <a:ext cx="8261348" cy="413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5"/>
          <p:cNvSpPr txBox="1">
            <a:spLocks noChangeArrowheads="1"/>
          </p:cNvSpPr>
          <p:nvPr/>
        </p:nvSpPr>
        <p:spPr bwMode="auto">
          <a:xfrm>
            <a:off x="766011" y="5410201"/>
            <a:ext cx="1073216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i="1" dirty="0">
                <a:latin typeface="Calibri" charset="0"/>
              </a:rPr>
              <a:t>Computationally expensive when highly dimensional</a:t>
            </a:r>
            <a:r>
              <a:rPr lang="en-US" altLang="x-none" dirty="0">
                <a:latin typeface="Calibri" charset="0"/>
              </a:rPr>
              <a:t>! Here, probabilities explicitly updated on 100x100 grid; costs multiply geometrically with the number of dimensions of model state</a:t>
            </a:r>
            <a:r>
              <a:rPr lang="en-US" altLang="x-none" sz="2800" dirty="0">
                <a:latin typeface="Calibri" charset="0"/>
              </a:rPr>
              <a:t>.  </a:t>
            </a:r>
            <a:r>
              <a:rPr lang="en-US" altLang="x-none" dirty="0">
                <a:latin typeface="Calibri" charset="0"/>
              </a:rPr>
              <a:t>Also: “curse of dimensionality”</a:t>
            </a:r>
          </a:p>
        </p:txBody>
      </p:sp>
      <p:sp>
        <p:nvSpPr>
          <p:cNvPr id="4096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73CEFD1-DC13-1445-8B93-0756B5069758}" type="slidenum">
              <a:rPr lang="en-US" altLang="x-none" sz="1400"/>
              <a:pPr eaLnBrk="1" hangingPunct="1"/>
              <a:t>18</a:t>
            </a:fld>
            <a:endParaRPr lang="en-US" altLang="x-none" sz="1400"/>
          </a:p>
        </p:txBody>
      </p:sp>
      <p:cxnSp>
        <p:nvCxnSpPr>
          <p:cNvPr id="10" name="Straight Connector 9"/>
          <p:cNvCxnSpPr>
            <a:cxnSpLocks noChangeShapeType="1"/>
          </p:cNvCxnSpPr>
          <p:nvPr/>
        </p:nvCxnSpPr>
        <p:spPr bwMode="auto">
          <a:xfrm rot="5400000" flipH="1" flipV="1">
            <a:off x="3937537" y="4799012"/>
            <a:ext cx="152400" cy="31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rot="5400000" flipH="1" flipV="1">
            <a:off x="8067567" y="4796597"/>
            <a:ext cx="1524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71346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enk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304" y="42495"/>
            <a:ext cx="7280275" cy="1082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644893" y="304801"/>
            <a:ext cx="111364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4400" b="1" dirty="0">
                <a:latin typeface="+mj-lt"/>
              </a:rPr>
              <a:t>The ensemble </a:t>
            </a:r>
            <a:r>
              <a:rPr lang="en-US" altLang="x-none" sz="4400" b="1" dirty="0" err="1">
                <a:latin typeface="+mj-lt"/>
              </a:rPr>
              <a:t>Kalman</a:t>
            </a:r>
            <a:r>
              <a:rPr lang="en-US" altLang="x-none" sz="4400" b="1" dirty="0">
                <a:latin typeface="+mj-lt"/>
              </a:rPr>
              <a:t> filter: a schematic</a:t>
            </a:r>
          </a:p>
        </p:txBody>
      </p:sp>
      <p:sp>
        <p:nvSpPr>
          <p:cNvPr id="65540" name="Text Box 4"/>
          <p:cNvSpPr txBox="1">
            <a:spLocks noChangeArrowheads="1"/>
          </p:cNvSpPr>
          <p:nvPr/>
        </p:nvSpPr>
        <p:spPr bwMode="auto">
          <a:xfrm>
            <a:off x="9420650" y="3771027"/>
            <a:ext cx="187897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1800" dirty="0">
                <a:latin typeface="Calibri" charset="0"/>
              </a:rPr>
              <a:t>(This schematic</a:t>
            </a:r>
          </a:p>
          <a:p>
            <a:pPr eaLnBrk="1" hangingPunct="1"/>
            <a:r>
              <a:rPr lang="en-US" altLang="x-none" sz="1800" dirty="0">
                <a:latin typeface="Calibri" charset="0"/>
              </a:rPr>
              <a:t>is a bit of an</a:t>
            </a:r>
          </a:p>
          <a:p>
            <a:pPr eaLnBrk="1" hangingPunct="1"/>
            <a:r>
              <a:rPr lang="en-US" altLang="x-none" sz="1800" dirty="0">
                <a:latin typeface="Calibri" charset="0"/>
              </a:rPr>
              <a:t>inappropriate</a:t>
            </a:r>
          </a:p>
          <a:p>
            <a:pPr eaLnBrk="1" hangingPunct="1"/>
            <a:r>
              <a:rPr lang="en-US" altLang="x-none" sz="1800" dirty="0">
                <a:latin typeface="Calibri" charset="0"/>
              </a:rPr>
              <a:t>simplification, </a:t>
            </a:r>
          </a:p>
          <a:p>
            <a:pPr eaLnBrk="1" hangingPunct="1"/>
            <a:r>
              <a:rPr lang="en-US" altLang="x-none" sz="1800" dirty="0">
                <a:latin typeface="Calibri" charset="0"/>
              </a:rPr>
              <a:t>for </a:t>
            </a:r>
            <a:r>
              <a:rPr lang="en-US" altLang="x-none" sz="1800" dirty="0" err="1">
                <a:latin typeface="Calibri" charset="0"/>
              </a:rPr>
              <a:t>EnKF</a:t>
            </a:r>
            <a:r>
              <a:rPr lang="en-US" altLang="x-none" sz="1800" dirty="0">
                <a:latin typeface="Calibri" charset="0"/>
              </a:rPr>
              <a:t> uses</a:t>
            </a:r>
          </a:p>
          <a:p>
            <a:pPr eaLnBrk="1" hangingPunct="1"/>
            <a:r>
              <a:rPr lang="en-US" altLang="x-none" sz="1800" dirty="0">
                <a:latin typeface="Calibri" charset="0"/>
              </a:rPr>
              <a:t>every member</a:t>
            </a:r>
          </a:p>
          <a:p>
            <a:pPr eaLnBrk="1" hangingPunct="1"/>
            <a:r>
              <a:rPr lang="en-US" altLang="x-none" sz="1800" dirty="0">
                <a:latin typeface="Calibri" charset="0"/>
              </a:rPr>
              <a:t>to estimate</a:t>
            </a:r>
          </a:p>
          <a:p>
            <a:pPr eaLnBrk="1" hangingPunct="1"/>
            <a:r>
              <a:rPr lang="en-US" altLang="x-none" sz="1800" dirty="0">
                <a:latin typeface="Calibri" charset="0"/>
              </a:rPr>
              <a:t>background-</a:t>
            </a:r>
          </a:p>
          <a:p>
            <a:pPr eaLnBrk="1" hangingPunct="1"/>
            <a:r>
              <a:rPr lang="en-US" altLang="x-none" sz="1800" dirty="0">
                <a:latin typeface="Calibri" charset="0"/>
              </a:rPr>
              <a:t>error </a:t>
            </a:r>
            <a:r>
              <a:rPr lang="en-US" altLang="x-none" sz="1800" dirty="0" err="1">
                <a:latin typeface="Calibri" charset="0"/>
              </a:rPr>
              <a:t>covariances</a:t>
            </a:r>
            <a:r>
              <a:rPr lang="en-US" altLang="x-none" sz="1800" dirty="0">
                <a:latin typeface="Calibri" charset="0"/>
              </a:rPr>
              <a:t>)</a:t>
            </a:r>
          </a:p>
        </p:txBody>
      </p:sp>
      <p:sp>
        <p:nvSpPr>
          <p:cNvPr id="6554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0EBE084-1CFE-2C4E-87B3-3890287EC7E7}" type="slidenum">
              <a:rPr lang="en-US" altLang="x-none" sz="1400"/>
              <a:pPr eaLnBrk="1" hangingPunct="1"/>
              <a:t>19</a:t>
            </a:fld>
            <a:endParaRPr lang="en-US" altLang="x-none" sz="1400"/>
          </a:p>
        </p:txBody>
      </p:sp>
    </p:spTree>
    <p:extLst>
      <p:ext uri="{BB962C8B-B14F-4D97-AF65-F5344CB8AC3E}">
        <p14:creationId xmlns:p14="http://schemas.microsoft.com/office/powerpoint/2010/main" val="1243827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ae01.alicdn.com/kf/UT8296PXA4aXXagOFbXt/Car-Styling-Fashion-Warning-Logo-Baby-On-Board-Body-St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672" y="1472665"/>
            <a:ext cx="5155660" cy="53853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672" y="84307"/>
            <a:ext cx="4762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FD9C07A9-32D0-394F-89D1-58D17DA0A84A}" type="slidenum">
              <a:rPr lang="en-US" smtClean="0"/>
              <a:t>2</a:t>
            </a:fld>
            <a:endParaRPr lang="en-US"/>
          </a:p>
        </p:txBody>
      </p:sp>
      <p:sp>
        <p:nvSpPr>
          <p:cNvPr id="6" name="TextBox 5"/>
          <p:cNvSpPr txBox="1"/>
          <p:nvPr/>
        </p:nvSpPr>
        <p:spPr>
          <a:xfrm>
            <a:off x="4657621" y="5932943"/>
            <a:ext cx="2221762" cy="369332"/>
          </a:xfrm>
          <a:prstGeom prst="rect">
            <a:avLst/>
          </a:prstGeom>
          <a:noFill/>
        </p:spPr>
        <p:txBody>
          <a:bodyPr wrap="none" rtlCol="0">
            <a:spAutoFit/>
          </a:bodyPr>
          <a:lstStyle/>
          <a:p>
            <a:r>
              <a:rPr lang="en-US" dirty="0" smtClean="0"/>
              <a:t>I’m not a </a:t>
            </a:r>
            <a:r>
              <a:rPr lang="en-US" smtClean="0"/>
              <a:t>WRF expert.</a:t>
            </a:r>
            <a:endParaRPr lang="en-US"/>
          </a:p>
        </p:txBody>
      </p:sp>
    </p:spTree>
    <p:extLst>
      <p:ext uri="{BB962C8B-B14F-4D97-AF65-F5344CB8AC3E}">
        <p14:creationId xmlns:p14="http://schemas.microsoft.com/office/powerpoint/2010/main" val="89041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655546" y="0"/>
            <a:ext cx="8885722" cy="1143000"/>
          </a:xfrm>
        </p:spPr>
        <p:txBody>
          <a:bodyPr>
            <a:noAutofit/>
          </a:bodyPr>
          <a:lstStyle/>
          <a:p>
            <a:pPr eaLnBrk="1" hangingPunct="1"/>
            <a:r>
              <a:rPr lang="en-US" altLang="x-none" b="1" dirty="0">
                <a:ea typeface="ＭＳ Ｐゴシック" charset="-128"/>
              </a:rPr>
              <a:t>How the </a:t>
            </a:r>
            <a:r>
              <a:rPr lang="en-US" altLang="x-none" b="1" dirty="0" err="1">
                <a:ea typeface="ＭＳ Ｐゴシック" charset="-128"/>
              </a:rPr>
              <a:t>EnKF</a:t>
            </a:r>
            <a:r>
              <a:rPr lang="en-US" altLang="x-none" b="1" dirty="0">
                <a:ea typeface="ＭＳ Ｐゴシック" charset="-128"/>
              </a:rPr>
              <a:t> works: </a:t>
            </a:r>
            <a:r>
              <a:rPr lang="en-US" altLang="x-none" b="1" dirty="0" smtClean="0">
                <a:ea typeface="ＭＳ Ｐゴシック" charset="-128"/>
              </a:rPr>
              <a:t>a 2-D </a:t>
            </a:r>
            <a:r>
              <a:rPr lang="en-US" altLang="x-none" b="1" dirty="0">
                <a:ea typeface="ＭＳ Ｐゴシック" charset="-128"/>
              </a:rPr>
              <a:t>example</a:t>
            </a:r>
          </a:p>
        </p:txBody>
      </p:sp>
      <p:pic>
        <p:nvPicPr>
          <p:cNvPr id="69635" name="Picture 9"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739" y="1068405"/>
            <a:ext cx="9232200" cy="457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10"/>
          <p:cNvSpPr txBox="1">
            <a:spLocks noChangeArrowheads="1"/>
          </p:cNvSpPr>
          <p:nvPr/>
        </p:nvSpPr>
        <p:spPr bwMode="auto">
          <a:xfrm>
            <a:off x="336884" y="5638801"/>
            <a:ext cx="113578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2000" dirty="0">
                <a:latin typeface="+mn-lt"/>
              </a:rPr>
              <a:t>Start with a random sample from bimodal distribution </a:t>
            </a:r>
            <a:r>
              <a:rPr lang="en-US" altLang="x-none" sz="2000" dirty="0" smtClean="0">
                <a:latin typeface="+mn-lt"/>
              </a:rPr>
              <a:t>used in </a:t>
            </a:r>
            <a:r>
              <a:rPr lang="en-US" altLang="x-none" sz="2000" dirty="0">
                <a:latin typeface="+mn-lt"/>
              </a:rPr>
              <a:t>previous Bayesian data assimilation example.  Contours reflect </a:t>
            </a:r>
            <a:r>
              <a:rPr lang="en-US" altLang="x-none" sz="2000" dirty="0" smtClean="0">
                <a:latin typeface="+mn-lt"/>
              </a:rPr>
              <a:t> the </a:t>
            </a:r>
            <a:r>
              <a:rPr lang="en-US" altLang="x-none" sz="2000" dirty="0">
                <a:latin typeface="+mn-lt"/>
              </a:rPr>
              <a:t>Gaussian distribution fitted to ensemble </a:t>
            </a:r>
            <a:r>
              <a:rPr lang="en-US" altLang="x-none" sz="2000" dirty="0" smtClean="0">
                <a:latin typeface="+mn-lt"/>
              </a:rPr>
              <a:t>data. Assumptions are made in </a:t>
            </a:r>
            <a:r>
              <a:rPr lang="en-US" altLang="x-none" sz="2000" dirty="0" err="1" smtClean="0">
                <a:latin typeface="+mn-lt"/>
              </a:rPr>
              <a:t>EnKF</a:t>
            </a:r>
            <a:r>
              <a:rPr lang="en-US" altLang="x-none" sz="2000" dirty="0" smtClean="0">
                <a:latin typeface="+mn-lt"/>
              </a:rPr>
              <a:t> that errors are Gaussian-distributed.</a:t>
            </a:r>
            <a:endParaRPr lang="en-US" altLang="x-none" sz="2000" dirty="0">
              <a:latin typeface="+mn-lt"/>
            </a:endParaRPr>
          </a:p>
        </p:txBody>
      </p:sp>
      <p:sp>
        <p:nvSpPr>
          <p:cNvPr id="6963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B86B25C-C54D-814C-BD8E-4D944FA7CEB9}" type="slidenum">
              <a:rPr lang="en-US" altLang="x-none" sz="1400"/>
              <a:pPr eaLnBrk="1" hangingPunct="1"/>
              <a:t>20</a:t>
            </a:fld>
            <a:endParaRPr lang="en-US" altLang="x-none" sz="1400" dirty="0"/>
          </a:p>
        </p:txBody>
      </p:sp>
      <p:cxnSp>
        <p:nvCxnSpPr>
          <p:cNvPr id="8" name="Straight Connector 7"/>
          <p:cNvCxnSpPr>
            <a:cxnSpLocks noChangeShapeType="1"/>
          </p:cNvCxnSpPr>
          <p:nvPr/>
        </p:nvCxnSpPr>
        <p:spPr bwMode="auto">
          <a:xfrm rot="5400000" flipH="1" flipV="1">
            <a:off x="4015331" y="4928143"/>
            <a:ext cx="1524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rot="5400000" flipH="1" flipV="1">
            <a:off x="8614602" y="4928143"/>
            <a:ext cx="1524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65186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More on the ensemble </a:t>
            </a:r>
            <a:r>
              <a:rPr lang="en-US" b="1" dirty="0" err="1" smtClean="0"/>
              <a:t>Kalman</a:t>
            </a:r>
            <a:r>
              <a:rPr lang="en-US" b="1" dirty="0" smtClean="0"/>
              <a:t> filter and ensemble initialization.</a:t>
            </a:r>
            <a:endParaRPr lang="en-US" b="1" dirty="0"/>
          </a:p>
        </p:txBody>
      </p:sp>
      <p:sp>
        <p:nvSpPr>
          <p:cNvPr id="4" name="Content Placeholder 3"/>
          <p:cNvSpPr>
            <a:spLocks noGrp="1"/>
          </p:cNvSpPr>
          <p:nvPr>
            <p:ph idx="1"/>
          </p:nvPr>
        </p:nvSpPr>
        <p:spPr>
          <a:xfrm>
            <a:off x="838200" y="2187574"/>
            <a:ext cx="10515600" cy="4351338"/>
          </a:xfrm>
        </p:spPr>
        <p:txBody>
          <a:bodyPr/>
          <a:lstStyle/>
          <a:p>
            <a:r>
              <a:rPr lang="en-US" dirty="0" smtClean="0"/>
              <a:t>Hamill, T. M., 2006: </a:t>
            </a:r>
            <a:r>
              <a:rPr lang="en-US" dirty="0" smtClean="0">
                <a:hlinkClick r:id="rId2"/>
              </a:rPr>
              <a:t>Ensemble-based atmospheric data assimilation </a:t>
            </a:r>
            <a:r>
              <a:rPr lang="en-US" dirty="0" smtClean="0"/>
              <a:t>Chapter 6 of </a:t>
            </a:r>
            <a:r>
              <a:rPr lang="en-US" i="1" dirty="0" smtClean="0"/>
              <a:t>Predictability of Weather and Climate</a:t>
            </a:r>
            <a:r>
              <a:rPr lang="en-US" dirty="0" smtClean="0"/>
              <a:t>, Cambridge Press, 124-156.</a:t>
            </a:r>
          </a:p>
          <a:p>
            <a:r>
              <a:rPr lang="en-US" dirty="0" err="1" smtClean="0"/>
              <a:t>Ehrendorfer</a:t>
            </a:r>
            <a:r>
              <a:rPr lang="en-US" dirty="0" smtClean="0"/>
              <a:t> and </a:t>
            </a:r>
            <a:r>
              <a:rPr lang="en-US" dirty="0" err="1" smtClean="0"/>
              <a:t>Tribbia</a:t>
            </a:r>
            <a:r>
              <a:rPr lang="en-US" dirty="0" smtClean="0"/>
              <a:t>, JAS, 1997: </a:t>
            </a:r>
            <a:r>
              <a:rPr lang="en-US" dirty="0" smtClean="0">
                <a:hlinkClick r:id="rId3"/>
              </a:rPr>
              <a:t>Optimal Prediction of Forecast Error Covariances through Singular Vectors</a:t>
            </a:r>
            <a:endParaRPr lang="en-US" dirty="0" smtClean="0"/>
          </a:p>
          <a:p>
            <a:pPr lvl="1"/>
            <a:r>
              <a:rPr lang="en-US" dirty="0" smtClean="0"/>
              <a:t>Provides a sound theoretical understanding of what we’re trying to do to initialize a limited-size ensemble and span the forecast errors as best as possible.</a:t>
            </a:r>
          </a:p>
        </p:txBody>
      </p:sp>
      <p:sp>
        <p:nvSpPr>
          <p:cNvPr id="3" name="Slide Number Placeholder 2"/>
          <p:cNvSpPr>
            <a:spLocks noGrp="1"/>
          </p:cNvSpPr>
          <p:nvPr>
            <p:ph type="sldNum" sz="quarter" idx="12"/>
          </p:nvPr>
        </p:nvSpPr>
        <p:spPr/>
        <p:txBody>
          <a:bodyPr/>
          <a:lstStyle/>
          <a:p>
            <a:fld id="{FD9C07A9-32D0-394F-89D1-58D17DA0A84A}" type="slidenum">
              <a:rPr lang="en-US" smtClean="0"/>
              <a:t>21</a:t>
            </a:fld>
            <a:endParaRPr lang="en-US"/>
          </a:p>
        </p:txBody>
      </p:sp>
    </p:spTree>
    <p:extLst>
      <p:ext uri="{BB962C8B-B14F-4D97-AF65-F5344CB8AC3E}">
        <p14:creationId xmlns:p14="http://schemas.microsoft.com/office/powerpoint/2010/main" val="1301127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700" y="2309428"/>
            <a:ext cx="10702491" cy="1325563"/>
          </a:xfrm>
        </p:spPr>
        <p:txBody>
          <a:bodyPr>
            <a:normAutofit fontScale="90000"/>
          </a:bodyPr>
          <a:lstStyle/>
          <a:p>
            <a:r>
              <a:rPr lang="en-US" sz="5300" b="1" dirty="0" smtClean="0"/>
              <a:t>Model uncertainty in many manifestations.</a:t>
            </a:r>
            <a:r>
              <a:rPr lang="en-US" b="1" dirty="0" smtClean="0"/>
              <a:t/>
            </a:r>
            <a:br>
              <a:rPr lang="en-US" b="1" dirty="0" smtClean="0"/>
            </a:br>
            <a:r>
              <a:rPr lang="en-US" b="1" dirty="0"/>
              <a:t/>
            </a:r>
            <a:br>
              <a:rPr lang="en-US" b="1" dirty="0"/>
            </a:br>
            <a:r>
              <a:rPr lang="en-US" sz="3100" b="1" dirty="0" smtClean="0"/>
              <a:t>(see Judith </a:t>
            </a:r>
            <a:r>
              <a:rPr lang="en-US" sz="3100" b="1" dirty="0" err="1" smtClean="0"/>
              <a:t>Berner’s</a:t>
            </a:r>
            <a:r>
              <a:rPr lang="en-US" sz="3100" b="1" dirty="0" smtClean="0"/>
              <a:t> presentation for some methods to deal with this).</a:t>
            </a:r>
            <a:endParaRPr lang="en-US" sz="3100" b="1" dirty="0"/>
          </a:p>
        </p:txBody>
      </p:sp>
      <p:sp>
        <p:nvSpPr>
          <p:cNvPr id="4" name="Slide Number Placeholder 3"/>
          <p:cNvSpPr>
            <a:spLocks noGrp="1"/>
          </p:cNvSpPr>
          <p:nvPr>
            <p:ph type="sldNum" sz="quarter" idx="12"/>
          </p:nvPr>
        </p:nvSpPr>
        <p:spPr/>
        <p:txBody>
          <a:bodyPr/>
          <a:lstStyle/>
          <a:p>
            <a:fld id="{FD9C07A9-32D0-394F-89D1-58D17DA0A84A}" type="slidenum">
              <a:rPr lang="en-US" smtClean="0"/>
              <a:t>22</a:t>
            </a:fld>
            <a:endParaRPr lang="en-US"/>
          </a:p>
        </p:txBody>
      </p:sp>
    </p:spTree>
    <p:extLst>
      <p:ext uri="{BB962C8B-B14F-4D97-AF65-F5344CB8AC3E}">
        <p14:creationId xmlns:p14="http://schemas.microsoft.com/office/powerpoint/2010/main" val="322349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83CF96C-4610-AC48-8576-86A61D8B4B66}" type="slidenum">
              <a:rPr lang="en-US" altLang="x-none" sz="1400"/>
              <a:pPr/>
              <a:t>23</a:t>
            </a:fld>
            <a:endParaRPr lang="en-US" altLang="x-none" sz="1400"/>
          </a:p>
        </p:txBody>
      </p:sp>
      <p:sp>
        <p:nvSpPr>
          <p:cNvPr id="77827" name="Rectangle 2"/>
          <p:cNvSpPr>
            <a:spLocks noGrp="1" noChangeArrowheads="1"/>
          </p:cNvSpPr>
          <p:nvPr>
            <p:ph type="title"/>
          </p:nvPr>
        </p:nvSpPr>
        <p:spPr>
          <a:xfrm>
            <a:off x="2209800" y="76199"/>
            <a:ext cx="7772400" cy="1143000"/>
          </a:xfrm>
        </p:spPr>
        <p:txBody>
          <a:bodyPr/>
          <a:lstStyle/>
          <a:p>
            <a:r>
              <a:rPr lang="en-US" altLang="x-none" b="1" dirty="0"/>
              <a:t>Model error at mesoscale:</a:t>
            </a:r>
            <a:br>
              <a:rPr lang="en-US" altLang="x-none" b="1" dirty="0"/>
            </a:br>
            <a:r>
              <a:rPr lang="en-US" altLang="x-none" sz="3200" b="1" dirty="0"/>
              <a:t>(1) errors from </a:t>
            </a:r>
            <a:r>
              <a:rPr lang="en-US" altLang="x-none" sz="3200" b="1" dirty="0" smtClean="0"/>
              <a:t>too coarse a </a:t>
            </a:r>
            <a:r>
              <a:rPr lang="en-US" altLang="x-none" sz="3200" b="1" dirty="0"/>
              <a:t>grid spacing</a:t>
            </a:r>
            <a:endParaRPr lang="en-US" altLang="x-none" b="1" dirty="0"/>
          </a:p>
        </p:txBody>
      </p:sp>
      <p:sp>
        <p:nvSpPr>
          <p:cNvPr id="77828" name="Rectangle 3"/>
          <p:cNvSpPr>
            <a:spLocks noGrp="1" noChangeArrowheads="1"/>
          </p:cNvSpPr>
          <p:nvPr>
            <p:ph type="body" idx="1"/>
          </p:nvPr>
        </p:nvSpPr>
        <p:spPr>
          <a:xfrm>
            <a:off x="1752600" y="1524000"/>
            <a:ext cx="4953000" cy="2209800"/>
          </a:xfrm>
        </p:spPr>
        <p:txBody>
          <a:bodyPr/>
          <a:lstStyle/>
          <a:p>
            <a:r>
              <a:rPr lang="en-US" altLang="x-none" sz="2400"/>
              <a:t>George Bryan (NCAR) tested convection in simple models with grid spacings from 8 km to 125 m</a:t>
            </a:r>
            <a:r>
              <a:rPr lang="en-US" altLang="x-none" sz="3600"/>
              <a:t> </a:t>
            </a:r>
          </a:p>
        </p:txBody>
      </p:sp>
      <p:pic>
        <p:nvPicPr>
          <p:cNvPr id="778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581400"/>
            <a:ext cx="4191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038601"/>
            <a:ext cx="38100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371601"/>
            <a:ext cx="38100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Rectangle 7"/>
          <p:cNvSpPr>
            <a:spLocks noChangeArrowheads="1"/>
          </p:cNvSpPr>
          <p:nvPr/>
        </p:nvSpPr>
        <p:spPr bwMode="auto">
          <a:xfrm>
            <a:off x="1524001" y="6477000"/>
            <a:ext cx="4829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900"/>
              <a:t>Ref: http://www.mmm.ucar.edu/people/bryan/Presentations/bryan_2007_nssl_resolution.pdf</a:t>
            </a:r>
            <a:endParaRPr lang="en-US" altLang="x-none"/>
          </a:p>
        </p:txBody>
      </p:sp>
    </p:spTree>
    <p:extLst>
      <p:ext uri="{BB962C8B-B14F-4D97-AF65-F5344CB8AC3E}">
        <p14:creationId xmlns:p14="http://schemas.microsoft.com/office/powerpoint/2010/main" val="1628328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C79A80A-9B51-814F-8FB8-BD5F22BDC50D}" type="slidenum">
              <a:rPr lang="en-US" altLang="x-none" sz="1400"/>
              <a:pPr/>
              <a:t>24</a:t>
            </a:fld>
            <a:endParaRPr lang="en-US" altLang="x-none" sz="1400"/>
          </a:p>
        </p:txBody>
      </p:sp>
      <p:sp>
        <p:nvSpPr>
          <p:cNvPr id="78851" name="Rectangle 2"/>
          <p:cNvSpPr>
            <a:spLocks noGrp="1" noChangeArrowheads="1"/>
          </p:cNvSpPr>
          <p:nvPr>
            <p:ph type="title"/>
          </p:nvPr>
        </p:nvSpPr>
        <p:spPr>
          <a:xfrm>
            <a:off x="6400800" y="228600"/>
            <a:ext cx="4419600" cy="1143000"/>
          </a:xfrm>
        </p:spPr>
        <p:txBody>
          <a:bodyPr/>
          <a:lstStyle/>
          <a:p>
            <a:r>
              <a:rPr lang="en-US" altLang="x-none" sz="3600" b="1" dirty="0"/>
              <a:t>4 km, 1 km, 0.25 km</a:t>
            </a:r>
            <a:endParaRPr lang="en-US" altLang="x-none" b="1" dirty="0"/>
          </a:p>
        </p:txBody>
      </p:sp>
      <p:sp>
        <p:nvSpPr>
          <p:cNvPr id="78852" name="Rectangle 3"/>
          <p:cNvSpPr>
            <a:spLocks noGrp="1" noChangeArrowheads="1"/>
          </p:cNvSpPr>
          <p:nvPr>
            <p:ph type="body" idx="1"/>
          </p:nvPr>
        </p:nvSpPr>
        <p:spPr>
          <a:xfrm>
            <a:off x="6537960" y="1630346"/>
            <a:ext cx="3810000" cy="4114800"/>
          </a:xfrm>
        </p:spPr>
        <p:txBody>
          <a:bodyPr>
            <a:normAutofit/>
          </a:bodyPr>
          <a:lstStyle/>
          <a:p>
            <a:r>
              <a:rPr lang="en-US" altLang="x-none" sz="2400" i="1" dirty="0"/>
              <a:t>Across</a:t>
            </a:r>
            <a:r>
              <a:rPr lang="en-US" altLang="x-none" sz="2400" dirty="0"/>
              <a:t> the squall line vertical cross section for 25 ms</a:t>
            </a:r>
            <a:r>
              <a:rPr lang="en-US" altLang="x-none" sz="2400" baseline="30000" dirty="0"/>
              <a:t>-1</a:t>
            </a:r>
            <a:r>
              <a:rPr lang="en-US" altLang="x-none" sz="2400" dirty="0"/>
              <a:t> wind shear. Shading: mixing ratio (g kg</a:t>
            </a:r>
            <a:r>
              <a:rPr lang="en-US" altLang="x-none" sz="2400" baseline="30000" dirty="0"/>
              <a:t>-1</a:t>
            </a:r>
            <a:r>
              <a:rPr lang="en-US" altLang="x-none" sz="2400" dirty="0"/>
              <a:t>); contours (vertical velocity (every 4 ms</a:t>
            </a:r>
            <a:r>
              <a:rPr lang="en-US" altLang="x-none" sz="2400" baseline="30000" dirty="0"/>
              <a:t>-1</a:t>
            </a:r>
            <a:r>
              <a:rPr lang="en-US" altLang="x-none" sz="2400" dirty="0"/>
              <a:t>).</a:t>
            </a:r>
          </a:p>
          <a:p>
            <a:r>
              <a:rPr lang="en-US" altLang="x-none" sz="2400" dirty="0">
                <a:solidFill>
                  <a:srgbClr val="FF0000"/>
                </a:solidFill>
              </a:rPr>
              <a:t>Dramatic changes in structure of squall line, updraft, positioning of cold pool.</a:t>
            </a:r>
            <a:endParaRPr lang="en-US" altLang="x-none" sz="2400" dirty="0"/>
          </a:p>
        </p:txBody>
      </p:sp>
      <p:pic>
        <p:nvPicPr>
          <p:cNvPr id="788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8600"/>
            <a:ext cx="4494213"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5"/>
          <p:cNvSpPr>
            <a:spLocks noChangeArrowheads="1"/>
          </p:cNvSpPr>
          <p:nvPr/>
        </p:nvSpPr>
        <p:spPr bwMode="auto">
          <a:xfrm>
            <a:off x="5838826" y="6629400"/>
            <a:ext cx="4829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900"/>
              <a:t>Ref: http://www.mmm.ucar.edu/people/bryan/Presentations/bryan_2007_nssl_resolution.pdf</a:t>
            </a:r>
            <a:endParaRPr lang="en-US" altLang="x-none"/>
          </a:p>
        </p:txBody>
      </p:sp>
    </p:spTree>
    <p:extLst>
      <p:ext uri="{BB962C8B-B14F-4D97-AF65-F5344CB8AC3E}">
        <p14:creationId xmlns:p14="http://schemas.microsoft.com/office/powerpoint/2010/main" val="1933153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A8D9D21-EFE5-AB4E-995E-EE5208E84640}" type="slidenum">
              <a:rPr lang="en-US" altLang="x-none" sz="1400"/>
              <a:pPr/>
              <a:t>25</a:t>
            </a:fld>
            <a:endParaRPr lang="en-US" altLang="x-none" sz="1400"/>
          </a:p>
        </p:txBody>
      </p:sp>
      <p:sp>
        <p:nvSpPr>
          <p:cNvPr id="79875" name="Rectangle 2"/>
          <p:cNvSpPr>
            <a:spLocks noGrp="1" noChangeArrowheads="1"/>
          </p:cNvSpPr>
          <p:nvPr>
            <p:ph type="title"/>
          </p:nvPr>
        </p:nvSpPr>
        <p:spPr>
          <a:xfrm>
            <a:off x="6850781" y="396875"/>
            <a:ext cx="4815038" cy="1143000"/>
          </a:xfrm>
        </p:spPr>
        <p:txBody>
          <a:bodyPr/>
          <a:lstStyle/>
          <a:p>
            <a:r>
              <a:rPr lang="en-US" altLang="x-none" sz="3600" b="1" dirty="0"/>
              <a:t>4 km, </a:t>
            </a:r>
            <a:r>
              <a:rPr lang="en-US" altLang="x-none" sz="3600" b="1" dirty="0" smtClean="0"/>
              <a:t>1 </a:t>
            </a:r>
            <a:r>
              <a:rPr lang="en-US" altLang="x-none" sz="3600" b="1" dirty="0"/>
              <a:t>km, 0.25 km</a:t>
            </a:r>
            <a:endParaRPr lang="en-US" altLang="x-none" b="1" dirty="0"/>
          </a:p>
        </p:txBody>
      </p:sp>
      <p:sp>
        <p:nvSpPr>
          <p:cNvPr id="79876" name="Rectangle 3"/>
          <p:cNvSpPr>
            <a:spLocks noGrp="1" noChangeArrowheads="1"/>
          </p:cNvSpPr>
          <p:nvPr>
            <p:ph type="body" idx="1"/>
          </p:nvPr>
        </p:nvSpPr>
        <p:spPr>
          <a:xfrm>
            <a:off x="6858001" y="1691994"/>
            <a:ext cx="3810000" cy="4114800"/>
          </a:xfrm>
        </p:spPr>
        <p:txBody>
          <a:bodyPr/>
          <a:lstStyle/>
          <a:p>
            <a:pPr>
              <a:lnSpc>
                <a:spcPct val="90000"/>
              </a:lnSpc>
            </a:pPr>
            <a:r>
              <a:rPr lang="en-US" altLang="x-none" sz="2400" i="1" dirty="0"/>
              <a:t>Along</a:t>
            </a:r>
            <a:r>
              <a:rPr lang="en-US" altLang="x-none" sz="2400" dirty="0"/>
              <a:t> the squall line vertical cross section for 20 ms</a:t>
            </a:r>
            <a:r>
              <a:rPr lang="en-US" altLang="x-none" sz="2400" baseline="30000" dirty="0"/>
              <a:t>-1</a:t>
            </a:r>
            <a:r>
              <a:rPr lang="en-US" altLang="x-none" sz="2400" dirty="0"/>
              <a:t> wind shear. Shading: mixing ratio (g kg</a:t>
            </a:r>
            <a:r>
              <a:rPr lang="en-US" altLang="x-none" sz="2400" baseline="30000" dirty="0"/>
              <a:t>-1</a:t>
            </a:r>
            <a:r>
              <a:rPr lang="en-US" altLang="x-none" sz="2400" dirty="0"/>
              <a:t>); contours (vertical velocity (every 4 ms</a:t>
            </a:r>
            <a:r>
              <a:rPr lang="en-US" altLang="x-none" sz="2400" baseline="30000" dirty="0"/>
              <a:t>-1</a:t>
            </a:r>
            <a:r>
              <a:rPr lang="en-US" altLang="x-none" sz="2400" dirty="0"/>
              <a:t>).</a:t>
            </a:r>
          </a:p>
          <a:p>
            <a:pPr>
              <a:lnSpc>
                <a:spcPct val="90000"/>
              </a:lnSpc>
            </a:pPr>
            <a:r>
              <a:rPr lang="en-US" altLang="x-none" sz="2400" dirty="0">
                <a:solidFill>
                  <a:srgbClr val="FF0000"/>
                </a:solidFill>
              </a:rPr>
              <a:t>Updrafts increase in number and intensity with increasing resolution, decrease in  size.</a:t>
            </a:r>
          </a:p>
        </p:txBody>
      </p:sp>
      <p:sp>
        <p:nvSpPr>
          <p:cNvPr id="79877" name="Rectangle 4"/>
          <p:cNvSpPr>
            <a:spLocks noChangeArrowheads="1"/>
          </p:cNvSpPr>
          <p:nvPr/>
        </p:nvSpPr>
        <p:spPr bwMode="auto">
          <a:xfrm>
            <a:off x="5838826" y="6629400"/>
            <a:ext cx="4829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900"/>
              <a:t>Ref: http://www.mmm.ucar.edu/people/bryan/Presentations/bryan_2007_nssl_resolution.pdf</a:t>
            </a:r>
            <a:endParaRPr lang="en-US" altLang="x-none"/>
          </a:p>
        </p:txBody>
      </p:sp>
      <p:pic>
        <p:nvPicPr>
          <p:cNvPr id="798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1" y="228600"/>
            <a:ext cx="5339716" cy="633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644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F271AF7-07EF-E34F-9D0C-7C699CFC1759}" type="slidenum">
              <a:rPr lang="en-US" altLang="x-none" sz="1400"/>
              <a:pPr/>
              <a:t>26</a:t>
            </a:fld>
            <a:endParaRPr lang="en-US" altLang="x-none" sz="1400"/>
          </a:p>
        </p:txBody>
      </p:sp>
      <p:sp>
        <p:nvSpPr>
          <p:cNvPr id="80899" name="Rectangle 2"/>
          <p:cNvSpPr>
            <a:spLocks noGrp="1" noChangeArrowheads="1"/>
          </p:cNvSpPr>
          <p:nvPr>
            <p:ph type="title"/>
          </p:nvPr>
        </p:nvSpPr>
        <p:spPr>
          <a:xfrm>
            <a:off x="1676400" y="152400"/>
            <a:ext cx="8839200" cy="990600"/>
          </a:xfrm>
        </p:spPr>
        <p:txBody>
          <a:bodyPr/>
          <a:lstStyle/>
          <a:p>
            <a:r>
              <a:rPr lang="en-US" altLang="x-none" b="1" dirty="0"/>
              <a:t>4 km, 1 km, 0.25 km</a:t>
            </a:r>
          </a:p>
        </p:txBody>
      </p:sp>
      <p:sp>
        <p:nvSpPr>
          <p:cNvPr id="80900" name="Rectangle 3"/>
          <p:cNvSpPr>
            <a:spLocks noGrp="1" noChangeArrowheads="1"/>
          </p:cNvSpPr>
          <p:nvPr>
            <p:ph type="body" idx="1"/>
          </p:nvPr>
        </p:nvSpPr>
        <p:spPr>
          <a:xfrm>
            <a:off x="7391400" y="1295400"/>
            <a:ext cx="3889408" cy="4114800"/>
          </a:xfrm>
        </p:spPr>
        <p:txBody>
          <a:bodyPr>
            <a:normAutofit/>
          </a:bodyPr>
          <a:lstStyle/>
          <a:p>
            <a:r>
              <a:rPr lang="en-US" altLang="x-none" sz="2400" dirty="0"/>
              <a:t>Plan view and N-S integrated vertical cross section for 25 ms</a:t>
            </a:r>
            <a:r>
              <a:rPr lang="en-US" altLang="x-none" sz="2400" baseline="30000" dirty="0"/>
              <a:t>-1</a:t>
            </a:r>
            <a:r>
              <a:rPr lang="en-US" altLang="x-none" sz="2400" dirty="0"/>
              <a:t> wind shear. Shading: mixing ratio (g kg</a:t>
            </a:r>
            <a:r>
              <a:rPr lang="en-US" altLang="x-none" sz="2400" baseline="30000" dirty="0"/>
              <a:t>-1</a:t>
            </a:r>
            <a:r>
              <a:rPr lang="en-US" altLang="x-none" sz="2400" dirty="0"/>
              <a:t>); contours (vertical velocity (every 4 ms</a:t>
            </a:r>
            <a:r>
              <a:rPr lang="en-US" altLang="x-none" sz="2400" baseline="30000" dirty="0"/>
              <a:t>-1</a:t>
            </a:r>
            <a:r>
              <a:rPr lang="en-US" altLang="x-none" sz="2400" dirty="0"/>
              <a:t>).</a:t>
            </a:r>
          </a:p>
          <a:p>
            <a:r>
              <a:rPr lang="en-US" altLang="x-none" sz="2400" dirty="0">
                <a:solidFill>
                  <a:srgbClr val="FF0000"/>
                </a:solidFill>
              </a:rPr>
              <a:t>Here, 1 km and 4 km differences aren’t as noticeable.</a:t>
            </a:r>
          </a:p>
        </p:txBody>
      </p:sp>
      <p:sp>
        <p:nvSpPr>
          <p:cNvPr id="80901" name="Rectangle 4"/>
          <p:cNvSpPr>
            <a:spLocks noChangeArrowheads="1"/>
          </p:cNvSpPr>
          <p:nvPr/>
        </p:nvSpPr>
        <p:spPr bwMode="auto">
          <a:xfrm>
            <a:off x="5838826" y="6629400"/>
            <a:ext cx="4829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900"/>
              <a:t>Ref: http://www.mmm.ucar.edu/people/bryan/Presentations/bryan_2007_nssl_resolution.pdf</a:t>
            </a:r>
            <a:endParaRPr lang="en-US" altLang="x-none"/>
          </a:p>
        </p:txBody>
      </p:sp>
      <p:pic>
        <p:nvPicPr>
          <p:cNvPr id="809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90601"/>
            <a:ext cx="571500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401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A4FBC35-1DA7-6B4F-8C3B-AAA745FE3F8F}" type="slidenum">
              <a:rPr lang="en-US" altLang="x-none" sz="1400"/>
              <a:pPr/>
              <a:t>27</a:t>
            </a:fld>
            <a:endParaRPr lang="en-US" altLang="x-none" sz="1400"/>
          </a:p>
        </p:txBody>
      </p:sp>
      <p:sp>
        <p:nvSpPr>
          <p:cNvPr id="81923" name="Rectangle 2"/>
          <p:cNvSpPr>
            <a:spLocks noGrp="1" noChangeArrowheads="1"/>
          </p:cNvSpPr>
          <p:nvPr>
            <p:ph type="title"/>
          </p:nvPr>
        </p:nvSpPr>
        <p:spPr>
          <a:xfrm>
            <a:off x="1676400" y="152400"/>
            <a:ext cx="8839200" cy="990600"/>
          </a:xfrm>
        </p:spPr>
        <p:txBody>
          <a:bodyPr/>
          <a:lstStyle/>
          <a:p>
            <a:r>
              <a:rPr lang="en-US" altLang="x-none" b="1" dirty="0"/>
              <a:t>4 km, 1 km, 0.25 km</a:t>
            </a:r>
          </a:p>
        </p:txBody>
      </p:sp>
      <p:sp>
        <p:nvSpPr>
          <p:cNvPr id="81924" name="Rectangle 3"/>
          <p:cNvSpPr>
            <a:spLocks noGrp="1" noChangeArrowheads="1"/>
          </p:cNvSpPr>
          <p:nvPr>
            <p:ph type="body" idx="1"/>
          </p:nvPr>
        </p:nvSpPr>
        <p:spPr>
          <a:xfrm>
            <a:off x="7391400" y="1295400"/>
            <a:ext cx="3475522" cy="4114800"/>
          </a:xfrm>
        </p:spPr>
        <p:txBody>
          <a:bodyPr/>
          <a:lstStyle/>
          <a:p>
            <a:endParaRPr lang="en-US" altLang="x-none" sz="1800" dirty="0"/>
          </a:p>
          <a:p>
            <a:r>
              <a:rPr lang="en-US" altLang="x-none" sz="2000" dirty="0"/>
              <a:t>System propagation </a:t>
            </a:r>
            <a:r>
              <a:rPr lang="en-US" altLang="x-none" sz="2000" dirty="0" smtClean="0"/>
              <a:t>speed approximately </a:t>
            </a:r>
            <a:r>
              <a:rPr lang="en-US" altLang="x-none" sz="2000" dirty="0"/>
              <a:t>converged at 1 km for high-shear cases.</a:t>
            </a:r>
          </a:p>
          <a:p>
            <a:r>
              <a:rPr lang="en-US" altLang="x-none" sz="2000" dirty="0"/>
              <a:t>For low-shear environment (more weakly forced) resolutions above 1 km are increasingly inadequate.</a:t>
            </a:r>
            <a:endParaRPr lang="en-US" altLang="x-none" sz="2000" dirty="0">
              <a:solidFill>
                <a:srgbClr val="FF0000"/>
              </a:solidFill>
            </a:endParaRPr>
          </a:p>
        </p:txBody>
      </p:sp>
      <p:sp>
        <p:nvSpPr>
          <p:cNvPr id="81925" name="Rectangle 4"/>
          <p:cNvSpPr>
            <a:spLocks noChangeArrowheads="1"/>
          </p:cNvSpPr>
          <p:nvPr/>
        </p:nvSpPr>
        <p:spPr bwMode="auto">
          <a:xfrm>
            <a:off x="5838826" y="6629400"/>
            <a:ext cx="4829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900"/>
              <a:t>Ref: http://www.mmm.ucar.edu/people/bryan/Presentations/bryan_2007_nssl_resolution.pdf</a:t>
            </a:r>
            <a:endParaRPr lang="en-US" altLang="x-none"/>
          </a:p>
        </p:txBody>
      </p:sp>
      <p:pic>
        <p:nvPicPr>
          <p:cNvPr id="819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09" y="1090612"/>
            <a:ext cx="594360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028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D03A87D-0334-A848-B787-596B84F4D81B}" type="slidenum">
              <a:rPr lang="en-US" altLang="x-none" sz="1400"/>
              <a:pPr/>
              <a:t>28</a:t>
            </a:fld>
            <a:endParaRPr lang="en-US" altLang="x-none" sz="1400"/>
          </a:p>
        </p:txBody>
      </p:sp>
      <p:sp>
        <p:nvSpPr>
          <p:cNvPr id="82947" name="Rectangle 2"/>
          <p:cNvSpPr>
            <a:spLocks noGrp="1" noChangeArrowheads="1"/>
          </p:cNvSpPr>
          <p:nvPr>
            <p:ph type="title"/>
          </p:nvPr>
        </p:nvSpPr>
        <p:spPr>
          <a:xfrm>
            <a:off x="838200" y="576881"/>
            <a:ext cx="10740992" cy="1325563"/>
          </a:xfrm>
        </p:spPr>
        <p:txBody>
          <a:bodyPr>
            <a:noAutofit/>
          </a:bodyPr>
          <a:lstStyle/>
          <a:p>
            <a:r>
              <a:rPr lang="en-US" altLang="x-none" sz="5400" b="1" dirty="0"/>
              <a:t>Model errors at mesoscale: </a:t>
            </a:r>
            <a:br>
              <a:rPr lang="en-US" altLang="x-none" sz="5400" b="1" dirty="0"/>
            </a:br>
            <a:r>
              <a:rPr lang="en-US" altLang="x-none" sz="4000" b="1" dirty="0"/>
              <a:t>(2) those darn parameterizations</a:t>
            </a:r>
            <a:r>
              <a:rPr lang="en-US" altLang="x-none" sz="4000" b="1" dirty="0" smtClean="0"/>
              <a:t>!  A few examples.</a:t>
            </a:r>
            <a:endParaRPr lang="en-US" altLang="x-none" sz="5400" b="1" dirty="0"/>
          </a:p>
        </p:txBody>
      </p:sp>
      <p:sp>
        <p:nvSpPr>
          <p:cNvPr id="82948" name="Rectangle 3"/>
          <p:cNvSpPr>
            <a:spLocks noGrp="1" noChangeArrowheads="1"/>
          </p:cNvSpPr>
          <p:nvPr>
            <p:ph type="body" idx="1"/>
          </p:nvPr>
        </p:nvSpPr>
        <p:spPr>
          <a:xfrm>
            <a:off x="1052362" y="2424112"/>
            <a:ext cx="10087276" cy="4114800"/>
          </a:xfrm>
        </p:spPr>
        <p:txBody>
          <a:bodyPr/>
          <a:lstStyle/>
          <a:p>
            <a:r>
              <a:rPr lang="en-US" altLang="x-none" dirty="0"/>
              <a:t>Land-surface </a:t>
            </a:r>
            <a:r>
              <a:rPr lang="en-US" altLang="x-none" dirty="0" smtClean="0"/>
              <a:t>parameterization (and state estimate)</a:t>
            </a:r>
            <a:endParaRPr lang="en-US" altLang="x-none" dirty="0"/>
          </a:p>
          <a:p>
            <a:r>
              <a:rPr lang="en-US" altLang="x-none" dirty="0" smtClean="0"/>
              <a:t>Deep convective </a:t>
            </a:r>
            <a:r>
              <a:rPr lang="en-US" altLang="x-none" dirty="0"/>
              <a:t>parameterization</a:t>
            </a:r>
          </a:p>
          <a:p>
            <a:r>
              <a:rPr lang="en-US" altLang="x-none" dirty="0"/>
              <a:t>Microphysical parameterization</a:t>
            </a:r>
          </a:p>
          <a:p>
            <a:r>
              <a:rPr lang="en-US" altLang="x-none" dirty="0"/>
              <a:t>etc.</a:t>
            </a:r>
          </a:p>
        </p:txBody>
      </p:sp>
    </p:spTree>
    <p:extLst>
      <p:ext uri="{BB962C8B-B14F-4D97-AF65-F5344CB8AC3E}">
        <p14:creationId xmlns:p14="http://schemas.microsoft.com/office/powerpoint/2010/main" val="1872978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98" y="142257"/>
            <a:ext cx="10515600" cy="1325563"/>
          </a:xfrm>
        </p:spPr>
        <p:txBody>
          <a:bodyPr/>
          <a:lstStyle/>
          <a:p>
            <a:r>
              <a:rPr lang="en-US" b="1" smtClean="0"/>
              <a:t>2-m temperature </a:t>
            </a:r>
            <a:r>
              <a:rPr lang="en-US" b="1" dirty="0" smtClean="0"/>
              <a:t>bias can be significant at forecast lead times of </a:t>
            </a:r>
            <a:r>
              <a:rPr lang="en-US" b="1" i="1" dirty="0" smtClean="0"/>
              <a:t>1 hour.</a:t>
            </a:r>
            <a:endParaRPr lang="en-US" b="1" i="1" dirty="0"/>
          </a:p>
        </p:txBody>
      </p:sp>
      <p:cxnSp>
        <p:nvCxnSpPr>
          <p:cNvPr id="5" name="Straight Connector 4"/>
          <p:cNvCxnSpPr/>
          <p:nvPr/>
        </p:nvCxnSpPr>
        <p:spPr>
          <a:xfrm>
            <a:off x="894944" y="2911813"/>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94944" y="309015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4944" y="328146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4944" y="347277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4944" y="3657600"/>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4944" y="3832858"/>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4945" y="4017524"/>
            <a:ext cx="145914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39634" y="3804155"/>
            <a:ext cx="769763" cy="369332"/>
          </a:xfrm>
          <a:prstGeom prst="rect">
            <a:avLst/>
          </a:prstGeom>
          <a:noFill/>
        </p:spPr>
        <p:txBody>
          <a:bodyPr wrap="none" rtlCol="0">
            <a:spAutoFit/>
          </a:bodyPr>
          <a:lstStyle/>
          <a:p>
            <a:r>
              <a:rPr lang="en-US" smtClean="0"/>
              <a:t>T=15C</a:t>
            </a:r>
            <a:endParaRPr lang="en-US"/>
          </a:p>
        </p:txBody>
      </p:sp>
      <p:sp>
        <p:nvSpPr>
          <p:cNvPr id="13" name="Rectangle 12"/>
          <p:cNvSpPr/>
          <p:nvPr/>
        </p:nvSpPr>
        <p:spPr>
          <a:xfrm>
            <a:off x="894942" y="4121445"/>
            <a:ext cx="1459149" cy="8949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39636" y="4134733"/>
            <a:ext cx="999376" cy="646331"/>
          </a:xfrm>
          <a:prstGeom prst="rect">
            <a:avLst/>
          </a:prstGeom>
          <a:noFill/>
        </p:spPr>
        <p:txBody>
          <a:bodyPr wrap="none" rtlCol="0">
            <a:spAutoFit/>
          </a:bodyPr>
          <a:lstStyle/>
          <a:p>
            <a:r>
              <a:rPr lang="en-US" dirty="0" smtClean="0"/>
              <a:t>T=18C</a:t>
            </a:r>
          </a:p>
          <a:p>
            <a:r>
              <a:rPr lang="en-US" dirty="0" smtClean="0"/>
              <a:t>(ground)</a:t>
            </a:r>
            <a:endParaRPr lang="en-US" dirty="0"/>
          </a:p>
        </p:txBody>
      </p:sp>
      <p:sp>
        <p:nvSpPr>
          <p:cNvPr id="15" name="TextBox 14"/>
          <p:cNvSpPr txBox="1"/>
          <p:nvPr/>
        </p:nvSpPr>
        <p:spPr>
          <a:xfrm>
            <a:off x="838200" y="1966212"/>
            <a:ext cx="1486304" cy="369332"/>
          </a:xfrm>
          <a:prstGeom prst="rect">
            <a:avLst/>
          </a:prstGeom>
          <a:noFill/>
        </p:spPr>
        <p:txBody>
          <a:bodyPr wrap="none" rtlCol="0">
            <a:spAutoFit/>
          </a:bodyPr>
          <a:lstStyle/>
          <a:p>
            <a:r>
              <a:rPr lang="en-US" smtClean="0"/>
              <a:t>Time = 0 hour</a:t>
            </a:r>
            <a:endParaRPr lang="en-US"/>
          </a:p>
        </p:txBody>
      </p:sp>
      <p:cxnSp>
        <p:nvCxnSpPr>
          <p:cNvPr id="17" name="Straight Arrow Connector 16"/>
          <p:cNvCxnSpPr/>
          <p:nvPr/>
        </p:nvCxnSpPr>
        <p:spPr>
          <a:xfrm>
            <a:off x="2632953" y="3657600"/>
            <a:ext cx="4993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92229" y="2911813"/>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92229" y="309015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92229" y="328146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92229" y="347277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92229" y="3657600"/>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92229" y="3832858"/>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92230" y="4017524"/>
            <a:ext cx="145914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36919" y="3804155"/>
            <a:ext cx="769763" cy="369332"/>
          </a:xfrm>
          <a:prstGeom prst="rect">
            <a:avLst/>
          </a:prstGeom>
          <a:noFill/>
        </p:spPr>
        <p:txBody>
          <a:bodyPr wrap="none" rtlCol="0">
            <a:spAutoFit/>
          </a:bodyPr>
          <a:lstStyle/>
          <a:p>
            <a:r>
              <a:rPr lang="en-US" dirty="0" smtClean="0"/>
              <a:t>T=18C</a:t>
            </a:r>
            <a:endParaRPr lang="en-US" dirty="0"/>
          </a:p>
        </p:txBody>
      </p:sp>
      <p:sp>
        <p:nvSpPr>
          <p:cNvPr id="26" name="Rectangle 25"/>
          <p:cNvSpPr/>
          <p:nvPr/>
        </p:nvSpPr>
        <p:spPr>
          <a:xfrm>
            <a:off x="3492227" y="4121445"/>
            <a:ext cx="1459149" cy="8949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36921" y="4134733"/>
            <a:ext cx="999376" cy="646331"/>
          </a:xfrm>
          <a:prstGeom prst="rect">
            <a:avLst/>
          </a:prstGeom>
          <a:noFill/>
        </p:spPr>
        <p:txBody>
          <a:bodyPr wrap="none" rtlCol="0">
            <a:spAutoFit/>
          </a:bodyPr>
          <a:lstStyle/>
          <a:p>
            <a:r>
              <a:rPr lang="en-US" dirty="0" smtClean="0"/>
              <a:t>T=18C</a:t>
            </a:r>
          </a:p>
          <a:p>
            <a:r>
              <a:rPr lang="en-US" dirty="0" smtClean="0"/>
              <a:t>(ground)</a:t>
            </a:r>
            <a:endParaRPr lang="en-US" dirty="0"/>
          </a:p>
        </p:txBody>
      </p:sp>
      <p:sp>
        <p:nvSpPr>
          <p:cNvPr id="28" name="TextBox 27"/>
          <p:cNvSpPr txBox="1"/>
          <p:nvPr/>
        </p:nvSpPr>
        <p:spPr>
          <a:xfrm>
            <a:off x="3465072" y="1963775"/>
            <a:ext cx="1486304" cy="369332"/>
          </a:xfrm>
          <a:prstGeom prst="rect">
            <a:avLst/>
          </a:prstGeom>
          <a:noFill/>
        </p:spPr>
        <p:txBody>
          <a:bodyPr wrap="none" rtlCol="0">
            <a:spAutoFit/>
          </a:bodyPr>
          <a:lstStyle/>
          <a:p>
            <a:r>
              <a:rPr lang="en-US" dirty="0" smtClean="0"/>
              <a:t>Time = 1 hour</a:t>
            </a:r>
            <a:endParaRPr lang="en-US" dirty="0"/>
          </a:p>
        </p:txBody>
      </p:sp>
      <p:sp>
        <p:nvSpPr>
          <p:cNvPr id="29" name="TextBox 28"/>
          <p:cNvSpPr txBox="1"/>
          <p:nvPr/>
        </p:nvSpPr>
        <p:spPr>
          <a:xfrm>
            <a:off x="5391086" y="1403498"/>
            <a:ext cx="6241574" cy="5078313"/>
          </a:xfrm>
          <a:prstGeom prst="rect">
            <a:avLst/>
          </a:prstGeom>
          <a:noFill/>
        </p:spPr>
        <p:txBody>
          <a:bodyPr wrap="square" rtlCol="0">
            <a:spAutoFit/>
          </a:bodyPr>
          <a:lstStyle/>
          <a:p>
            <a:r>
              <a:rPr lang="en-US" dirty="0" smtClean="0"/>
              <a:t>Suppose we have very carefully estimated the thermodynamic</a:t>
            </a:r>
          </a:p>
          <a:p>
            <a:r>
              <a:rPr lang="en-US" dirty="0" smtClean="0"/>
              <a:t>profile of the atmospheric state, and the analyzed temperature</a:t>
            </a:r>
          </a:p>
          <a:p>
            <a:r>
              <a:rPr lang="en-US" dirty="0" smtClean="0"/>
              <a:t>near the ground is 15C (error ~ 1C).  </a:t>
            </a:r>
          </a:p>
          <a:p>
            <a:endParaRPr lang="en-US" dirty="0"/>
          </a:p>
          <a:p>
            <a:r>
              <a:rPr lang="en-US" dirty="0" smtClean="0"/>
              <a:t>Suppose the ground temperature is not well quantified,</a:t>
            </a:r>
          </a:p>
          <a:p>
            <a:r>
              <a:rPr lang="en-US" dirty="0" smtClean="0"/>
              <a:t>possibly with significant bias, due to lack of observations and significant model error in the land-surface model.</a:t>
            </a:r>
          </a:p>
          <a:p>
            <a:endParaRPr lang="en-US" dirty="0"/>
          </a:p>
          <a:p>
            <a:r>
              <a:rPr lang="en-US" dirty="0" smtClean="0"/>
              <a:t>In a very short amount of time, the near-surface atmospheric </a:t>
            </a:r>
          </a:p>
          <a:p>
            <a:r>
              <a:rPr lang="en-US" dirty="0" smtClean="0"/>
              <a:t>temperature equilibrates to be more consistent with the (biased) soil temperature, with its much greater thermal energy storage.</a:t>
            </a:r>
          </a:p>
          <a:p>
            <a:endParaRPr lang="en-US" dirty="0"/>
          </a:p>
          <a:p>
            <a:r>
              <a:rPr lang="en-US" dirty="0" smtClean="0"/>
              <a:t>This is a large problem for near-surface predictions at short leads.  The answer to such problems is probably better addressed more directly (by improving the LSM) than by designing ways to introduce several K of ensemble spread in the first few hours of the forecast.    </a:t>
            </a:r>
            <a:r>
              <a:rPr lang="en-US" dirty="0" smtClean="0">
                <a:solidFill>
                  <a:srgbClr val="FF0000"/>
                </a:solidFill>
              </a:rPr>
              <a:t>This isn’t uncertainty, it’s systematic bias, and is better addressed as such.</a:t>
            </a:r>
          </a:p>
        </p:txBody>
      </p:sp>
      <p:sp>
        <p:nvSpPr>
          <p:cNvPr id="3" name="Slide Number Placeholder 2"/>
          <p:cNvSpPr>
            <a:spLocks noGrp="1"/>
          </p:cNvSpPr>
          <p:nvPr>
            <p:ph type="sldNum" sz="quarter" idx="12"/>
          </p:nvPr>
        </p:nvSpPr>
        <p:spPr/>
        <p:txBody>
          <a:bodyPr/>
          <a:lstStyle/>
          <a:p>
            <a:fld id="{CE65062A-E251-7947-B0E6-867E84BB195B}" type="slidenum">
              <a:rPr lang="en-US" smtClean="0"/>
              <a:t>29</a:t>
            </a:fld>
            <a:endParaRPr lang="en-US"/>
          </a:p>
        </p:txBody>
      </p:sp>
    </p:spTree>
    <p:extLst>
      <p:ext uri="{BB962C8B-B14F-4D97-AF65-F5344CB8AC3E}">
        <p14:creationId xmlns:p14="http://schemas.microsoft.com/office/powerpoint/2010/main" val="114721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Topics today</a:t>
            </a:r>
            <a:endParaRPr lang="en-US" b="1" dirty="0"/>
          </a:p>
        </p:txBody>
      </p:sp>
      <p:sp>
        <p:nvSpPr>
          <p:cNvPr id="3" name="Content Placeholder 2"/>
          <p:cNvSpPr>
            <a:spLocks noGrp="1"/>
          </p:cNvSpPr>
          <p:nvPr>
            <p:ph idx="1"/>
          </p:nvPr>
        </p:nvSpPr>
        <p:spPr/>
        <p:txBody>
          <a:bodyPr>
            <a:normAutofit lnSpcReduction="10000"/>
          </a:bodyPr>
          <a:lstStyle/>
          <a:p>
            <a:r>
              <a:rPr lang="en-US" dirty="0" smtClean="0"/>
              <a:t>Chaos and predictability fundamentals as applied to weather forecasting: why are weather forecasts uncertain?</a:t>
            </a:r>
          </a:p>
          <a:p>
            <a:r>
              <a:rPr lang="en-US" dirty="0" smtClean="0"/>
              <a:t>Probabilistic forecasting: given this uncertainty, what are we trying to achieve?</a:t>
            </a:r>
          </a:p>
          <a:p>
            <a:r>
              <a:rPr lang="en-US" dirty="0" smtClean="0"/>
              <a:t>Major sources of forecast uncertainty in regional WRF simulations.</a:t>
            </a:r>
          </a:p>
          <a:p>
            <a:pPr lvl="1"/>
            <a:r>
              <a:rPr lang="en-US" dirty="0" smtClean="0"/>
              <a:t>Growth of initial-condition uncertainties.</a:t>
            </a:r>
          </a:p>
          <a:p>
            <a:pPr lvl="1"/>
            <a:r>
              <a:rPr lang="en-US" dirty="0" smtClean="0"/>
              <a:t>Model error </a:t>
            </a:r>
          </a:p>
          <a:p>
            <a:pPr lvl="1"/>
            <a:r>
              <a:rPr lang="en-US" dirty="0" smtClean="0"/>
              <a:t>Lateral boundary conditions</a:t>
            </a:r>
          </a:p>
          <a:p>
            <a:r>
              <a:rPr lang="en-US" dirty="0" smtClean="0"/>
              <a:t>Visualization of ensemble forecasts (brief).</a:t>
            </a:r>
          </a:p>
          <a:p>
            <a:r>
              <a:rPr lang="en-US" dirty="0" smtClean="0"/>
              <a:t>Verification of ensemble forecasts (brief).</a:t>
            </a:r>
            <a:endParaRPr lang="en-US" dirty="0"/>
          </a:p>
        </p:txBody>
      </p:sp>
      <p:sp>
        <p:nvSpPr>
          <p:cNvPr id="4" name="Slide Number Placeholder 3"/>
          <p:cNvSpPr>
            <a:spLocks noGrp="1"/>
          </p:cNvSpPr>
          <p:nvPr>
            <p:ph type="sldNum" sz="quarter" idx="12"/>
          </p:nvPr>
        </p:nvSpPr>
        <p:spPr/>
        <p:txBody>
          <a:bodyPr/>
          <a:lstStyle/>
          <a:p>
            <a:fld id="{FD9C07A9-32D0-394F-89D1-58D17DA0A84A}" type="slidenum">
              <a:rPr lang="en-US" smtClean="0"/>
              <a:t>3</a:t>
            </a:fld>
            <a:endParaRPr lang="en-US"/>
          </a:p>
        </p:txBody>
      </p:sp>
    </p:spTree>
    <p:extLst>
      <p:ext uri="{BB962C8B-B14F-4D97-AF65-F5344CB8AC3E}">
        <p14:creationId xmlns:p14="http://schemas.microsoft.com/office/powerpoint/2010/main" val="183481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9342" y="497214"/>
            <a:ext cx="3728634" cy="2850773"/>
          </a:xfrm>
        </p:spPr>
        <p:txBody>
          <a:bodyPr>
            <a:normAutofit fontScale="90000"/>
          </a:bodyPr>
          <a:lstStyle/>
          <a:p>
            <a:r>
              <a:rPr lang="en-US" b="1" dirty="0" smtClean="0"/>
              <a:t>Recent results with 2-meter temperature spread in NCEP Global Ensemble Forecast System</a:t>
            </a:r>
            <a:endParaRPr lang="en-US" b="1" dirty="0"/>
          </a:p>
        </p:txBody>
      </p:sp>
      <p:pic>
        <p:nvPicPr>
          <p:cNvPr id="1026" name="Picture 2" descr="http://www.emc.ncep.noaa.gov/gmb/Walter.Kolczynski/SP_precip_s13/scores/nht2m_rm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4583" cy="6478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867" y="6478996"/>
            <a:ext cx="2460225" cy="307777"/>
          </a:xfrm>
          <a:prstGeom prst="rect">
            <a:avLst/>
          </a:prstGeom>
          <a:noFill/>
        </p:spPr>
        <p:txBody>
          <a:bodyPr wrap="none" rtlCol="0">
            <a:spAutoFit/>
          </a:bodyPr>
          <a:lstStyle/>
          <a:p>
            <a:r>
              <a:rPr lang="en-US" sz="1400" dirty="0" smtClean="0"/>
              <a:t>c/o Walt </a:t>
            </a:r>
            <a:r>
              <a:rPr lang="en-US" sz="1400" dirty="0" err="1" smtClean="0"/>
              <a:t>Kolczynski</a:t>
            </a:r>
            <a:r>
              <a:rPr lang="en-US" sz="1400" dirty="0" smtClean="0"/>
              <a:t>, NCEP/EMC</a:t>
            </a:r>
            <a:endParaRPr lang="en-US" sz="1400" dirty="0"/>
          </a:p>
        </p:txBody>
      </p:sp>
      <p:sp>
        <p:nvSpPr>
          <p:cNvPr id="5" name="TextBox 4"/>
          <p:cNvSpPr txBox="1"/>
          <p:nvPr/>
        </p:nvSpPr>
        <p:spPr>
          <a:xfrm>
            <a:off x="8384583" y="3738642"/>
            <a:ext cx="3386380" cy="2862322"/>
          </a:xfrm>
          <a:prstGeom prst="rect">
            <a:avLst/>
          </a:prstGeom>
          <a:noFill/>
        </p:spPr>
        <p:txBody>
          <a:bodyPr wrap="square" rtlCol="0">
            <a:spAutoFit/>
          </a:bodyPr>
          <a:lstStyle/>
          <a:p>
            <a:r>
              <a:rPr lang="en-US" dirty="0" smtClean="0"/>
              <a:t>Even with relatively modern</a:t>
            </a:r>
          </a:p>
          <a:p>
            <a:r>
              <a:rPr lang="en-US" dirty="0" smtClean="0"/>
              <a:t>atmospheric stochastic</a:t>
            </a:r>
          </a:p>
          <a:p>
            <a:r>
              <a:rPr lang="en-US" dirty="0" smtClean="0"/>
              <a:t>parameterization package</a:t>
            </a:r>
          </a:p>
          <a:p>
            <a:r>
              <a:rPr lang="en-US" dirty="0" smtClean="0"/>
              <a:t>(blue curve; discussed in greater depth later), 2-meter temperature</a:t>
            </a:r>
          </a:p>
          <a:p>
            <a:r>
              <a:rPr lang="en-US" dirty="0" smtClean="0"/>
              <a:t>spread is much smaller than</a:t>
            </a:r>
          </a:p>
          <a:p>
            <a:r>
              <a:rPr lang="en-US" dirty="0" smtClean="0"/>
              <a:t>RMS error.  Consistency of the</a:t>
            </a:r>
          </a:p>
          <a:p>
            <a:r>
              <a:rPr lang="en-US" dirty="0" smtClean="0"/>
              <a:t>two over many samples is necessary but not sufficient for reliability. </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30</a:t>
            </a:fld>
            <a:endParaRPr lang="en-US"/>
          </a:p>
        </p:txBody>
      </p:sp>
    </p:spTree>
    <p:extLst>
      <p:ext uri="{BB962C8B-B14F-4D97-AF65-F5344CB8AC3E}">
        <p14:creationId xmlns:p14="http://schemas.microsoft.com/office/powerpoint/2010/main" val="1202928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389" y="76367"/>
            <a:ext cx="10515600" cy="1325563"/>
          </a:xfrm>
        </p:spPr>
        <p:txBody>
          <a:bodyPr/>
          <a:lstStyle/>
          <a:p>
            <a:r>
              <a:rPr lang="en-US" b="1" dirty="0" smtClean="0"/>
              <a:t>Error in tropical variability estimates with </a:t>
            </a:r>
            <a:r>
              <a:rPr lang="en-US" b="1" dirty="0" smtClean="0"/>
              <a:t>a current-generation global NWP model.</a:t>
            </a:r>
            <a:endParaRPr lang="en-US" b="1" dirty="0"/>
          </a:p>
        </p:txBody>
      </p:sp>
      <p:sp>
        <p:nvSpPr>
          <p:cNvPr id="4" name="TextBox 3"/>
          <p:cNvSpPr txBox="1"/>
          <p:nvPr/>
        </p:nvSpPr>
        <p:spPr>
          <a:xfrm>
            <a:off x="322337" y="5477107"/>
            <a:ext cx="11691704" cy="923330"/>
          </a:xfrm>
          <a:prstGeom prst="rect">
            <a:avLst/>
          </a:prstGeom>
          <a:noFill/>
        </p:spPr>
        <p:txBody>
          <a:bodyPr wrap="square" rtlCol="0">
            <a:spAutoFit/>
          </a:bodyPr>
          <a:lstStyle/>
          <a:p>
            <a:r>
              <a:rPr lang="en-US" dirty="0" smtClean="0"/>
              <a:t>Kelvin waves </a:t>
            </a:r>
            <a:r>
              <a:rPr lang="en-US" dirty="0" smtClean="0"/>
              <a:t>are not well </a:t>
            </a:r>
            <a:r>
              <a:rPr lang="en-US" dirty="0" smtClean="0"/>
              <a:t>simulated with current National Weather Service global forecast system (GFS).  These tropical convective clusters can force extratropical wave </a:t>
            </a:r>
            <a:r>
              <a:rPr lang="en-US" dirty="0" smtClean="0"/>
              <a:t>trains. </a:t>
            </a:r>
            <a:r>
              <a:rPr lang="en-US" dirty="0" smtClean="0"/>
              <a:t>There may be many reasons, including deficiencies in parameterizations of deep convection, diurnal evolution of SST, and more.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4" y="1674797"/>
            <a:ext cx="11411498" cy="3802310"/>
          </a:xfrm>
          <a:prstGeom prst="rect">
            <a:avLst/>
          </a:prstGeom>
        </p:spPr>
      </p:pic>
      <p:sp>
        <p:nvSpPr>
          <p:cNvPr id="5" name="TextBox 4"/>
          <p:cNvSpPr txBox="1"/>
          <p:nvPr/>
        </p:nvSpPr>
        <p:spPr>
          <a:xfrm>
            <a:off x="2338935" y="1364087"/>
            <a:ext cx="2330766" cy="369332"/>
          </a:xfrm>
          <a:prstGeom prst="rect">
            <a:avLst/>
          </a:prstGeom>
          <a:noFill/>
        </p:spPr>
        <p:txBody>
          <a:bodyPr wrap="none" rtlCol="0">
            <a:spAutoFit/>
          </a:bodyPr>
          <a:lstStyle/>
          <a:p>
            <a:r>
              <a:rPr lang="en-US" smtClean="0"/>
              <a:t>Analyzed precipitation </a:t>
            </a:r>
            <a:endParaRPr lang="en-US"/>
          </a:p>
        </p:txBody>
      </p:sp>
      <p:sp>
        <p:nvSpPr>
          <p:cNvPr id="6" name="TextBox 5"/>
          <p:cNvSpPr txBox="1"/>
          <p:nvPr/>
        </p:nvSpPr>
        <p:spPr>
          <a:xfrm>
            <a:off x="7390465" y="1401930"/>
            <a:ext cx="2591735" cy="369332"/>
          </a:xfrm>
          <a:prstGeom prst="rect">
            <a:avLst/>
          </a:prstGeom>
          <a:noFill/>
        </p:spPr>
        <p:txBody>
          <a:bodyPr wrap="none" rtlCol="0">
            <a:spAutoFit/>
          </a:bodyPr>
          <a:lstStyle/>
          <a:p>
            <a:r>
              <a:rPr lang="en-US" dirty="0" smtClean="0"/>
              <a:t>GFS </a:t>
            </a:r>
            <a:r>
              <a:rPr lang="en-US" smtClean="0"/>
              <a:t>forecast precipitation</a:t>
            </a:r>
            <a:endParaRPr lang="en-US"/>
          </a:p>
        </p:txBody>
      </p:sp>
      <p:sp>
        <p:nvSpPr>
          <p:cNvPr id="7" name="TextBox 6"/>
          <p:cNvSpPr txBox="1"/>
          <p:nvPr/>
        </p:nvSpPr>
        <p:spPr>
          <a:xfrm>
            <a:off x="0" y="6488668"/>
            <a:ext cx="2704458" cy="307777"/>
          </a:xfrm>
          <a:prstGeom prst="rect">
            <a:avLst/>
          </a:prstGeom>
          <a:noFill/>
        </p:spPr>
        <p:txBody>
          <a:bodyPr wrap="none" rtlCol="0">
            <a:spAutoFit/>
          </a:bodyPr>
          <a:lstStyle/>
          <a:p>
            <a:r>
              <a:rPr lang="en-US" sz="1400" dirty="0" smtClean="0"/>
              <a:t>c/o Juliana Dias, U. </a:t>
            </a:r>
            <a:r>
              <a:rPr lang="en-US" sz="1400" dirty="0" smtClean="0"/>
              <a:t>Colorado CIRES</a:t>
            </a:r>
            <a:endParaRPr lang="en-US" sz="1400" dirty="0"/>
          </a:p>
        </p:txBody>
      </p:sp>
      <p:cxnSp>
        <p:nvCxnSpPr>
          <p:cNvPr id="9" name="Straight Connector 8"/>
          <p:cNvCxnSpPr/>
          <p:nvPr/>
        </p:nvCxnSpPr>
        <p:spPr>
          <a:xfrm>
            <a:off x="2751221" y="3048979"/>
            <a:ext cx="729916" cy="179573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CE65062A-E251-7947-B0E6-867E84BB195B}" type="slidenum">
              <a:rPr lang="en-US" smtClean="0"/>
              <a:t>31</a:t>
            </a:fld>
            <a:endParaRPr lang="en-US"/>
          </a:p>
        </p:txBody>
      </p:sp>
    </p:spTree>
    <p:extLst>
      <p:ext uri="{BB962C8B-B14F-4D97-AF65-F5344CB8AC3E}">
        <p14:creationId xmlns:p14="http://schemas.microsoft.com/office/powerpoint/2010/main" val="178026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AE48D38-2187-804F-A3EB-21C171685064}" type="slidenum">
              <a:rPr lang="en-US" altLang="x-none" sz="1400"/>
              <a:pPr/>
              <a:t>32</a:t>
            </a:fld>
            <a:endParaRPr lang="en-US" altLang="x-none" sz="1400"/>
          </a:p>
        </p:txBody>
      </p:sp>
      <p:pic>
        <p:nvPicPr>
          <p:cNvPr id="83971" name="Picture 2" descr="wolkenschema002"/>
          <p:cNvPicPr>
            <a:picLocks noChangeAspect="1" noChangeArrowheads="1"/>
          </p:cNvPicPr>
          <p:nvPr/>
        </p:nvPicPr>
        <p:blipFill>
          <a:blip r:embed="rId2">
            <a:extLst>
              <a:ext uri="{28A0092B-C50C-407E-A947-70E740481C1C}">
                <a14:useLocalDpi xmlns:a14="http://schemas.microsoft.com/office/drawing/2010/main" val="0"/>
              </a:ext>
            </a:extLst>
          </a:blip>
          <a:srcRect t="13466" b="16159"/>
          <a:stretch>
            <a:fillRect/>
          </a:stretch>
        </p:blipFill>
        <p:spPr bwMode="auto">
          <a:xfrm>
            <a:off x="1524001" y="1295401"/>
            <a:ext cx="5084763"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3"/>
          <p:cNvSpPr>
            <a:spLocks noGrp="1" noChangeArrowheads="1"/>
          </p:cNvSpPr>
          <p:nvPr>
            <p:ph type="title"/>
          </p:nvPr>
        </p:nvSpPr>
        <p:spPr>
          <a:xfrm>
            <a:off x="2209800" y="0"/>
            <a:ext cx="7772400" cy="1143000"/>
          </a:xfrm>
        </p:spPr>
        <p:txBody>
          <a:bodyPr/>
          <a:lstStyle/>
          <a:p>
            <a:r>
              <a:rPr lang="en-US" altLang="x-none" b="1" dirty="0"/>
              <a:t>Model error at mesoscale:</a:t>
            </a:r>
            <a:br>
              <a:rPr lang="en-US" altLang="x-none" b="1" dirty="0"/>
            </a:br>
            <a:r>
              <a:rPr lang="en-US" altLang="x-none" sz="3200" b="1" dirty="0"/>
              <a:t>Example: </a:t>
            </a:r>
            <a:r>
              <a:rPr lang="de-DE" altLang="x-none" sz="3200" b="1" dirty="0" err="1"/>
              <a:t>cloud</a:t>
            </a:r>
            <a:r>
              <a:rPr lang="de-DE" altLang="x-none" sz="3200" b="1" dirty="0"/>
              <a:t> </a:t>
            </a:r>
            <a:r>
              <a:rPr lang="de-DE" altLang="x-none" sz="3200" b="1" dirty="0" err="1"/>
              <a:t>microphysical</a:t>
            </a:r>
            <a:r>
              <a:rPr lang="de-DE" altLang="x-none" sz="3200" b="1" dirty="0"/>
              <a:t> </a:t>
            </a:r>
            <a:r>
              <a:rPr lang="de-DE" altLang="x-none" sz="3200" b="1" dirty="0" err="1"/>
              <a:t>processes</a:t>
            </a:r>
            <a:endParaRPr lang="de-DE" altLang="x-none" sz="3200" b="1" dirty="0"/>
          </a:p>
        </p:txBody>
      </p:sp>
      <p:sp>
        <p:nvSpPr>
          <p:cNvPr id="104452" name="Text Box 4"/>
          <p:cNvSpPr txBox="1">
            <a:spLocks noChangeArrowheads="1"/>
          </p:cNvSpPr>
          <p:nvPr/>
        </p:nvSpPr>
        <p:spPr bwMode="auto">
          <a:xfrm>
            <a:off x="6172200" y="1219201"/>
            <a:ext cx="4114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de-DE" altLang="x-none" sz="1600" b="1"/>
              <a:t>Conversion processes</a:t>
            </a:r>
            <a:r>
              <a:rPr lang="de-DE" altLang="x-none" sz="1600"/>
              <a:t>, like snow to graupel conversion by riming, are very difficult to parameterize but very important in convective clouds. </a:t>
            </a:r>
          </a:p>
        </p:txBody>
      </p:sp>
      <p:sp>
        <p:nvSpPr>
          <p:cNvPr id="104453" name="Text Box 5"/>
          <p:cNvSpPr txBox="1">
            <a:spLocks noChangeArrowheads="1"/>
          </p:cNvSpPr>
          <p:nvPr/>
        </p:nvSpPr>
        <p:spPr bwMode="auto">
          <a:xfrm>
            <a:off x="6629400" y="2403475"/>
            <a:ext cx="4038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de-DE" altLang="x-none" sz="1600"/>
              <a:t>Especially for snow and graupel the particle properties like </a:t>
            </a:r>
            <a:r>
              <a:rPr lang="de-DE" altLang="x-none" sz="1600" b="1"/>
              <a:t>particle density</a:t>
            </a:r>
            <a:r>
              <a:rPr lang="de-DE" altLang="x-none" sz="1600"/>
              <a:t> and </a:t>
            </a:r>
            <a:r>
              <a:rPr lang="de-DE" altLang="x-none" sz="1600" b="1"/>
              <a:t>fall speeds</a:t>
            </a:r>
            <a:r>
              <a:rPr lang="de-DE" altLang="x-none" sz="1600"/>
              <a:t> are important parameters. The assumption of a constant particle density is questionable.</a:t>
            </a:r>
          </a:p>
        </p:txBody>
      </p:sp>
      <p:sp>
        <p:nvSpPr>
          <p:cNvPr id="104454" name="Text Box 6"/>
          <p:cNvSpPr txBox="1">
            <a:spLocks noChangeArrowheads="1"/>
          </p:cNvSpPr>
          <p:nvPr/>
        </p:nvSpPr>
        <p:spPr bwMode="auto">
          <a:xfrm>
            <a:off x="6232526" y="3810000"/>
            <a:ext cx="42068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de-DE" altLang="x-none" sz="1600" b="1"/>
              <a:t>Aggregation processes</a:t>
            </a:r>
            <a:r>
              <a:rPr lang="de-DE" altLang="x-none" sz="1600"/>
              <a:t> assume certain collision and sticking efficiencies, which are not well known.</a:t>
            </a:r>
          </a:p>
        </p:txBody>
      </p:sp>
      <p:sp>
        <p:nvSpPr>
          <p:cNvPr id="104455" name="Text Box 7"/>
          <p:cNvSpPr txBox="1">
            <a:spLocks noChangeArrowheads="1"/>
          </p:cNvSpPr>
          <p:nvPr/>
        </p:nvSpPr>
        <p:spPr bwMode="auto">
          <a:xfrm>
            <a:off x="5867401" y="4724400"/>
            <a:ext cx="4359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de-DE" altLang="x-none" sz="1600"/>
              <a:t>Most schemes do not include </a:t>
            </a:r>
            <a:r>
              <a:rPr lang="de-DE" altLang="x-none" sz="1600" b="1"/>
              <a:t>hail processes</a:t>
            </a:r>
            <a:r>
              <a:rPr lang="de-DE" altLang="x-none" sz="1600"/>
              <a:t> like wet growth, partial melting or shedding </a:t>
            </a:r>
            <a:br>
              <a:rPr lang="de-DE" altLang="x-none" sz="1600"/>
            </a:br>
            <a:r>
              <a:rPr lang="de-DE" altLang="x-none" sz="1600"/>
              <a:t>(or only very simple parameterizations).</a:t>
            </a:r>
          </a:p>
        </p:txBody>
      </p:sp>
      <p:sp>
        <p:nvSpPr>
          <p:cNvPr id="104456" name="Text Box 8"/>
          <p:cNvSpPr txBox="1">
            <a:spLocks noChangeArrowheads="1"/>
          </p:cNvSpPr>
          <p:nvPr/>
        </p:nvSpPr>
        <p:spPr bwMode="auto">
          <a:xfrm>
            <a:off x="5410200" y="5651500"/>
            <a:ext cx="50101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de-DE" altLang="x-none" sz="1600"/>
              <a:t>The so-called </a:t>
            </a:r>
            <a:r>
              <a:rPr lang="de-DE" altLang="x-none" sz="1600" b="1"/>
              <a:t>ice multiplication</a:t>
            </a:r>
            <a:r>
              <a:rPr lang="de-DE" altLang="x-none" sz="1600"/>
              <a:t> (or Hallet-Mossop process) may be very important, but is still not well understood</a:t>
            </a:r>
          </a:p>
        </p:txBody>
      </p:sp>
      <p:sp>
        <p:nvSpPr>
          <p:cNvPr id="83978" name="Rectangle 9"/>
          <p:cNvSpPr>
            <a:spLocks noChangeArrowheads="1"/>
          </p:cNvSpPr>
          <p:nvPr/>
        </p:nvSpPr>
        <p:spPr bwMode="auto">
          <a:xfrm>
            <a:off x="1674814" y="6518276"/>
            <a:ext cx="3819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x-none" sz="1000"/>
              <a:t>from Axel Seifert presentation to NCAR ASP summer colloquium</a:t>
            </a:r>
            <a:endParaRPr lang="en-US" altLang="x-none" sz="1800" b="1"/>
          </a:p>
        </p:txBody>
      </p:sp>
    </p:spTree>
    <p:extLst>
      <p:ext uri="{BB962C8B-B14F-4D97-AF65-F5344CB8AC3E}">
        <p14:creationId xmlns:p14="http://schemas.microsoft.com/office/powerpoint/2010/main" val="1340956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4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44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44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4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autoUpdateAnimBg="0"/>
      <p:bldP spid="104453" grpId="0" autoUpdateAnimBg="0"/>
      <p:bldP spid="104454" grpId="0" autoUpdateAnimBg="0"/>
      <p:bldP spid="104455" grpId="0" autoUpdateAnimBg="0"/>
      <p:bldP spid="10445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57CB91A-E54C-2643-8983-EA0311244265}" type="slidenum">
              <a:rPr lang="en-US" altLang="x-none" sz="1400"/>
              <a:pPr/>
              <a:t>33</a:t>
            </a:fld>
            <a:endParaRPr lang="en-US" altLang="x-none" sz="1400"/>
          </a:p>
        </p:txBody>
      </p:sp>
      <p:sp>
        <p:nvSpPr>
          <p:cNvPr id="86019" name="Rectangle 2"/>
          <p:cNvSpPr>
            <a:spLocks noGrp="1" noChangeArrowheads="1"/>
          </p:cNvSpPr>
          <p:nvPr>
            <p:ph type="ctrTitle"/>
          </p:nvPr>
        </p:nvSpPr>
        <p:spPr>
          <a:xfrm>
            <a:off x="442761" y="152400"/>
            <a:ext cx="11088303" cy="1143000"/>
          </a:xfrm>
        </p:spPr>
        <p:txBody>
          <a:bodyPr>
            <a:noAutofit/>
          </a:bodyPr>
          <a:lstStyle/>
          <a:p>
            <a:r>
              <a:rPr lang="de-DE" altLang="x-none" sz="3600" b="1" dirty="0" err="1"/>
              <a:t>Sensitivity</a:t>
            </a:r>
            <a:r>
              <a:rPr lang="de-DE" altLang="x-none" sz="3600" b="1" dirty="0"/>
              <a:t> </a:t>
            </a:r>
            <a:r>
              <a:rPr lang="de-DE" altLang="x-none" sz="3600" b="1" dirty="0" err="1"/>
              <a:t>of</a:t>
            </a:r>
            <a:r>
              <a:rPr lang="de-DE" altLang="x-none" sz="3600" b="1" dirty="0"/>
              <a:t> </a:t>
            </a:r>
            <a:r>
              <a:rPr lang="de-DE" altLang="x-none" sz="3600" b="1" dirty="0" err="1"/>
              <a:t>deep</a:t>
            </a:r>
            <a:r>
              <a:rPr lang="de-DE" altLang="x-none" sz="3600" b="1" dirty="0"/>
              <a:t> </a:t>
            </a:r>
            <a:r>
              <a:rPr lang="de-DE" altLang="x-none" sz="3600" b="1" dirty="0" err="1"/>
              <a:t>convective</a:t>
            </a:r>
            <a:r>
              <a:rPr lang="de-DE" altLang="x-none" sz="3600" b="1" dirty="0"/>
              <a:t> </a:t>
            </a:r>
            <a:r>
              <a:rPr lang="de-DE" altLang="x-none" sz="3600" b="1" dirty="0" err="1"/>
              <a:t>storms</a:t>
            </a:r>
            <a:r>
              <a:rPr lang="de-DE" altLang="x-none" sz="3600" b="1" dirty="0"/>
              <a:t> </a:t>
            </a:r>
            <a:r>
              <a:rPr lang="de-DE" altLang="x-none" sz="3600" b="1" dirty="0" err="1"/>
              <a:t>to</a:t>
            </a:r>
            <a:r>
              <a:rPr lang="de-DE" altLang="x-none" sz="3600" b="1" dirty="0"/>
              <a:t> </a:t>
            </a:r>
            <a:r>
              <a:rPr lang="de-DE" altLang="x-none" sz="3600" b="1" dirty="0" err="1"/>
              <a:t>graupel</a:t>
            </a:r>
            <a:r>
              <a:rPr lang="de-DE" altLang="x-none" sz="3600" b="1" dirty="0"/>
              <a:t> </a:t>
            </a:r>
            <a:r>
              <a:rPr lang="de-DE" altLang="x-none" sz="3600" b="1" dirty="0" err="1"/>
              <a:t>properties</a:t>
            </a:r>
            <a:r>
              <a:rPr lang="de-DE" altLang="x-none" sz="3600" b="1" dirty="0"/>
              <a:t> in a </a:t>
            </a:r>
            <a:r>
              <a:rPr lang="de-DE" altLang="x-none" sz="3600" b="1" dirty="0" err="1"/>
              <a:t>microphysical</a:t>
            </a:r>
            <a:r>
              <a:rPr lang="de-DE" altLang="x-none" sz="3600" b="1" dirty="0"/>
              <a:t> </a:t>
            </a:r>
            <a:r>
              <a:rPr lang="de-DE" altLang="x-none" sz="3600" b="1" dirty="0" err="1"/>
              <a:t>parameterization</a:t>
            </a:r>
            <a:endParaRPr lang="en-US" altLang="x-none" sz="7200" b="1" dirty="0"/>
          </a:p>
        </p:txBody>
      </p:sp>
      <p:sp>
        <p:nvSpPr>
          <p:cNvPr id="86020" name="Rectangle 3"/>
          <p:cNvSpPr>
            <a:spLocks noChangeArrowheads="1"/>
          </p:cNvSpPr>
          <p:nvPr/>
        </p:nvSpPr>
        <p:spPr bwMode="auto">
          <a:xfrm>
            <a:off x="8305801" y="6477001"/>
            <a:ext cx="2174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Ref: Gilmore et al., Nov 2004 MWR</a:t>
            </a:r>
          </a:p>
        </p:txBody>
      </p:sp>
      <p:sp>
        <p:nvSpPr>
          <p:cNvPr id="86021" name="Rectangle 4"/>
          <p:cNvSpPr>
            <a:spLocks noChangeArrowheads="1"/>
          </p:cNvSpPr>
          <p:nvPr/>
        </p:nvSpPr>
        <p:spPr bwMode="auto">
          <a:xfrm>
            <a:off x="1535113" y="11366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86022" name="Text Box 5"/>
          <p:cNvSpPr txBox="1">
            <a:spLocks noChangeArrowheads="1"/>
          </p:cNvSpPr>
          <p:nvPr/>
        </p:nvSpPr>
        <p:spPr bwMode="auto">
          <a:xfrm>
            <a:off x="5867400" y="1371600"/>
            <a:ext cx="5057274"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196850" algn="l"/>
              </a:tabLst>
              <a:defRPr sz="2400">
                <a:solidFill>
                  <a:schemeClr val="tx1"/>
                </a:solidFill>
                <a:latin typeface="Arial" charset="0"/>
                <a:ea typeface="ＭＳ Ｐゴシック" charset="-128"/>
              </a:defRPr>
            </a:lvl1pPr>
            <a:lvl2pPr marL="37931725" indent="-37474525">
              <a:tabLst>
                <a:tab pos="196850" algn="l"/>
              </a:tabLst>
              <a:defRPr sz="2400">
                <a:solidFill>
                  <a:schemeClr val="tx1"/>
                </a:solidFill>
                <a:latin typeface="Arial" charset="0"/>
                <a:ea typeface="ＭＳ Ｐゴシック" charset="-128"/>
              </a:defRPr>
            </a:lvl2pPr>
            <a:lvl3pPr>
              <a:tabLst>
                <a:tab pos="196850" algn="l"/>
              </a:tabLst>
              <a:defRPr sz="2400">
                <a:solidFill>
                  <a:schemeClr val="tx1"/>
                </a:solidFill>
                <a:latin typeface="Arial" charset="0"/>
                <a:ea typeface="ＭＳ Ｐゴシック" charset="-128"/>
              </a:defRPr>
            </a:lvl3pPr>
            <a:lvl4pPr>
              <a:tabLst>
                <a:tab pos="196850" algn="l"/>
              </a:tabLst>
              <a:defRPr sz="2400">
                <a:solidFill>
                  <a:schemeClr val="tx1"/>
                </a:solidFill>
                <a:latin typeface="Arial" charset="0"/>
                <a:ea typeface="ＭＳ Ｐゴシック" charset="-128"/>
              </a:defRPr>
            </a:lvl4pPr>
            <a:lvl5pPr>
              <a:tabLst>
                <a:tab pos="19685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19685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19685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19685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196850" algn="l"/>
              </a:tabLst>
              <a:defRPr sz="2400">
                <a:solidFill>
                  <a:schemeClr val="tx1"/>
                </a:solidFill>
                <a:latin typeface="Arial" charset="0"/>
                <a:ea typeface="ＭＳ Ｐゴシック" charset="-128"/>
              </a:defRPr>
            </a:lvl9pPr>
          </a:lstStyle>
          <a:p>
            <a:pPr eaLnBrk="1" hangingPunct="1"/>
            <a:r>
              <a:rPr lang="de-DE" altLang="x-none" sz="2000" dirty="0" err="1">
                <a:latin typeface="+mn-lt"/>
              </a:rPr>
              <a:t>Effect</a:t>
            </a:r>
            <a:r>
              <a:rPr lang="de-DE" altLang="x-none" sz="2000" dirty="0">
                <a:latin typeface="+mn-lt"/>
              </a:rPr>
              <a:t> </a:t>
            </a:r>
            <a:r>
              <a:rPr lang="de-DE" altLang="x-none" sz="2000" dirty="0" err="1">
                <a:latin typeface="+mn-lt"/>
              </a:rPr>
              <a:t>of</a:t>
            </a:r>
            <a:r>
              <a:rPr lang="de-DE" altLang="x-none" sz="2000" dirty="0">
                <a:latin typeface="+mn-lt"/>
              </a:rPr>
              <a:t> </a:t>
            </a:r>
            <a:r>
              <a:rPr lang="de-DE" altLang="x-none" sz="2000" dirty="0" err="1">
                <a:latin typeface="+mn-lt"/>
              </a:rPr>
              <a:t>assumed</a:t>
            </a:r>
            <a:r>
              <a:rPr lang="de-DE" altLang="x-none" sz="2000" dirty="0">
                <a:latin typeface="+mn-lt"/>
              </a:rPr>
              <a:t> </a:t>
            </a:r>
            <a:r>
              <a:rPr lang="de-DE" altLang="x-none" sz="2000" dirty="0" err="1">
                <a:latin typeface="+mn-lt"/>
              </a:rPr>
              <a:t>graupel</a:t>
            </a:r>
            <a:r>
              <a:rPr lang="de-DE" altLang="x-none" sz="2000" dirty="0">
                <a:latin typeface="+mn-lt"/>
              </a:rPr>
              <a:t> </a:t>
            </a:r>
            <a:r>
              <a:rPr lang="de-DE" altLang="x-none" sz="2000" dirty="0" err="1">
                <a:latin typeface="+mn-lt"/>
              </a:rPr>
              <a:t>density</a:t>
            </a:r>
            <a:r>
              <a:rPr lang="de-DE" altLang="x-none" sz="2000" dirty="0">
                <a:latin typeface="+mn-lt"/>
              </a:rPr>
              <a:t> </a:t>
            </a:r>
            <a:r>
              <a:rPr lang="de-DE" altLang="x-none" sz="2000" dirty="0" err="1">
                <a:latin typeface="+mn-lt"/>
              </a:rPr>
              <a:t>and</a:t>
            </a:r>
            <a:r>
              <a:rPr lang="de-DE" altLang="x-none" sz="2000" dirty="0">
                <a:latin typeface="+mn-lt"/>
              </a:rPr>
              <a:t> </a:t>
            </a:r>
            <a:r>
              <a:rPr lang="de-DE" altLang="x-none" sz="2000" dirty="0" err="1">
                <a:latin typeface="+mn-lt"/>
              </a:rPr>
              <a:t>particle</a:t>
            </a:r>
            <a:r>
              <a:rPr lang="de-DE" altLang="x-none" sz="2000" dirty="0">
                <a:latin typeface="+mn-lt"/>
              </a:rPr>
              <a:t> </a:t>
            </a:r>
            <a:r>
              <a:rPr lang="de-DE" altLang="x-none" sz="2000" dirty="0" err="1">
                <a:latin typeface="+mn-lt"/>
              </a:rPr>
              <a:t>size</a:t>
            </a:r>
            <a:r>
              <a:rPr lang="de-DE" altLang="x-none" sz="2000" dirty="0">
                <a:latin typeface="+mn-lt"/>
              </a:rPr>
              <a:t> </a:t>
            </a:r>
            <a:r>
              <a:rPr lang="de-DE" altLang="x-none" sz="2000" dirty="0" err="1">
                <a:latin typeface="+mn-lt"/>
              </a:rPr>
              <a:t>distribution</a:t>
            </a:r>
            <a:r>
              <a:rPr lang="de-DE" altLang="x-none" sz="2000" dirty="0">
                <a:latin typeface="+mn-lt"/>
              </a:rPr>
              <a:t>, i.e. </a:t>
            </a:r>
            <a:r>
              <a:rPr lang="de-DE" altLang="x-none" sz="2000" dirty="0" err="1">
                <a:latin typeface="+mn-lt"/>
              </a:rPr>
              <a:t>size</a:t>
            </a:r>
            <a:r>
              <a:rPr lang="de-DE" altLang="x-none" sz="2000" dirty="0">
                <a:latin typeface="+mn-lt"/>
              </a:rPr>
              <a:t> </a:t>
            </a:r>
            <a:r>
              <a:rPr lang="de-DE" altLang="x-none" sz="2000" dirty="0" err="1">
                <a:latin typeface="+mn-lt"/>
              </a:rPr>
              <a:t>and</a:t>
            </a:r>
            <a:r>
              <a:rPr lang="de-DE" altLang="x-none" sz="2000" dirty="0">
                <a:latin typeface="+mn-lt"/>
              </a:rPr>
              <a:t> fall </a:t>
            </a:r>
            <a:r>
              <a:rPr lang="de-DE" altLang="x-none" sz="2000" dirty="0" err="1">
                <a:latin typeface="+mn-lt"/>
              </a:rPr>
              <a:t>speed</a:t>
            </a:r>
            <a:r>
              <a:rPr lang="de-DE" altLang="x-none" sz="2000" dirty="0">
                <a:latin typeface="+mn-lt"/>
              </a:rPr>
              <a:t>, in a </a:t>
            </a:r>
            <a:r>
              <a:rPr lang="de-DE" altLang="x-none" sz="2000" dirty="0" err="1">
                <a:latin typeface="+mn-lt"/>
              </a:rPr>
              <a:t>storm</a:t>
            </a:r>
            <a:r>
              <a:rPr lang="de-DE" altLang="x-none" sz="2000" dirty="0">
                <a:latin typeface="+mn-lt"/>
              </a:rPr>
              <a:t> </a:t>
            </a:r>
            <a:r>
              <a:rPr lang="de-DE" altLang="x-none" sz="2000" dirty="0" err="1">
                <a:latin typeface="+mn-lt"/>
              </a:rPr>
              <a:t>split</a:t>
            </a:r>
            <a:r>
              <a:rPr lang="de-DE" altLang="x-none" sz="2000" dirty="0">
                <a:latin typeface="+mn-lt"/>
              </a:rPr>
              <a:t> </a:t>
            </a:r>
            <a:r>
              <a:rPr lang="de-DE" altLang="x-none" sz="2000" dirty="0" err="1">
                <a:latin typeface="+mn-lt"/>
              </a:rPr>
              <a:t>spawning</a:t>
            </a:r>
            <a:r>
              <a:rPr lang="de-DE" altLang="x-none" sz="2000" dirty="0">
                <a:latin typeface="+mn-lt"/>
              </a:rPr>
              <a:t> </a:t>
            </a:r>
            <a:r>
              <a:rPr lang="de-DE" altLang="x-none" sz="2000" dirty="0" err="1">
                <a:latin typeface="+mn-lt"/>
              </a:rPr>
              <a:t>supercells</a:t>
            </a:r>
            <a:r>
              <a:rPr lang="de-DE" altLang="x-none" sz="2000" dirty="0">
                <a:latin typeface="+mn-lt"/>
              </a:rPr>
              <a:t>. </a:t>
            </a:r>
            <a:r>
              <a:rPr lang="de-DE" altLang="x-none" sz="2000" dirty="0" err="1">
                <a:latin typeface="+mn-lt"/>
              </a:rPr>
              <a:t>Contours</a:t>
            </a:r>
            <a:r>
              <a:rPr lang="de-DE" altLang="x-none" sz="2000" dirty="0">
                <a:latin typeface="+mn-lt"/>
              </a:rPr>
              <a:t>: rain </a:t>
            </a:r>
            <a:r>
              <a:rPr lang="de-DE" altLang="x-none" sz="2000" dirty="0" err="1">
                <a:latin typeface="+mn-lt"/>
              </a:rPr>
              <a:t>isohyets</a:t>
            </a:r>
            <a:r>
              <a:rPr lang="de-DE" altLang="x-none" sz="2000" dirty="0">
                <a:latin typeface="+mn-lt"/>
              </a:rPr>
              <a:t>:  </a:t>
            </a:r>
            <a:r>
              <a:rPr lang="de-DE" altLang="x-none" sz="2000" dirty="0" err="1">
                <a:latin typeface="+mn-lt"/>
              </a:rPr>
              <a:t>shading</a:t>
            </a:r>
            <a:r>
              <a:rPr lang="de-DE" altLang="x-none" sz="2000" dirty="0">
                <a:latin typeface="+mn-lt"/>
              </a:rPr>
              <a:t>: </a:t>
            </a:r>
            <a:r>
              <a:rPr lang="de-DE" altLang="x-none" sz="2000" dirty="0" err="1">
                <a:latin typeface="+mn-lt"/>
              </a:rPr>
              <a:t>hail</a:t>
            </a:r>
            <a:r>
              <a:rPr lang="de-DE" altLang="x-none" sz="2000" dirty="0">
                <a:latin typeface="+mn-lt"/>
              </a:rPr>
              <a:t>/</a:t>
            </a:r>
            <a:r>
              <a:rPr lang="de-DE" altLang="x-none" sz="2000" dirty="0" err="1">
                <a:latin typeface="+mn-lt"/>
              </a:rPr>
              <a:t>graupel</a:t>
            </a:r>
            <a:r>
              <a:rPr lang="de-DE" altLang="x-none" sz="2000" dirty="0">
                <a:latin typeface="+mn-lt"/>
              </a:rPr>
              <a:t> </a:t>
            </a:r>
            <a:r>
              <a:rPr lang="de-DE" altLang="x-none" sz="2000" dirty="0" err="1">
                <a:latin typeface="+mn-lt"/>
              </a:rPr>
              <a:t>depths</a:t>
            </a:r>
            <a:r>
              <a:rPr lang="de-DE" altLang="x-none" sz="2000" dirty="0">
                <a:latin typeface="+mn-lt"/>
              </a:rPr>
              <a:t> </a:t>
            </a:r>
            <a:r>
              <a:rPr lang="de-DE" altLang="x-none" sz="2000" dirty="0" err="1">
                <a:latin typeface="+mn-lt"/>
              </a:rPr>
              <a:t>greater</a:t>
            </a:r>
            <a:r>
              <a:rPr lang="de-DE" altLang="x-none" sz="2000" dirty="0">
                <a:latin typeface="+mn-lt"/>
              </a:rPr>
              <a:t> </a:t>
            </a:r>
            <a:r>
              <a:rPr lang="de-DE" altLang="x-none" sz="2000" dirty="0" err="1">
                <a:latin typeface="+mn-lt"/>
              </a:rPr>
              <a:t>than</a:t>
            </a:r>
            <a:r>
              <a:rPr lang="de-DE" altLang="x-none" sz="2000" dirty="0">
                <a:latin typeface="+mn-lt"/>
              </a:rPr>
              <a:t> .01, 0.1, 1, </a:t>
            </a:r>
            <a:r>
              <a:rPr lang="de-DE" altLang="x-none" sz="2000" dirty="0" err="1">
                <a:latin typeface="+mn-lt"/>
              </a:rPr>
              <a:t>and</a:t>
            </a:r>
            <a:r>
              <a:rPr lang="de-DE" altLang="x-none" sz="2000" dirty="0">
                <a:latin typeface="+mn-lt"/>
              </a:rPr>
              <a:t> 10 mm.  </a:t>
            </a:r>
            <a:endParaRPr lang="de-DE" altLang="x-none" sz="2000" dirty="0" smtClean="0">
              <a:latin typeface="+mn-lt"/>
            </a:endParaRPr>
          </a:p>
          <a:p>
            <a:pPr eaLnBrk="1" hangingPunct="1"/>
            <a:endParaRPr lang="de-DE" altLang="x-none" sz="2000" dirty="0">
              <a:latin typeface="+mn-lt"/>
            </a:endParaRPr>
          </a:p>
          <a:p>
            <a:pPr eaLnBrk="1" hangingPunct="1"/>
            <a:r>
              <a:rPr lang="de-DE" altLang="x-none" sz="2000" dirty="0" smtClean="0">
                <a:latin typeface="+mn-lt"/>
              </a:rPr>
              <a:t>• </a:t>
            </a:r>
            <a:r>
              <a:rPr lang="de-DE" altLang="x-none" sz="2000" dirty="0">
                <a:latin typeface="+mn-lt"/>
              </a:rPr>
              <a:t>: </a:t>
            </a:r>
            <a:r>
              <a:rPr lang="de-DE" altLang="x-none" sz="2000" dirty="0" err="1">
                <a:latin typeface="+mn-lt"/>
              </a:rPr>
              <a:t>location</a:t>
            </a:r>
            <a:r>
              <a:rPr lang="de-DE" altLang="x-none" sz="2000" dirty="0">
                <a:latin typeface="+mn-lt"/>
              </a:rPr>
              <a:t> </a:t>
            </a:r>
            <a:r>
              <a:rPr lang="de-DE" altLang="x-none" sz="2000" dirty="0" err="1">
                <a:latin typeface="+mn-lt"/>
              </a:rPr>
              <a:t>of</a:t>
            </a:r>
            <a:r>
              <a:rPr lang="de-DE" altLang="x-none" sz="2000" dirty="0">
                <a:latin typeface="+mn-lt"/>
              </a:rPr>
              <a:t> </a:t>
            </a:r>
            <a:r>
              <a:rPr lang="de-DE" altLang="x-none" sz="2000" dirty="0" err="1">
                <a:latin typeface="+mn-lt"/>
              </a:rPr>
              <a:t>maximum</a:t>
            </a:r>
            <a:r>
              <a:rPr lang="de-DE" altLang="x-none" sz="2000" dirty="0">
                <a:latin typeface="+mn-lt"/>
              </a:rPr>
              <a:t> </a:t>
            </a:r>
            <a:r>
              <a:rPr lang="de-DE" altLang="x-none" sz="2000" dirty="0" err="1">
                <a:latin typeface="+mn-lt"/>
              </a:rPr>
              <a:t>graupel</a:t>
            </a:r>
            <a:r>
              <a:rPr lang="de-DE" altLang="x-none" sz="2000" dirty="0">
                <a:latin typeface="+mn-lt"/>
              </a:rPr>
              <a:t> </a:t>
            </a:r>
            <a:r>
              <a:rPr lang="de-DE" altLang="x-none" sz="2000" dirty="0" err="1">
                <a:latin typeface="+mn-lt"/>
              </a:rPr>
              <a:t>accumulation</a:t>
            </a:r>
            <a:r>
              <a:rPr lang="de-DE" altLang="x-none" sz="2000" dirty="0">
                <a:latin typeface="+mn-lt"/>
              </a:rPr>
              <a:t>.  </a:t>
            </a:r>
            <a:endParaRPr lang="de-DE" altLang="x-none" sz="2000" dirty="0" smtClean="0">
              <a:latin typeface="+mn-lt"/>
            </a:endParaRPr>
          </a:p>
          <a:p>
            <a:pPr eaLnBrk="1" hangingPunct="1"/>
            <a:endParaRPr lang="de-DE" altLang="x-none" sz="2000" dirty="0" smtClean="0">
              <a:latin typeface="+mn-lt"/>
              <a:sym typeface="Symbol" charset="2"/>
            </a:endParaRPr>
          </a:p>
          <a:p>
            <a:pPr eaLnBrk="1" hangingPunct="1"/>
            <a:r>
              <a:rPr lang="de-DE" altLang="x-none" sz="2000" dirty="0" smtClean="0">
                <a:latin typeface="+mn-lt"/>
                <a:sym typeface="Symbol" charset="2"/>
              </a:rPr>
              <a:t> </a:t>
            </a:r>
            <a:r>
              <a:rPr lang="de-DE" altLang="x-none" sz="2000" dirty="0">
                <a:latin typeface="+mn-lt"/>
              </a:rPr>
              <a:t>: </a:t>
            </a:r>
            <a:r>
              <a:rPr lang="de-DE" altLang="x-none" sz="2000" dirty="0" err="1">
                <a:latin typeface="+mn-lt"/>
              </a:rPr>
              <a:t>location</a:t>
            </a:r>
            <a:r>
              <a:rPr lang="de-DE" altLang="x-none" sz="2000" dirty="0">
                <a:latin typeface="+mn-lt"/>
              </a:rPr>
              <a:t> </a:t>
            </a:r>
            <a:r>
              <a:rPr lang="de-DE" altLang="x-none" sz="2000" dirty="0" err="1">
                <a:latin typeface="+mn-lt"/>
              </a:rPr>
              <a:t>of</a:t>
            </a:r>
            <a:r>
              <a:rPr lang="de-DE" altLang="x-none" sz="2000" dirty="0">
                <a:latin typeface="+mn-lt"/>
              </a:rPr>
              <a:t> </a:t>
            </a:r>
            <a:r>
              <a:rPr lang="de-DE" altLang="x-none" sz="2000" dirty="0" err="1">
                <a:latin typeface="+mn-lt"/>
              </a:rPr>
              <a:t>maximum</a:t>
            </a:r>
            <a:r>
              <a:rPr lang="de-DE" altLang="x-none" sz="2000" dirty="0">
                <a:latin typeface="+mn-lt"/>
              </a:rPr>
              <a:t> </a:t>
            </a:r>
            <a:r>
              <a:rPr lang="de-DE" altLang="x-none" sz="2000" dirty="0" err="1">
                <a:latin typeface="+mn-lt"/>
              </a:rPr>
              <a:t>hail</a:t>
            </a:r>
            <a:r>
              <a:rPr lang="de-DE" altLang="x-none" sz="2000" dirty="0">
                <a:latin typeface="+mn-lt"/>
              </a:rPr>
              <a:t> </a:t>
            </a:r>
            <a:r>
              <a:rPr lang="de-DE" altLang="x-none" sz="2000" dirty="0" err="1">
                <a:latin typeface="+mn-lt"/>
              </a:rPr>
              <a:t>accumulation</a:t>
            </a:r>
            <a:r>
              <a:rPr lang="de-DE" altLang="x-none" sz="2000" dirty="0">
                <a:latin typeface="+mn-lt"/>
              </a:rPr>
              <a:t>.</a:t>
            </a:r>
          </a:p>
          <a:p>
            <a:pPr eaLnBrk="1" hangingPunct="1"/>
            <a:endParaRPr lang="de-DE" altLang="x-none" sz="2000" dirty="0">
              <a:latin typeface="+mn-lt"/>
            </a:endParaRPr>
          </a:p>
          <a:p>
            <a:pPr eaLnBrk="1" hangingPunct="1"/>
            <a:r>
              <a:rPr lang="de-DE" altLang="x-none" sz="2000" dirty="0" smtClean="0">
                <a:solidFill>
                  <a:srgbClr val="FF0000"/>
                </a:solidFill>
                <a:latin typeface="+mn-lt"/>
              </a:rPr>
              <a:t>Main </a:t>
            </a:r>
            <a:r>
              <a:rPr lang="de-DE" altLang="x-none" sz="2000" dirty="0" err="1" smtClean="0">
                <a:solidFill>
                  <a:srgbClr val="FF0000"/>
                </a:solidFill>
                <a:latin typeface="+mn-lt"/>
              </a:rPr>
              <a:t>point</a:t>
            </a:r>
            <a:r>
              <a:rPr lang="de-DE" altLang="x-none" sz="2000" dirty="0" smtClean="0">
                <a:solidFill>
                  <a:srgbClr val="FF0000"/>
                </a:solidFill>
                <a:latin typeface="+mn-lt"/>
              </a:rPr>
              <a:t> plausible </a:t>
            </a:r>
            <a:r>
              <a:rPr lang="de-DE" altLang="x-none" sz="2000" dirty="0" err="1">
                <a:solidFill>
                  <a:srgbClr val="FF0000"/>
                </a:solidFill>
                <a:latin typeface="+mn-lt"/>
              </a:rPr>
              <a:t>changes</a:t>
            </a:r>
            <a:r>
              <a:rPr lang="de-DE" altLang="x-none" sz="2000" dirty="0">
                <a:solidFill>
                  <a:srgbClr val="FF0000"/>
                </a:solidFill>
                <a:latin typeface="+mn-lt"/>
              </a:rPr>
              <a:t> in </a:t>
            </a:r>
            <a:r>
              <a:rPr lang="de-DE" altLang="x-none" sz="2000" dirty="0" err="1" smtClean="0">
                <a:solidFill>
                  <a:srgbClr val="FF0000"/>
                </a:solidFill>
                <a:latin typeface="+mn-lt"/>
              </a:rPr>
              <a:t>parameters</a:t>
            </a:r>
            <a:r>
              <a:rPr lang="de-DE" altLang="x-none" sz="2000" dirty="0" smtClean="0">
                <a:solidFill>
                  <a:srgbClr val="FF0000"/>
                </a:solidFill>
                <a:latin typeface="+mn-lt"/>
              </a:rPr>
              <a:t> </a:t>
            </a:r>
            <a:r>
              <a:rPr lang="de-DE" altLang="x-none" sz="2000" dirty="0" err="1" smtClean="0">
                <a:solidFill>
                  <a:srgbClr val="FF0000"/>
                </a:solidFill>
                <a:latin typeface="+mn-lt"/>
              </a:rPr>
              <a:t>used</a:t>
            </a:r>
            <a:r>
              <a:rPr lang="de-DE" altLang="x-none" sz="2000" dirty="0" smtClean="0">
                <a:solidFill>
                  <a:srgbClr val="FF0000"/>
                </a:solidFill>
                <a:latin typeface="+mn-lt"/>
              </a:rPr>
              <a:t> in </a:t>
            </a:r>
            <a:r>
              <a:rPr lang="de-DE" altLang="x-none" sz="2000" dirty="0" err="1" smtClean="0">
                <a:solidFill>
                  <a:srgbClr val="FF0000"/>
                </a:solidFill>
                <a:latin typeface="+mn-lt"/>
              </a:rPr>
              <a:t>the</a:t>
            </a:r>
            <a:r>
              <a:rPr lang="de-DE" altLang="x-none" sz="2000" dirty="0" smtClean="0">
                <a:solidFill>
                  <a:srgbClr val="FF0000"/>
                </a:solidFill>
                <a:latin typeface="+mn-lt"/>
              </a:rPr>
              <a:t> </a:t>
            </a:r>
            <a:r>
              <a:rPr lang="de-DE" altLang="x-none" sz="2000" dirty="0" err="1" smtClean="0">
                <a:solidFill>
                  <a:srgbClr val="FF0000"/>
                </a:solidFill>
                <a:latin typeface="+mn-lt"/>
              </a:rPr>
              <a:t>microphysical</a:t>
            </a:r>
            <a:r>
              <a:rPr lang="de-DE" altLang="x-none" sz="2000" dirty="0" smtClean="0">
                <a:solidFill>
                  <a:srgbClr val="FF0000"/>
                </a:solidFill>
                <a:latin typeface="+mn-lt"/>
              </a:rPr>
              <a:t> </a:t>
            </a:r>
            <a:r>
              <a:rPr lang="de-DE" altLang="x-none" sz="2000" dirty="0" err="1">
                <a:solidFill>
                  <a:srgbClr val="FF0000"/>
                </a:solidFill>
                <a:latin typeface="+mn-lt"/>
              </a:rPr>
              <a:t>parameterizations</a:t>
            </a:r>
            <a:r>
              <a:rPr lang="de-DE" altLang="x-none" sz="2000" dirty="0">
                <a:solidFill>
                  <a:srgbClr val="FF0000"/>
                </a:solidFill>
                <a:latin typeface="+mn-lt"/>
              </a:rPr>
              <a:t> </a:t>
            </a:r>
            <a:r>
              <a:rPr lang="de-DE" altLang="x-none" sz="2000" dirty="0" err="1">
                <a:solidFill>
                  <a:srgbClr val="FF0000"/>
                </a:solidFill>
                <a:latin typeface="+mn-lt"/>
              </a:rPr>
              <a:t>can</a:t>
            </a:r>
            <a:r>
              <a:rPr lang="de-DE" altLang="x-none" sz="2000" dirty="0">
                <a:solidFill>
                  <a:srgbClr val="FF0000"/>
                </a:solidFill>
                <a:latin typeface="+mn-lt"/>
              </a:rPr>
              <a:t> </a:t>
            </a:r>
            <a:r>
              <a:rPr lang="de-DE" altLang="x-none" sz="2000" dirty="0" err="1">
                <a:solidFill>
                  <a:srgbClr val="FF0000"/>
                </a:solidFill>
                <a:latin typeface="+mn-lt"/>
              </a:rPr>
              <a:t>cause</a:t>
            </a:r>
            <a:r>
              <a:rPr lang="de-DE" altLang="x-none" sz="2000" dirty="0">
                <a:solidFill>
                  <a:srgbClr val="FF0000"/>
                </a:solidFill>
                <a:latin typeface="+mn-lt"/>
              </a:rPr>
              <a:t> large </a:t>
            </a:r>
            <a:r>
              <a:rPr lang="de-DE" altLang="x-none" sz="2000" dirty="0" err="1">
                <a:solidFill>
                  <a:srgbClr val="FF0000"/>
                </a:solidFill>
                <a:latin typeface="+mn-lt"/>
              </a:rPr>
              <a:t>changes</a:t>
            </a:r>
            <a:r>
              <a:rPr lang="de-DE" altLang="x-none" sz="2000" dirty="0">
                <a:solidFill>
                  <a:srgbClr val="FF0000"/>
                </a:solidFill>
                <a:latin typeface="+mn-lt"/>
              </a:rPr>
              <a:t> in </a:t>
            </a:r>
            <a:r>
              <a:rPr lang="de-DE" altLang="x-none" sz="2000" dirty="0" err="1">
                <a:solidFill>
                  <a:srgbClr val="FF0000"/>
                </a:solidFill>
                <a:latin typeface="+mn-lt"/>
              </a:rPr>
              <a:t>precipitation</a:t>
            </a:r>
            <a:r>
              <a:rPr lang="de-DE" altLang="x-none" sz="2000" dirty="0">
                <a:solidFill>
                  <a:srgbClr val="FF0000"/>
                </a:solidFill>
                <a:latin typeface="+mn-lt"/>
              </a:rPr>
              <a:t> </a:t>
            </a:r>
            <a:r>
              <a:rPr lang="de-DE" altLang="x-none" sz="2000" dirty="0" err="1">
                <a:solidFill>
                  <a:srgbClr val="FF0000"/>
                </a:solidFill>
                <a:latin typeface="+mn-lt"/>
              </a:rPr>
              <a:t>amount</a:t>
            </a:r>
            <a:r>
              <a:rPr lang="de-DE" altLang="x-none" sz="2000" dirty="0">
                <a:solidFill>
                  <a:srgbClr val="FF0000"/>
                </a:solidFill>
                <a:latin typeface="+mn-lt"/>
              </a:rPr>
              <a:t>, type, </a:t>
            </a:r>
            <a:r>
              <a:rPr lang="de-DE" altLang="x-none" sz="2000" dirty="0" err="1">
                <a:solidFill>
                  <a:srgbClr val="FF0000"/>
                </a:solidFill>
                <a:latin typeface="+mn-lt"/>
              </a:rPr>
              <a:t>and</a:t>
            </a:r>
            <a:r>
              <a:rPr lang="de-DE" altLang="x-none" sz="2000" dirty="0">
                <a:solidFill>
                  <a:srgbClr val="FF0000"/>
                </a:solidFill>
                <a:latin typeface="+mn-lt"/>
              </a:rPr>
              <a:t> </a:t>
            </a:r>
            <a:r>
              <a:rPr lang="de-DE" altLang="x-none" sz="2000" dirty="0" err="1">
                <a:solidFill>
                  <a:srgbClr val="FF0000"/>
                </a:solidFill>
                <a:latin typeface="+mn-lt"/>
              </a:rPr>
              <a:t>location</a:t>
            </a:r>
            <a:r>
              <a:rPr lang="de-DE" altLang="x-none" sz="2000" dirty="0">
                <a:solidFill>
                  <a:srgbClr val="FF0000"/>
                </a:solidFill>
                <a:latin typeface="+mn-lt"/>
              </a:rPr>
              <a:t>.</a:t>
            </a:r>
            <a:endParaRPr lang="de-DE" altLang="x-none" sz="1600" dirty="0">
              <a:solidFill>
                <a:srgbClr val="FF0000"/>
              </a:solidFill>
              <a:latin typeface="+mn-lt"/>
            </a:endParaRPr>
          </a:p>
          <a:p>
            <a:pPr eaLnBrk="1" hangingPunct="1"/>
            <a:endParaRPr lang="de-DE" altLang="x-none" sz="1200" dirty="0">
              <a:solidFill>
                <a:srgbClr val="FF0000"/>
              </a:solidFill>
            </a:endParaRPr>
          </a:p>
          <a:p>
            <a:pPr eaLnBrk="1" hangingPunct="1"/>
            <a:endParaRPr lang="de-DE" altLang="x-none" sz="1600" dirty="0"/>
          </a:p>
        </p:txBody>
      </p:sp>
      <p:pic>
        <p:nvPicPr>
          <p:cNvPr id="8602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776" y="1295400"/>
            <a:ext cx="37576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698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1558"/>
            <a:ext cx="10515600" cy="1325563"/>
          </a:xfrm>
        </p:spPr>
        <p:txBody>
          <a:bodyPr/>
          <a:lstStyle/>
          <a:p>
            <a:r>
              <a:rPr lang="en-US" b="1" dirty="0" smtClean="0"/>
              <a:t>Lateral boundary conditions.</a:t>
            </a:r>
            <a:endParaRPr lang="en-US" b="1" dirty="0"/>
          </a:p>
        </p:txBody>
      </p:sp>
      <p:sp>
        <p:nvSpPr>
          <p:cNvPr id="4" name="Slide Number Placeholder 3"/>
          <p:cNvSpPr>
            <a:spLocks noGrp="1"/>
          </p:cNvSpPr>
          <p:nvPr>
            <p:ph type="sldNum" sz="quarter" idx="12"/>
          </p:nvPr>
        </p:nvSpPr>
        <p:spPr/>
        <p:txBody>
          <a:bodyPr/>
          <a:lstStyle/>
          <a:p>
            <a:fld id="{FD9C07A9-32D0-394F-89D1-58D17DA0A84A}" type="slidenum">
              <a:rPr lang="en-US" smtClean="0"/>
              <a:t>34</a:t>
            </a:fld>
            <a:endParaRPr lang="en-US"/>
          </a:p>
        </p:txBody>
      </p:sp>
    </p:spTree>
    <p:extLst>
      <p:ext uri="{BB962C8B-B14F-4D97-AF65-F5344CB8AC3E}">
        <p14:creationId xmlns:p14="http://schemas.microsoft.com/office/powerpoint/2010/main" val="924828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ADB542A-50A2-6B4D-9791-B67058186680}" type="slidenum">
              <a:rPr lang="en-US" altLang="x-none" sz="1400"/>
              <a:pPr/>
              <a:t>35</a:t>
            </a:fld>
            <a:endParaRPr lang="en-US" altLang="x-none" sz="1400"/>
          </a:p>
        </p:txBody>
      </p:sp>
      <p:sp>
        <p:nvSpPr>
          <p:cNvPr id="37892" name="Rectangle 2"/>
          <p:cNvSpPr>
            <a:spLocks noGrp="1" noChangeArrowheads="1"/>
          </p:cNvSpPr>
          <p:nvPr>
            <p:ph type="title"/>
          </p:nvPr>
        </p:nvSpPr>
        <p:spPr>
          <a:xfrm>
            <a:off x="4495800" y="380999"/>
            <a:ext cx="6858000" cy="1977189"/>
          </a:xfrm>
        </p:spPr>
        <p:txBody>
          <a:bodyPr>
            <a:noAutofit/>
          </a:bodyPr>
          <a:lstStyle/>
          <a:p>
            <a:pPr eaLnBrk="1" hangingPunct="1"/>
            <a:r>
              <a:rPr lang="en-US" altLang="x-none" sz="3600" b="1" dirty="0"/>
              <a:t>Lateral boundary condition issues for </a:t>
            </a:r>
            <a:r>
              <a:rPr lang="en-US" altLang="x-none" sz="3600" b="1" dirty="0" smtClean="0"/>
              <a:t>limited-area models </a:t>
            </a:r>
            <a:r>
              <a:rPr lang="en-US" altLang="x-none" sz="3600" b="1" dirty="0"/>
              <a:t>(and </a:t>
            </a:r>
            <a:r>
              <a:rPr lang="en-US" altLang="x-none" sz="3600" b="1" dirty="0" smtClean="0"/>
              <a:t>limited-area ensemble forecasts</a:t>
            </a:r>
            <a:r>
              <a:rPr lang="en-US" altLang="x-none" sz="3600" b="1" dirty="0"/>
              <a:t>)</a:t>
            </a:r>
            <a:endParaRPr lang="en-US" altLang="x-none" sz="4800" b="1" dirty="0"/>
          </a:p>
        </p:txBody>
      </p:sp>
      <p:sp>
        <p:nvSpPr>
          <p:cNvPr id="37893" name="Rectangle 3"/>
          <p:cNvSpPr>
            <a:spLocks noGrp="1" noChangeArrowheads="1"/>
          </p:cNvSpPr>
          <p:nvPr>
            <p:ph type="body" idx="1"/>
          </p:nvPr>
        </p:nvSpPr>
        <p:spPr>
          <a:xfrm>
            <a:off x="486160" y="2819333"/>
            <a:ext cx="11203806" cy="3517232"/>
          </a:xfrm>
        </p:spPr>
        <p:txBody>
          <a:bodyPr/>
          <a:lstStyle/>
          <a:p>
            <a:pPr eaLnBrk="1" hangingPunct="1">
              <a:lnSpc>
                <a:spcPct val="90000"/>
              </a:lnSpc>
            </a:pPr>
            <a:r>
              <a:rPr lang="en-US" altLang="x-none" sz="2400" dirty="0"/>
              <a:t>With 1-way LBCs, small scales in domain cannot interact with scales larger than some limit defined by domain size.</a:t>
            </a:r>
          </a:p>
          <a:p>
            <a:pPr eaLnBrk="1" hangingPunct="1">
              <a:lnSpc>
                <a:spcPct val="90000"/>
              </a:lnSpc>
            </a:pPr>
            <a:r>
              <a:rPr lang="en-US" altLang="x-none" sz="2400" dirty="0"/>
              <a:t>LBCs generally provided by coarser-resolution forecast models, and this “sweeps” in low-resolution information, sweeps out developing high-resolution information.</a:t>
            </a:r>
          </a:p>
          <a:p>
            <a:pPr eaLnBrk="1" hangingPunct="1">
              <a:lnSpc>
                <a:spcPct val="90000"/>
              </a:lnSpc>
            </a:pPr>
            <a:r>
              <a:rPr lang="en-US" altLang="x-none" sz="2400" dirty="0"/>
              <a:t>Physical process parameterizations for model driving LBCs may be different than for interior.  Can cause spurious gradients</a:t>
            </a:r>
          </a:p>
          <a:p>
            <a:pPr eaLnBrk="1" hangingPunct="1">
              <a:lnSpc>
                <a:spcPct val="90000"/>
              </a:lnSpc>
            </a:pPr>
            <a:r>
              <a:rPr lang="en-US" altLang="x-none" sz="2400" dirty="0"/>
              <a:t>LBC info may introduce erroneous information for other reasons, e.g., model </a:t>
            </a:r>
            <a:r>
              <a:rPr lang="en-US" altLang="x-none" sz="2400" dirty="0" err="1"/>
              <a:t>numerics</a:t>
            </a:r>
            <a:r>
              <a:rPr lang="en-US" altLang="x-none" sz="2400" dirty="0"/>
              <a:t>.</a:t>
            </a:r>
          </a:p>
          <a:p>
            <a:pPr eaLnBrk="1" hangingPunct="1">
              <a:lnSpc>
                <a:spcPct val="90000"/>
              </a:lnSpc>
            </a:pPr>
            <a:r>
              <a:rPr lang="en-US" altLang="x-none" sz="2400" dirty="0"/>
              <a:t>LBC initialization can produce transient gravity-inertia modes.</a:t>
            </a:r>
          </a:p>
        </p:txBody>
      </p:sp>
      <p:sp>
        <p:nvSpPr>
          <p:cNvPr id="37894" name="Rectangle 4"/>
          <p:cNvSpPr>
            <a:spLocks noChangeArrowheads="1"/>
          </p:cNvSpPr>
          <p:nvPr/>
        </p:nvSpPr>
        <p:spPr bwMode="auto">
          <a:xfrm>
            <a:off x="201329" y="6476198"/>
            <a:ext cx="4630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Ref: Warner et al. </a:t>
            </a:r>
            <a:r>
              <a:rPr lang="en-US" altLang="x-none" sz="1400" dirty="0"/>
              <a:t>review article, </a:t>
            </a:r>
            <a:r>
              <a:rPr lang="en-US" altLang="x-none" sz="1400" i="1" dirty="0"/>
              <a:t>BAMS</a:t>
            </a:r>
            <a:r>
              <a:rPr lang="en-US" altLang="x-none" sz="1400" dirty="0"/>
              <a:t>, November 1997</a:t>
            </a:r>
            <a:endParaRPr lang="en-US" altLang="x-none" dirty="0"/>
          </a:p>
        </p:txBody>
      </p:sp>
      <p:pic>
        <p:nvPicPr>
          <p:cNvPr id="378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35750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863" y="37274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3" y="38798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3" y="40322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43" y="76200"/>
            <a:ext cx="3626871" cy="268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959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DD74598-A82F-8649-8B27-7B5DE37A0867}" type="slidenum">
              <a:rPr lang="en-US" altLang="x-none" sz="1400"/>
              <a:pPr/>
              <a:t>36</a:t>
            </a:fld>
            <a:endParaRPr lang="en-US" altLang="x-none" sz="1400"/>
          </a:p>
        </p:txBody>
      </p:sp>
      <p:sp>
        <p:nvSpPr>
          <p:cNvPr id="39940" name="Rectangle 2"/>
          <p:cNvSpPr>
            <a:spLocks noGrp="1" noChangeArrowheads="1"/>
          </p:cNvSpPr>
          <p:nvPr>
            <p:ph type="title"/>
          </p:nvPr>
        </p:nvSpPr>
        <p:spPr>
          <a:xfrm>
            <a:off x="838200" y="381000"/>
            <a:ext cx="7772400" cy="838200"/>
          </a:xfrm>
        </p:spPr>
        <p:txBody>
          <a:bodyPr/>
          <a:lstStyle/>
          <a:p>
            <a:pPr eaLnBrk="1" hangingPunct="1"/>
            <a:r>
              <a:rPr lang="en-US" altLang="x-none" b="1" dirty="0"/>
              <a:t>Influence of domain size</a:t>
            </a:r>
          </a:p>
        </p:txBody>
      </p:sp>
      <p:pic>
        <p:nvPicPr>
          <p:cNvPr id="39941"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230" y="1219199"/>
            <a:ext cx="4658033" cy="496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5"/>
          <p:cNvSpPr>
            <a:spLocks noChangeArrowheads="1"/>
          </p:cNvSpPr>
          <p:nvPr/>
        </p:nvSpPr>
        <p:spPr bwMode="auto">
          <a:xfrm>
            <a:off x="6448927" y="1680508"/>
            <a:ext cx="46528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dirty="0">
                <a:latin typeface="+mn-lt"/>
              </a:rPr>
              <a:t>T-126 global model driving</a:t>
            </a:r>
          </a:p>
          <a:p>
            <a:r>
              <a:rPr lang="en-US" altLang="x-none" dirty="0">
                <a:latin typeface="+mn-lt"/>
              </a:rPr>
              <a:t>lateral boundary conditions</a:t>
            </a:r>
          </a:p>
          <a:p>
            <a:r>
              <a:rPr lang="en-US" altLang="x-none" dirty="0">
                <a:latin typeface="+mn-lt"/>
              </a:rPr>
              <a:t>for nests with 80-km and </a:t>
            </a:r>
          </a:p>
          <a:p>
            <a:r>
              <a:rPr lang="en-US" altLang="x-none" dirty="0">
                <a:latin typeface="+mn-lt"/>
              </a:rPr>
              <a:t>40-km grid spacing</a:t>
            </a:r>
          </a:p>
          <a:p>
            <a:r>
              <a:rPr lang="en-US" altLang="x-none" dirty="0">
                <a:latin typeface="+mn-lt"/>
              </a:rPr>
              <a:t>of limited-area model.</a:t>
            </a:r>
          </a:p>
        </p:txBody>
      </p:sp>
      <p:sp>
        <p:nvSpPr>
          <p:cNvPr id="39943" name="Rectangle 6"/>
          <p:cNvSpPr>
            <a:spLocks noChangeArrowheads="1"/>
          </p:cNvSpPr>
          <p:nvPr/>
        </p:nvSpPr>
        <p:spPr bwMode="auto">
          <a:xfrm>
            <a:off x="2381250" y="6376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39944" name="Rectangle 7"/>
          <p:cNvSpPr>
            <a:spLocks noChangeArrowheads="1"/>
          </p:cNvSpPr>
          <p:nvPr/>
        </p:nvSpPr>
        <p:spPr bwMode="auto">
          <a:xfrm>
            <a:off x="192506" y="6248400"/>
            <a:ext cx="7030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dirty="0"/>
              <a:t>from Warner et al. Nov 1997 </a:t>
            </a:r>
            <a:r>
              <a:rPr lang="en-US" altLang="x-none" sz="1400" i="1" dirty="0"/>
              <a:t>BAMS</a:t>
            </a:r>
            <a:r>
              <a:rPr lang="en-US" altLang="x-none" sz="1400" dirty="0"/>
              <a:t>, and </a:t>
            </a:r>
            <a:r>
              <a:rPr lang="en-US" altLang="x-none" sz="1400" dirty="0" err="1"/>
              <a:t>Treadon</a:t>
            </a:r>
            <a:r>
              <a:rPr lang="en-US" altLang="x-none" sz="1400" dirty="0"/>
              <a:t> and Peterson (1993), </a:t>
            </a:r>
            <a:r>
              <a:rPr lang="en-US" altLang="x-none" sz="1400" i="1" dirty="0"/>
              <a:t>Preprints, 13th</a:t>
            </a:r>
          </a:p>
          <a:p>
            <a:r>
              <a:rPr lang="en-US" altLang="x-none" sz="1400" i="1" dirty="0"/>
              <a:t>Conf. on Weather Analysis and Forecasting</a:t>
            </a:r>
            <a:endParaRPr lang="en-US" altLang="x-none" dirty="0"/>
          </a:p>
        </p:txBody>
      </p:sp>
    </p:spTree>
    <p:extLst>
      <p:ext uri="{BB962C8B-B14F-4D97-AF65-F5344CB8AC3E}">
        <p14:creationId xmlns:p14="http://schemas.microsoft.com/office/powerpoint/2010/main" val="816270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95C7E8E-6518-8941-BE31-0866DE0DB096}" type="slidenum">
              <a:rPr lang="en-US" altLang="x-none" sz="1400"/>
              <a:pPr/>
              <a:t>37</a:t>
            </a:fld>
            <a:endParaRPr lang="en-US" altLang="x-none" sz="1400"/>
          </a:p>
        </p:txBody>
      </p:sp>
      <p:sp>
        <p:nvSpPr>
          <p:cNvPr id="41988" name="Rectangle 2"/>
          <p:cNvSpPr>
            <a:spLocks noGrp="1" noChangeArrowheads="1"/>
          </p:cNvSpPr>
          <p:nvPr>
            <p:ph type="title"/>
          </p:nvPr>
        </p:nvSpPr>
        <p:spPr>
          <a:xfrm>
            <a:off x="1676400" y="228600"/>
            <a:ext cx="8839200" cy="762000"/>
          </a:xfrm>
        </p:spPr>
        <p:txBody>
          <a:bodyPr/>
          <a:lstStyle/>
          <a:p>
            <a:pPr eaLnBrk="1" hangingPunct="1"/>
            <a:r>
              <a:rPr lang="en-US" altLang="x-none" sz="4000" b="1" dirty="0"/>
              <a:t>Influence of domain size, </a:t>
            </a:r>
            <a:r>
              <a:rPr lang="en-US" altLang="x-none" sz="4000" b="1" dirty="0" smtClean="0"/>
              <a:t>continued.</a:t>
            </a:r>
            <a:endParaRPr lang="en-US" altLang="x-none" b="1" dirty="0"/>
          </a:p>
        </p:txBody>
      </p:sp>
      <p:pic>
        <p:nvPicPr>
          <p:cNvPr id="41989"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96" y="1142999"/>
            <a:ext cx="9437604" cy="422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5"/>
          <p:cNvSpPr>
            <a:spLocks noChangeArrowheads="1"/>
          </p:cNvSpPr>
          <p:nvPr/>
        </p:nvSpPr>
        <p:spPr bwMode="auto">
          <a:xfrm>
            <a:off x="460408" y="5340687"/>
            <a:ext cx="1127118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dirty="0">
                <a:latin typeface="+mn-lt"/>
              </a:rPr>
              <a:t>40-km nested domain in global model had thin, realistic jet </a:t>
            </a:r>
            <a:r>
              <a:rPr lang="en-US" altLang="x-none" sz="2000" dirty="0" smtClean="0">
                <a:latin typeface="+mn-lt"/>
              </a:rPr>
              <a:t>streak using </a:t>
            </a:r>
            <a:r>
              <a:rPr lang="en-US" altLang="x-none" sz="2000" dirty="0">
                <a:latin typeface="+mn-lt"/>
              </a:rPr>
              <a:t>large domain (left) and smeared-out, unrealistic jet streak </a:t>
            </a:r>
            <a:r>
              <a:rPr lang="en-US" altLang="x-none" sz="2000" dirty="0" smtClean="0">
                <a:latin typeface="+mn-lt"/>
              </a:rPr>
              <a:t>using </a:t>
            </a:r>
            <a:r>
              <a:rPr lang="en-US" altLang="x-none" sz="2000" dirty="0">
                <a:latin typeface="+mn-lt"/>
              </a:rPr>
              <a:t>small domain (right).  </a:t>
            </a:r>
            <a:r>
              <a:rPr lang="en-US" altLang="x-none" sz="2000" dirty="0">
                <a:solidFill>
                  <a:srgbClr val="FF0000"/>
                </a:solidFill>
                <a:latin typeface="+mn-lt"/>
              </a:rPr>
              <a:t>High resolution of interior domain </a:t>
            </a:r>
            <a:r>
              <a:rPr lang="en-US" altLang="x-none" sz="2000" dirty="0" smtClean="0">
                <a:solidFill>
                  <a:srgbClr val="FF0000"/>
                </a:solidFill>
                <a:latin typeface="+mn-lt"/>
              </a:rPr>
              <a:t>not useful </a:t>
            </a:r>
            <a:r>
              <a:rPr lang="en-US" altLang="x-none" sz="2000" dirty="0">
                <a:solidFill>
                  <a:srgbClr val="FF0000"/>
                </a:solidFill>
                <a:latin typeface="+mn-lt"/>
              </a:rPr>
              <a:t>here because of sweeping in of low-resolution information.</a:t>
            </a:r>
            <a:endParaRPr lang="en-US" altLang="x-none" dirty="0">
              <a:latin typeface="+mn-lt"/>
            </a:endParaRPr>
          </a:p>
        </p:txBody>
      </p:sp>
      <p:sp>
        <p:nvSpPr>
          <p:cNvPr id="41991" name="Rectangle 6"/>
          <p:cNvSpPr>
            <a:spLocks noChangeArrowheads="1"/>
          </p:cNvSpPr>
          <p:nvPr/>
        </p:nvSpPr>
        <p:spPr bwMode="auto">
          <a:xfrm>
            <a:off x="2514600" y="1066800"/>
            <a:ext cx="2160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b="1"/>
              <a:t>large nested domain</a:t>
            </a:r>
          </a:p>
        </p:txBody>
      </p:sp>
      <p:sp>
        <p:nvSpPr>
          <p:cNvPr id="41992" name="Rectangle 7"/>
          <p:cNvSpPr>
            <a:spLocks noChangeArrowheads="1"/>
          </p:cNvSpPr>
          <p:nvPr/>
        </p:nvSpPr>
        <p:spPr bwMode="auto">
          <a:xfrm>
            <a:off x="6629401" y="1066800"/>
            <a:ext cx="22156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b="1"/>
              <a:t>small nested domain</a:t>
            </a:r>
          </a:p>
        </p:txBody>
      </p:sp>
      <p:sp>
        <p:nvSpPr>
          <p:cNvPr id="41993" name="Rectangle 12"/>
          <p:cNvSpPr>
            <a:spLocks noChangeArrowheads="1"/>
          </p:cNvSpPr>
          <p:nvPr/>
        </p:nvSpPr>
        <p:spPr bwMode="auto">
          <a:xfrm>
            <a:off x="1595438" y="6481763"/>
            <a:ext cx="836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Ref: ibid</a:t>
            </a:r>
          </a:p>
        </p:txBody>
      </p:sp>
      <p:cxnSp>
        <p:nvCxnSpPr>
          <p:cNvPr id="41994" name="Straight Arrow Connector 11"/>
          <p:cNvCxnSpPr>
            <a:cxnSpLocks noChangeShapeType="1"/>
          </p:cNvCxnSpPr>
          <p:nvPr/>
        </p:nvCxnSpPr>
        <p:spPr bwMode="auto">
          <a:xfrm flipV="1">
            <a:off x="2783305" y="2115152"/>
            <a:ext cx="609600" cy="2286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86055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6894CA0-A609-C24F-A179-D8B1A5F13302}" type="slidenum">
              <a:rPr lang="en-US" altLang="x-none" sz="1400"/>
              <a:pPr/>
              <a:t>38</a:t>
            </a:fld>
            <a:endParaRPr lang="en-US" altLang="x-none" sz="1400"/>
          </a:p>
        </p:txBody>
      </p:sp>
      <p:sp>
        <p:nvSpPr>
          <p:cNvPr id="48132" name="Rectangle 2"/>
          <p:cNvSpPr>
            <a:spLocks noGrp="1" noChangeArrowheads="1"/>
          </p:cNvSpPr>
          <p:nvPr>
            <p:ph type="title"/>
          </p:nvPr>
        </p:nvSpPr>
        <p:spPr>
          <a:xfrm>
            <a:off x="1752600" y="152400"/>
            <a:ext cx="8763000" cy="1143000"/>
          </a:xfrm>
        </p:spPr>
        <p:txBody>
          <a:bodyPr>
            <a:normAutofit/>
          </a:bodyPr>
          <a:lstStyle/>
          <a:p>
            <a:pPr eaLnBrk="1" hangingPunct="1"/>
            <a:r>
              <a:rPr lang="en-US" altLang="x-none" sz="3200" b="1" dirty="0"/>
              <a:t>Problems caused by using outer domain convective parameterization with explicit convection in nest</a:t>
            </a:r>
            <a:endParaRPr lang="en-US" altLang="x-none" sz="4800" b="1" dirty="0"/>
          </a:p>
        </p:txBody>
      </p:sp>
      <p:pic>
        <p:nvPicPr>
          <p:cNvPr id="48133"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1"/>
            <a:ext cx="396240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1371600"/>
            <a:ext cx="3565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6"/>
          <p:cNvSpPr>
            <a:spLocks noChangeArrowheads="1"/>
          </p:cNvSpPr>
          <p:nvPr/>
        </p:nvSpPr>
        <p:spPr bwMode="auto">
          <a:xfrm>
            <a:off x="1905000" y="5029201"/>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dirty="0">
                <a:latin typeface="+mn-lt"/>
              </a:rPr>
              <a:t>Simulation of nested domains, explicitly resolved convection on inner (3.3 km grid spacing, various parameterized convection on </a:t>
            </a:r>
            <a:r>
              <a:rPr lang="en-US" altLang="x-none" sz="1800" dirty="0" smtClean="0">
                <a:latin typeface="+mn-lt"/>
              </a:rPr>
              <a:t>outer (10</a:t>
            </a:r>
            <a:r>
              <a:rPr lang="en-US" altLang="x-none" sz="1800" dirty="0">
                <a:latin typeface="+mn-lt"/>
              </a:rPr>
              <a:t>, 30 km).  </a:t>
            </a:r>
            <a:endParaRPr lang="en-US" altLang="x-none" dirty="0">
              <a:latin typeface="+mn-lt"/>
            </a:endParaRPr>
          </a:p>
        </p:txBody>
      </p:sp>
      <p:sp>
        <p:nvSpPr>
          <p:cNvPr id="48136" name="Line 7"/>
          <p:cNvSpPr>
            <a:spLocks noChangeShapeType="1"/>
          </p:cNvSpPr>
          <p:nvPr/>
        </p:nvSpPr>
        <p:spPr bwMode="auto">
          <a:xfrm flipV="1">
            <a:off x="4114800" y="3200400"/>
            <a:ext cx="2286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7" name="Line 8"/>
          <p:cNvSpPr>
            <a:spLocks noChangeShapeType="1"/>
          </p:cNvSpPr>
          <p:nvPr/>
        </p:nvSpPr>
        <p:spPr bwMode="auto">
          <a:xfrm flipH="1" flipV="1">
            <a:off x="8991600" y="48768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8" name="Rectangle 9"/>
          <p:cNvSpPr>
            <a:spLocks noChangeArrowheads="1"/>
          </p:cNvSpPr>
          <p:nvPr/>
        </p:nvSpPr>
        <p:spPr bwMode="auto">
          <a:xfrm>
            <a:off x="9864" y="6538912"/>
            <a:ext cx="2276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200">
                <a:latin typeface="+mn-lt"/>
              </a:rPr>
              <a:t>Warner and Hsu, </a:t>
            </a:r>
            <a:r>
              <a:rPr lang="en-US" altLang="x-none" sz="1200" i="1">
                <a:latin typeface="+mn-lt"/>
              </a:rPr>
              <a:t>MWR</a:t>
            </a:r>
            <a:r>
              <a:rPr lang="en-US" altLang="x-none" sz="1200">
                <a:latin typeface="+mn-lt"/>
              </a:rPr>
              <a:t>, July 2000</a:t>
            </a:r>
            <a:endParaRPr lang="en-US" altLang="x-none">
              <a:latin typeface="+mn-lt"/>
            </a:endParaRPr>
          </a:p>
        </p:txBody>
      </p:sp>
      <p:sp>
        <p:nvSpPr>
          <p:cNvPr id="48139" name="Rectangle 10"/>
          <p:cNvSpPr>
            <a:spLocks noChangeArrowheads="1"/>
          </p:cNvSpPr>
          <p:nvPr/>
        </p:nvSpPr>
        <p:spPr bwMode="auto">
          <a:xfrm>
            <a:off x="6248400" y="5181601"/>
            <a:ext cx="396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a:latin typeface="+mn-lt"/>
              </a:rPr>
              <a:t>Rainfall on inner domain affected by choice of what is done on outer domain. E123 is explicit on each domain, KF12E3 is Kain-Fritsch on 1&amp;2, explicit on 3.</a:t>
            </a:r>
            <a:endParaRPr lang="en-US" altLang="x-none">
              <a:latin typeface="+mn-lt"/>
            </a:endParaRPr>
          </a:p>
        </p:txBody>
      </p:sp>
    </p:spTree>
    <p:extLst>
      <p:ext uri="{BB962C8B-B14F-4D97-AF65-F5344CB8AC3E}">
        <p14:creationId xmlns:p14="http://schemas.microsoft.com/office/powerpoint/2010/main" val="158844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4025B29-04EB-594C-8685-4FD3942D3FD1}" type="slidenum">
              <a:rPr lang="en-US" altLang="x-none" sz="1400"/>
              <a:pPr/>
              <a:t>39</a:t>
            </a:fld>
            <a:endParaRPr lang="en-US" altLang="x-none" sz="1400"/>
          </a:p>
        </p:txBody>
      </p:sp>
      <p:sp>
        <p:nvSpPr>
          <p:cNvPr id="50180" name="Rectangle 2"/>
          <p:cNvSpPr>
            <a:spLocks noGrp="1" noChangeArrowheads="1"/>
          </p:cNvSpPr>
          <p:nvPr>
            <p:ph type="title"/>
          </p:nvPr>
        </p:nvSpPr>
        <p:spPr>
          <a:xfrm>
            <a:off x="1600200" y="152400"/>
            <a:ext cx="8991600" cy="1143000"/>
          </a:xfrm>
        </p:spPr>
        <p:txBody>
          <a:bodyPr>
            <a:normAutofit/>
          </a:bodyPr>
          <a:lstStyle/>
          <a:p>
            <a:pPr eaLnBrk="1" hangingPunct="1"/>
            <a:r>
              <a:rPr lang="en-US" altLang="x-none" sz="3200" b="1" dirty="0"/>
              <a:t>Problems caused by using outer domain convective parameterization with explicit convection in nest</a:t>
            </a:r>
          </a:p>
        </p:txBody>
      </p:sp>
      <p:pic>
        <p:nvPicPr>
          <p:cNvPr id="50181"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1"/>
            <a:ext cx="54864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6"/>
          <p:cNvSpPr>
            <a:spLocks noChangeArrowheads="1"/>
          </p:cNvSpPr>
          <p:nvPr/>
        </p:nvSpPr>
        <p:spPr bwMode="auto">
          <a:xfrm>
            <a:off x="7315200" y="1523999"/>
            <a:ext cx="452387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dirty="0">
                <a:latin typeface="+mn-lt"/>
              </a:rPr>
              <a:t>In comparison with a dry </a:t>
            </a:r>
            <a:r>
              <a:rPr lang="en-US" altLang="x-none" sz="1800" dirty="0" smtClean="0">
                <a:latin typeface="+mn-lt"/>
              </a:rPr>
              <a:t>simulation</a:t>
            </a:r>
            <a:r>
              <a:rPr lang="en-US" altLang="x-none" sz="1800" dirty="0">
                <a:latin typeface="+mn-lt"/>
              </a:rPr>
              <a:t>, the effect </a:t>
            </a:r>
            <a:r>
              <a:rPr lang="en-US" altLang="x-none" sz="1800" dirty="0" smtClean="0">
                <a:latin typeface="+mn-lt"/>
              </a:rPr>
              <a:t>of parameterized </a:t>
            </a:r>
            <a:r>
              <a:rPr lang="en-US" altLang="x-none" sz="1800" dirty="0">
                <a:latin typeface="+mn-lt"/>
              </a:rPr>
              <a:t>convection </a:t>
            </a:r>
            <a:r>
              <a:rPr lang="en-US" altLang="x-none" sz="1800" dirty="0" smtClean="0">
                <a:latin typeface="+mn-lt"/>
              </a:rPr>
              <a:t>on </a:t>
            </a:r>
            <a:r>
              <a:rPr lang="en-US" altLang="x-none" sz="1800" dirty="0">
                <a:latin typeface="+mn-lt"/>
              </a:rPr>
              <a:t>the </a:t>
            </a:r>
            <a:r>
              <a:rPr lang="en-US" altLang="x-none" sz="1800" dirty="0" smtClean="0">
                <a:latin typeface="+mn-lt"/>
              </a:rPr>
              <a:t>thermodynamics of </a:t>
            </a:r>
            <a:r>
              <a:rPr lang="en-US" altLang="x-none" sz="1800" dirty="0">
                <a:latin typeface="+mn-lt"/>
              </a:rPr>
              <a:t>the interior grid is to </a:t>
            </a:r>
            <a:r>
              <a:rPr lang="en-US" altLang="x-none" sz="1800" dirty="0" smtClean="0">
                <a:latin typeface="+mn-lt"/>
              </a:rPr>
              <a:t>heat the </a:t>
            </a:r>
            <a:r>
              <a:rPr lang="en-US" altLang="x-none" sz="1800" dirty="0">
                <a:latin typeface="+mn-lt"/>
              </a:rPr>
              <a:t>upper </a:t>
            </a:r>
            <a:r>
              <a:rPr lang="en-US" altLang="x-none" sz="1800" dirty="0" smtClean="0">
                <a:latin typeface="+mn-lt"/>
              </a:rPr>
              <a:t>troposphere and </a:t>
            </a:r>
            <a:r>
              <a:rPr lang="en-US" altLang="x-none" sz="1800" dirty="0">
                <a:latin typeface="+mn-lt"/>
              </a:rPr>
              <a:t>dry the middle troposphere.</a:t>
            </a:r>
          </a:p>
          <a:p>
            <a:endParaRPr lang="en-US" altLang="x-none" sz="1800" dirty="0">
              <a:latin typeface="+mn-lt"/>
            </a:endParaRPr>
          </a:p>
          <a:p>
            <a:r>
              <a:rPr lang="en-US" altLang="x-none" sz="1800" dirty="0">
                <a:latin typeface="+mn-lt"/>
              </a:rPr>
              <a:t>Lessons:</a:t>
            </a:r>
          </a:p>
          <a:p>
            <a:endParaRPr lang="en-US" altLang="x-none" sz="1800" dirty="0">
              <a:latin typeface="+mn-lt"/>
            </a:endParaRPr>
          </a:p>
          <a:p>
            <a:pPr>
              <a:buFont typeface="Arial" charset="0"/>
              <a:buAutoNum type="arabicParenBoth"/>
            </a:pPr>
            <a:r>
              <a:rPr lang="en-US" altLang="x-none" sz="1800" dirty="0">
                <a:solidFill>
                  <a:srgbClr val="FF0000"/>
                </a:solidFill>
                <a:latin typeface="+mn-lt"/>
              </a:rPr>
              <a:t>If possible, use </a:t>
            </a:r>
            <a:r>
              <a:rPr lang="en-US" altLang="x-none" sz="1800" b="1" dirty="0">
                <a:solidFill>
                  <a:srgbClr val="FF0000"/>
                </a:solidFill>
                <a:latin typeface="+mn-lt"/>
              </a:rPr>
              <a:t>large</a:t>
            </a:r>
            <a:r>
              <a:rPr lang="en-US" altLang="x-none" sz="1800" dirty="0">
                <a:solidFill>
                  <a:srgbClr val="FF0000"/>
                </a:solidFill>
                <a:latin typeface="+mn-lt"/>
              </a:rPr>
              <a:t> </a:t>
            </a:r>
            <a:r>
              <a:rPr lang="en-US" altLang="x-none" sz="1800" dirty="0" smtClean="0">
                <a:solidFill>
                  <a:srgbClr val="FF0000"/>
                </a:solidFill>
                <a:latin typeface="+mn-lt"/>
              </a:rPr>
              <a:t>convectively </a:t>
            </a:r>
            <a:r>
              <a:rPr lang="en-US" altLang="x-none" sz="1800" dirty="0">
                <a:solidFill>
                  <a:srgbClr val="FF0000"/>
                </a:solidFill>
                <a:latin typeface="+mn-lt"/>
              </a:rPr>
              <a:t>resolving domains.</a:t>
            </a:r>
          </a:p>
          <a:p>
            <a:pPr>
              <a:buFont typeface="Arial" charset="0"/>
              <a:buAutoNum type="arabicParenBoth" startAt="2"/>
            </a:pPr>
            <a:r>
              <a:rPr lang="en-US" altLang="x-none" sz="1800" dirty="0">
                <a:solidFill>
                  <a:srgbClr val="FF0000"/>
                </a:solidFill>
                <a:latin typeface="+mn-lt"/>
              </a:rPr>
              <a:t>Develop/utilize convective </a:t>
            </a:r>
            <a:r>
              <a:rPr lang="en-US" altLang="x-none" sz="1800" dirty="0" smtClean="0">
                <a:solidFill>
                  <a:srgbClr val="FF0000"/>
                </a:solidFill>
                <a:latin typeface="+mn-lt"/>
              </a:rPr>
              <a:t>parameterizations </a:t>
            </a:r>
            <a:r>
              <a:rPr lang="en-US" altLang="x-none" sz="1800" dirty="0">
                <a:solidFill>
                  <a:srgbClr val="FF0000"/>
                </a:solidFill>
                <a:latin typeface="+mn-lt"/>
              </a:rPr>
              <a:t>with </a:t>
            </a:r>
            <a:r>
              <a:rPr lang="en-US" altLang="x-none" sz="1800" dirty="0" smtClean="0">
                <a:solidFill>
                  <a:srgbClr val="FF0000"/>
                </a:solidFill>
                <a:latin typeface="+mn-lt"/>
              </a:rPr>
              <a:t>physically reasonable </a:t>
            </a:r>
            <a:r>
              <a:rPr lang="en-US" altLang="x-none" sz="1800" dirty="0">
                <a:solidFill>
                  <a:srgbClr val="FF0000"/>
                </a:solidFill>
                <a:latin typeface="+mn-lt"/>
              </a:rPr>
              <a:t>mass-field responses.</a:t>
            </a:r>
          </a:p>
          <a:p>
            <a:pPr>
              <a:buFont typeface="Arial" charset="0"/>
              <a:buAutoNum type="arabicParenBoth" startAt="3"/>
            </a:pPr>
            <a:r>
              <a:rPr lang="en-US" altLang="x-none" sz="1800" dirty="0">
                <a:solidFill>
                  <a:srgbClr val="FF0000"/>
                </a:solidFill>
                <a:latin typeface="+mn-lt"/>
              </a:rPr>
              <a:t>Develop ways of tuning </a:t>
            </a:r>
            <a:r>
              <a:rPr lang="en-US" altLang="x-none" sz="1800" dirty="0" smtClean="0">
                <a:solidFill>
                  <a:srgbClr val="FF0000"/>
                </a:solidFill>
                <a:latin typeface="+mn-lt"/>
              </a:rPr>
              <a:t> convective </a:t>
            </a:r>
            <a:r>
              <a:rPr lang="en-US" altLang="x-none" sz="1800" dirty="0">
                <a:solidFill>
                  <a:srgbClr val="FF0000"/>
                </a:solidFill>
                <a:latin typeface="+mn-lt"/>
              </a:rPr>
              <a:t>parameterizations </a:t>
            </a:r>
            <a:r>
              <a:rPr lang="en-US" altLang="x-none" sz="1800" dirty="0" smtClean="0">
                <a:solidFill>
                  <a:srgbClr val="FF0000"/>
                </a:solidFill>
                <a:latin typeface="+mn-lt"/>
              </a:rPr>
              <a:t>to minimize </a:t>
            </a:r>
            <a:r>
              <a:rPr lang="en-US" altLang="x-none" sz="1800" dirty="0">
                <a:solidFill>
                  <a:srgbClr val="FF0000"/>
                </a:solidFill>
                <a:latin typeface="+mn-lt"/>
              </a:rPr>
              <a:t>nonphysical </a:t>
            </a:r>
            <a:r>
              <a:rPr lang="en-US" altLang="x-none" sz="1800" dirty="0" smtClean="0">
                <a:solidFill>
                  <a:srgbClr val="FF0000"/>
                </a:solidFill>
                <a:latin typeface="+mn-lt"/>
              </a:rPr>
              <a:t>competition between </a:t>
            </a:r>
            <a:r>
              <a:rPr lang="en-US" altLang="x-none" sz="1800" dirty="0">
                <a:solidFill>
                  <a:srgbClr val="FF0000"/>
                </a:solidFill>
                <a:latin typeface="+mn-lt"/>
              </a:rPr>
              <a:t>explicit and </a:t>
            </a:r>
            <a:r>
              <a:rPr lang="en-US" altLang="x-none" sz="1800" dirty="0" smtClean="0">
                <a:solidFill>
                  <a:srgbClr val="FF0000"/>
                </a:solidFill>
                <a:latin typeface="+mn-lt"/>
              </a:rPr>
              <a:t>parameterized convection</a:t>
            </a:r>
            <a:r>
              <a:rPr lang="en-US" altLang="x-none" sz="1800" dirty="0">
                <a:solidFill>
                  <a:srgbClr val="FF0000"/>
                </a:solidFill>
                <a:latin typeface="+mn-lt"/>
              </a:rPr>
              <a:t>.</a:t>
            </a:r>
            <a:endParaRPr lang="en-US" altLang="x-none" sz="3600" dirty="0">
              <a:solidFill>
                <a:srgbClr val="FF0000"/>
              </a:solidFill>
              <a:latin typeface="+mn-lt"/>
            </a:endParaRPr>
          </a:p>
        </p:txBody>
      </p:sp>
      <p:pic>
        <p:nvPicPr>
          <p:cNvPr id="50183"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010276"/>
            <a:ext cx="533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646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586" y="336250"/>
            <a:ext cx="10515600" cy="1325563"/>
          </a:xfrm>
        </p:spPr>
        <p:txBody>
          <a:bodyPr/>
          <a:lstStyle/>
          <a:p>
            <a:r>
              <a:rPr lang="en-US" b="1" dirty="0" smtClean="0"/>
              <a:t>Chaos and predictability fundamentals</a:t>
            </a:r>
            <a:endParaRPr lang="en-US" b="1" dirty="0"/>
          </a:p>
        </p:txBody>
      </p:sp>
      <p:pic>
        <p:nvPicPr>
          <p:cNvPr id="26626" name="Picture 2" descr="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803" y="1565561"/>
            <a:ext cx="3267622" cy="50872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61272" y="2512194"/>
            <a:ext cx="3730573" cy="369332"/>
          </a:xfrm>
          <a:prstGeom prst="rect">
            <a:avLst/>
          </a:prstGeom>
          <a:noFill/>
        </p:spPr>
        <p:txBody>
          <a:bodyPr wrap="none" rtlCol="0">
            <a:spAutoFit/>
          </a:bodyPr>
          <a:lstStyle/>
          <a:p>
            <a:r>
              <a:rPr lang="en-US" dirty="0" smtClean="0"/>
              <a:t>see this very readable book for more.</a:t>
            </a:r>
            <a:endParaRPr lang="en-US" dirty="0"/>
          </a:p>
        </p:txBody>
      </p:sp>
      <p:sp>
        <p:nvSpPr>
          <p:cNvPr id="5" name="Slide Number Placeholder 4"/>
          <p:cNvSpPr>
            <a:spLocks noGrp="1"/>
          </p:cNvSpPr>
          <p:nvPr>
            <p:ph type="sldNum" sz="quarter" idx="12"/>
          </p:nvPr>
        </p:nvSpPr>
        <p:spPr/>
        <p:txBody>
          <a:bodyPr/>
          <a:lstStyle/>
          <a:p>
            <a:fld id="{FD9C07A9-32D0-394F-89D1-58D17DA0A84A}" type="slidenum">
              <a:rPr lang="en-US" smtClean="0"/>
              <a:t>4</a:t>
            </a:fld>
            <a:endParaRPr lang="en-US"/>
          </a:p>
        </p:txBody>
      </p:sp>
    </p:spTree>
    <p:extLst>
      <p:ext uri="{BB962C8B-B14F-4D97-AF65-F5344CB8AC3E}">
        <p14:creationId xmlns:p14="http://schemas.microsoft.com/office/powerpoint/2010/main" val="539217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Verification of ensembles (very briefly)</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Summary measures:</a:t>
            </a:r>
          </a:p>
          <a:p>
            <a:pPr lvl="1"/>
            <a:r>
              <a:rPr lang="en-US" dirty="0" smtClean="0"/>
              <a:t>Brier scores (BS) and skill scores (BSS)</a:t>
            </a:r>
          </a:p>
          <a:p>
            <a:pPr lvl="1"/>
            <a:r>
              <a:rPr lang="en-US" dirty="0" smtClean="0"/>
              <a:t>Continuous ranked probability score (CRPS) and skill score (CRPSS).</a:t>
            </a:r>
          </a:p>
          <a:p>
            <a:pPr lvl="1"/>
            <a:r>
              <a:rPr lang="en-US" dirty="0" smtClean="0"/>
              <a:t>Relative Operating Characteristic (ROC) and ROC skill score (ROCSS).</a:t>
            </a:r>
          </a:p>
          <a:p>
            <a:r>
              <a:rPr lang="en-US" dirty="0" smtClean="0"/>
              <a:t>Measures of reliability includes:</a:t>
            </a:r>
          </a:p>
          <a:p>
            <a:pPr lvl="1"/>
            <a:r>
              <a:rPr lang="en-US" dirty="0" smtClean="0"/>
              <a:t>Reliability diagrams (slides 9)</a:t>
            </a:r>
          </a:p>
          <a:p>
            <a:pPr lvl="1"/>
            <a:r>
              <a:rPr lang="en-US" dirty="0" smtClean="0"/>
              <a:t>Rank histograms (aka “</a:t>
            </a:r>
            <a:r>
              <a:rPr lang="en-US" dirty="0" err="1" smtClean="0"/>
              <a:t>Talagrand</a:t>
            </a:r>
            <a:r>
              <a:rPr lang="en-US" dirty="0" smtClean="0"/>
              <a:t> diagrams</a:t>
            </a:r>
            <a:r>
              <a:rPr lang="en-US" dirty="0" smtClean="0">
                <a:sym typeface="Wingdings"/>
              </a:rPr>
              <a:t>”)</a:t>
            </a:r>
            <a:endParaRPr lang="en-US" dirty="0" smtClean="0"/>
          </a:p>
          <a:p>
            <a:pPr lvl="1"/>
            <a:r>
              <a:rPr lang="en-US" dirty="0" smtClean="0"/>
              <a:t>”Spread-skill” diagrams (slide 30)</a:t>
            </a:r>
          </a:p>
          <a:p>
            <a:r>
              <a:rPr lang="en-US" dirty="0" smtClean="0"/>
              <a:t>Measures of sharpness include:</a:t>
            </a:r>
          </a:p>
          <a:p>
            <a:pPr lvl="1"/>
            <a:r>
              <a:rPr lang="en-US" dirty="0" smtClean="0"/>
              <a:t>Inset histogram on reliability diagrams (slide 11).</a:t>
            </a:r>
          </a:p>
          <a:p>
            <a:pPr lvl="1"/>
            <a:r>
              <a:rPr lang="en-US" dirty="0" smtClean="0"/>
              <a:t>Indirectly, higher BSS, CRPSS (or lower BS, CRPS)</a:t>
            </a:r>
          </a:p>
          <a:p>
            <a:pPr lvl="1"/>
            <a:endParaRPr lang="en-US" dirty="0"/>
          </a:p>
        </p:txBody>
      </p:sp>
      <p:sp>
        <p:nvSpPr>
          <p:cNvPr id="4" name="Slide Number Placeholder 3"/>
          <p:cNvSpPr>
            <a:spLocks noGrp="1"/>
          </p:cNvSpPr>
          <p:nvPr>
            <p:ph type="sldNum" sz="quarter" idx="12"/>
          </p:nvPr>
        </p:nvSpPr>
        <p:spPr/>
        <p:txBody>
          <a:bodyPr/>
          <a:lstStyle/>
          <a:p>
            <a:fld id="{FD9C07A9-32D0-394F-89D1-58D17DA0A84A}" type="slidenum">
              <a:rPr lang="en-US" smtClean="0"/>
              <a:t>40</a:t>
            </a:fld>
            <a:endParaRPr lang="en-US"/>
          </a:p>
        </p:txBody>
      </p:sp>
    </p:spTree>
    <p:extLst>
      <p:ext uri="{BB962C8B-B14F-4D97-AF65-F5344CB8AC3E}">
        <p14:creationId xmlns:p14="http://schemas.microsoft.com/office/powerpoint/2010/main" val="1710137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Verification resources</a:t>
            </a:r>
            <a:endParaRPr lang="en-US" b="1" dirty="0"/>
          </a:p>
        </p:txBody>
      </p:sp>
      <p:sp>
        <p:nvSpPr>
          <p:cNvPr id="3" name="Content Placeholder 2"/>
          <p:cNvSpPr>
            <a:spLocks noGrp="1"/>
          </p:cNvSpPr>
          <p:nvPr>
            <p:ph idx="1"/>
          </p:nvPr>
        </p:nvSpPr>
        <p:spPr/>
        <p:txBody>
          <a:bodyPr/>
          <a:lstStyle/>
          <a:p>
            <a:r>
              <a:rPr lang="en-US" dirty="0" smtClean="0"/>
              <a:t>Hamill presentation to NCAR workshop on ensemble verification, </a:t>
            </a:r>
            <a:r>
              <a:rPr lang="en-US" dirty="0" smtClean="0">
                <a:hlinkClick r:id="rId2"/>
              </a:rPr>
              <a:t>here</a:t>
            </a:r>
            <a:r>
              <a:rPr lang="en-US" dirty="0" smtClean="0"/>
              <a:t>.</a:t>
            </a:r>
          </a:p>
          <a:p>
            <a:r>
              <a:rPr lang="en-US" dirty="0" smtClean="0"/>
              <a:t>Beth Ebert / WMO web page on verification </a:t>
            </a:r>
            <a:r>
              <a:rPr lang="en-US" dirty="0" smtClean="0">
                <a:hlinkClick r:id="rId3"/>
              </a:rPr>
              <a:t>here</a:t>
            </a:r>
            <a:r>
              <a:rPr lang="en-US" dirty="0" smtClean="0"/>
              <a:t>.</a:t>
            </a:r>
          </a:p>
          <a:p>
            <a:r>
              <a:rPr lang="en-US" dirty="0" smtClean="0"/>
              <a:t>Dan Wilks’ book chapter in “</a:t>
            </a:r>
            <a:r>
              <a:rPr lang="en-US" dirty="0" smtClean="0">
                <a:hlinkClick r:id="rId4"/>
              </a:rPr>
              <a:t>Statistical Methods in the Atmospheric Sciences</a:t>
            </a:r>
            <a:r>
              <a:rPr lang="en-US" dirty="0" smtClean="0"/>
              <a:t>”</a:t>
            </a:r>
          </a:p>
          <a:p>
            <a:r>
              <a:rPr lang="en-US" dirty="0" err="1" smtClean="0"/>
              <a:t>Jolliffe</a:t>
            </a:r>
            <a:r>
              <a:rPr lang="en-US" dirty="0" smtClean="0"/>
              <a:t> and Stephenson book, ”</a:t>
            </a:r>
            <a:r>
              <a:rPr lang="en-US" dirty="0" smtClean="0">
                <a:hlinkClick r:id="rId5"/>
              </a:rPr>
              <a:t>Forecast Verification.</a:t>
            </a:r>
            <a:r>
              <a:rPr lang="en-US" dirty="0" smtClean="0"/>
              <a:t>”</a:t>
            </a:r>
            <a:endParaRPr lang="en-US" dirty="0"/>
          </a:p>
        </p:txBody>
      </p:sp>
      <p:sp>
        <p:nvSpPr>
          <p:cNvPr id="4" name="Slide Number Placeholder 3"/>
          <p:cNvSpPr>
            <a:spLocks noGrp="1"/>
          </p:cNvSpPr>
          <p:nvPr>
            <p:ph type="sldNum" sz="quarter" idx="12"/>
          </p:nvPr>
        </p:nvSpPr>
        <p:spPr/>
        <p:txBody>
          <a:bodyPr/>
          <a:lstStyle/>
          <a:p>
            <a:fld id="{FD9C07A9-32D0-394F-89D1-58D17DA0A84A}" type="slidenum">
              <a:rPr lang="en-US" smtClean="0"/>
              <a:t>41</a:t>
            </a:fld>
            <a:endParaRPr lang="en-US"/>
          </a:p>
        </p:txBody>
      </p:sp>
    </p:spTree>
    <p:extLst>
      <p:ext uri="{BB962C8B-B14F-4D97-AF65-F5344CB8AC3E}">
        <p14:creationId xmlns:p14="http://schemas.microsoft.com/office/powerpoint/2010/main" val="2006636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433"/>
            <a:ext cx="10515600" cy="1325563"/>
          </a:xfrm>
        </p:spPr>
        <p:txBody>
          <a:bodyPr/>
          <a:lstStyle/>
          <a:p>
            <a:r>
              <a:rPr lang="en-US" b="1" dirty="0" smtClean="0"/>
              <a:t>Displaying ensemble information: a few resources.</a:t>
            </a:r>
            <a:endParaRPr lang="en-US" b="1" dirty="0"/>
          </a:p>
        </p:txBody>
      </p:sp>
      <p:sp>
        <p:nvSpPr>
          <p:cNvPr id="3" name="Content Placeholder 2"/>
          <p:cNvSpPr>
            <a:spLocks noGrp="1"/>
          </p:cNvSpPr>
          <p:nvPr>
            <p:ph idx="1"/>
          </p:nvPr>
        </p:nvSpPr>
        <p:spPr>
          <a:xfrm>
            <a:off x="838200" y="2290595"/>
            <a:ext cx="10914246" cy="4351338"/>
          </a:xfrm>
        </p:spPr>
        <p:txBody>
          <a:bodyPr/>
          <a:lstStyle/>
          <a:p>
            <a:r>
              <a:rPr lang="en-US" dirty="0" smtClean="0"/>
              <a:t>SREF web page (</a:t>
            </a:r>
            <a:r>
              <a:rPr lang="en-US" dirty="0" smtClean="0">
                <a:hlinkClick r:id="rId2"/>
              </a:rPr>
              <a:t>http://www.spc.noaa.gov/exper/sref/)</a:t>
            </a:r>
            <a:r>
              <a:rPr lang="en-US" dirty="0" smtClean="0"/>
              <a:t> </a:t>
            </a:r>
          </a:p>
          <a:p>
            <a:r>
              <a:rPr lang="en-US" dirty="0" smtClean="0"/>
              <a:t>NCAR ensemble (</a:t>
            </a:r>
            <a:r>
              <a:rPr lang="en-US" dirty="0" smtClean="0">
                <a:hlinkClick r:id="rId3"/>
              </a:rPr>
              <a:t>http://ensemble.ucar.edu/index.php?d=2017031312)</a:t>
            </a:r>
            <a:endParaRPr lang="en-US" dirty="0" smtClean="0"/>
          </a:p>
          <a:p>
            <a:r>
              <a:rPr lang="en-US" dirty="0" smtClean="0"/>
              <a:t>NWS situational awareness tables (</a:t>
            </a:r>
            <a:r>
              <a:rPr lang="en-US" dirty="0" smtClean="0">
                <a:hlinkClick r:id="rId4"/>
              </a:rPr>
              <a:t>http://ssd.wrh.noaa.gov/satable/)</a:t>
            </a:r>
            <a:r>
              <a:rPr lang="en-US" dirty="0" smtClean="0"/>
              <a:t>  </a:t>
            </a:r>
            <a:endParaRPr lang="en-US" dirty="0"/>
          </a:p>
        </p:txBody>
      </p:sp>
      <p:sp>
        <p:nvSpPr>
          <p:cNvPr id="4" name="Slide Number Placeholder 3"/>
          <p:cNvSpPr>
            <a:spLocks noGrp="1"/>
          </p:cNvSpPr>
          <p:nvPr>
            <p:ph type="sldNum" sz="quarter" idx="12"/>
          </p:nvPr>
        </p:nvSpPr>
        <p:spPr/>
        <p:txBody>
          <a:bodyPr/>
          <a:lstStyle/>
          <a:p>
            <a:fld id="{FD9C07A9-32D0-394F-89D1-58D17DA0A84A}" type="slidenum">
              <a:rPr lang="en-US" smtClean="0"/>
              <a:t>42</a:t>
            </a:fld>
            <a:endParaRPr lang="en-US"/>
          </a:p>
        </p:txBody>
      </p:sp>
    </p:spTree>
    <p:extLst>
      <p:ext uri="{BB962C8B-B14F-4D97-AF65-F5344CB8AC3E}">
        <p14:creationId xmlns:p14="http://schemas.microsoft.com/office/powerpoint/2010/main" val="576819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p:txBody>
          <a:bodyPr>
            <a:normAutofit lnSpcReduction="10000"/>
          </a:bodyPr>
          <a:lstStyle/>
          <a:p>
            <a:r>
              <a:rPr lang="en-US" dirty="0" smtClean="0"/>
              <a:t>In many (most) situations, practical weather prediction can be highly uncertain and should lead you to question whether you can get useful guidance from a single deterministic simulation.</a:t>
            </a:r>
          </a:p>
          <a:p>
            <a:r>
              <a:rPr lang="en-US" dirty="0" smtClean="0"/>
              <a:t>Ensembles are the common method for simulating this uncertainty.</a:t>
            </a:r>
          </a:p>
          <a:p>
            <a:r>
              <a:rPr lang="en-US" dirty="0" smtClean="0"/>
              <a:t>A properly constructed regional ensemble must deal with uncertainty that includes:</a:t>
            </a:r>
          </a:p>
          <a:p>
            <a:pPr lvl="1"/>
            <a:r>
              <a:rPr lang="en-US" dirty="0" smtClean="0"/>
              <a:t>Initial-condition uncertainty.</a:t>
            </a:r>
          </a:p>
          <a:p>
            <a:pPr lvl="1"/>
            <a:r>
              <a:rPr lang="en-US" dirty="0" smtClean="0"/>
              <a:t>Uncertainty of the model forecast itself (hard).</a:t>
            </a:r>
          </a:p>
          <a:p>
            <a:pPr lvl="1"/>
            <a:r>
              <a:rPr lang="en-US" dirty="0" smtClean="0"/>
              <a:t>Overly confident estimates of forecast uncertainty due to boundary conditions.</a:t>
            </a:r>
          </a:p>
          <a:p>
            <a:r>
              <a:rPr lang="en-US" dirty="0" smtClean="0"/>
              <a:t>Questions?</a:t>
            </a:r>
            <a:endParaRPr lang="en-US" dirty="0"/>
          </a:p>
        </p:txBody>
      </p:sp>
      <p:sp>
        <p:nvSpPr>
          <p:cNvPr id="4" name="Slide Number Placeholder 3"/>
          <p:cNvSpPr>
            <a:spLocks noGrp="1"/>
          </p:cNvSpPr>
          <p:nvPr>
            <p:ph type="sldNum" sz="quarter" idx="12"/>
          </p:nvPr>
        </p:nvSpPr>
        <p:spPr/>
        <p:txBody>
          <a:bodyPr/>
          <a:lstStyle/>
          <a:p>
            <a:fld id="{FD9C07A9-32D0-394F-89D1-58D17DA0A84A}" type="slidenum">
              <a:rPr lang="en-US" smtClean="0"/>
              <a:t>43</a:t>
            </a:fld>
            <a:endParaRPr lang="en-US"/>
          </a:p>
        </p:txBody>
      </p:sp>
    </p:spTree>
    <p:extLst>
      <p:ext uri="{BB962C8B-B14F-4D97-AF65-F5344CB8AC3E}">
        <p14:creationId xmlns:p14="http://schemas.microsoft.com/office/powerpoint/2010/main" val="719512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Supplementary slides</a:t>
            </a:r>
            <a:endParaRPr lang="en-US" b="1"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D9C07A9-32D0-394F-89D1-58D17DA0A84A}" type="slidenum">
              <a:rPr lang="en-US" smtClean="0"/>
              <a:t>44</a:t>
            </a:fld>
            <a:endParaRPr lang="en-US"/>
          </a:p>
        </p:txBody>
      </p:sp>
    </p:spTree>
    <p:extLst>
      <p:ext uri="{BB962C8B-B14F-4D97-AF65-F5344CB8AC3E}">
        <p14:creationId xmlns:p14="http://schemas.microsoft.com/office/powerpoint/2010/main" val="1324724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Why is the predictability of small-scale phenomena poorer in weakly-forced situations?</a:t>
            </a:r>
            <a:endParaRPr lang="en-US" b="1"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D9C07A9-32D0-394F-89D1-58D17DA0A84A}" type="slidenum">
              <a:rPr lang="en-US" smtClean="0"/>
              <a:t>45</a:t>
            </a:fld>
            <a:endParaRPr lang="en-US"/>
          </a:p>
        </p:txBody>
      </p:sp>
    </p:spTree>
    <p:extLst>
      <p:ext uri="{BB962C8B-B14F-4D97-AF65-F5344CB8AC3E}">
        <p14:creationId xmlns:p14="http://schemas.microsoft.com/office/powerpoint/2010/main" val="374532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A7E9DF2-6E9A-8D4D-9FC9-93CAD297FE0C}" type="slidenum">
              <a:rPr lang="en-US" altLang="x-none" sz="1400"/>
              <a:pPr/>
              <a:t>46</a:t>
            </a:fld>
            <a:endParaRPr lang="en-US" altLang="x-none" sz="1400"/>
          </a:p>
        </p:txBody>
      </p:sp>
      <p:sp>
        <p:nvSpPr>
          <p:cNvPr id="53251"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53252" name="Rectangle 3"/>
          <p:cNvSpPr>
            <a:spLocks noGrp="1" noChangeArrowheads="1"/>
          </p:cNvSpPr>
          <p:nvPr>
            <p:ph type="body" idx="1"/>
          </p:nvPr>
        </p:nvSpPr>
        <p:spPr>
          <a:xfrm>
            <a:off x="2057400" y="4876800"/>
            <a:ext cx="7696200" cy="1371600"/>
          </a:xfrm>
        </p:spPr>
        <p:txBody>
          <a:bodyPr/>
          <a:lstStyle/>
          <a:p>
            <a:pPr eaLnBrk="1" hangingPunct="1"/>
            <a:r>
              <a:rPr lang="en-US" altLang="x-none" sz="2000"/>
              <a:t>Integration domains and topography (m) of the (a) 7- and (b) 2.2-km LM simulations.  Six-member ensemble in the interior domain using shifting initialization times.  LBCs for larger domain from ECMWF forecast.</a:t>
            </a:r>
            <a:endParaRPr lang="en-US" altLang="x-none" sz="1600"/>
          </a:p>
        </p:txBody>
      </p:sp>
      <p:pic>
        <p:nvPicPr>
          <p:cNvPr id="532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0"/>
            <a:ext cx="7315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5"/>
          <p:cNvSpPr>
            <a:spLocks noChangeArrowheads="1"/>
          </p:cNvSpPr>
          <p:nvPr/>
        </p:nvSpPr>
        <p:spPr bwMode="auto">
          <a:xfrm>
            <a:off x="1962150" y="38909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53255" name="Rectangle 6"/>
          <p:cNvSpPr>
            <a:spLocks noChangeArrowheads="1"/>
          </p:cNvSpPr>
          <p:nvPr/>
        </p:nvSpPr>
        <p:spPr bwMode="auto">
          <a:xfrm>
            <a:off x="1600200" y="6400800"/>
            <a:ext cx="354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Ref: Hohnegger et al., August 2006 </a:t>
            </a:r>
            <a:r>
              <a:rPr lang="en-US" altLang="x-none" sz="1400" i="1"/>
              <a:t>MWR</a:t>
            </a:r>
            <a:r>
              <a:rPr lang="en-US" altLang="x-none"/>
              <a:t>.</a:t>
            </a:r>
          </a:p>
        </p:txBody>
      </p:sp>
    </p:spTree>
    <p:extLst>
      <p:ext uri="{BB962C8B-B14F-4D97-AF65-F5344CB8AC3E}">
        <p14:creationId xmlns:p14="http://schemas.microsoft.com/office/powerpoint/2010/main" val="1687282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357F297-B7F2-064D-87DE-37CDAC940971}" type="slidenum">
              <a:rPr lang="en-US" altLang="x-none" sz="1400"/>
              <a:pPr/>
              <a:t>47</a:t>
            </a:fld>
            <a:endParaRPr lang="en-US" altLang="x-none" sz="1400"/>
          </a:p>
        </p:txBody>
      </p:sp>
      <p:sp>
        <p:nvSpPr>
          <p:cNvPr id="54275"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54276" name="Rectangle 5"/>
          <p:cNvSpPr>
            <a:spLocks noChangeArrowheads="1"/>
          </p:cNvSpPr>
          <p:nvPr/>
        </p:nvSpPr>
        <p:spPr bwMode="auto">
          <a:xfrm>
            <a:off x="2038350" y="45767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54277" name="Rectangle 6"/>
          <p:cNvSpPr>
            <a:spLocks noChangeArrowheads="1"/>
          </p:cNvSpPr>
          <p:nvPr/>
        </p:nvSpPr>
        <p:spPr bwMode="auto">
          <a:xfrm>
            <a:off x="1600200" y="6400800"/>
            <a:ext cx="354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Ref: Hohnegger et al., August 2006 </a:t>
            </a:r>
            <a:r>
              <a:rPr lang="en-US" altLang="x-none" sz="1400" i="1"/>
              <a:t>MWR</a:t>
            </a:r>
            <a:r>
              <a:rPr lang="en-US" altLang="x-none"/>
              <a:t>.</a:t>
            </a:r>
          </a:p>
        </p:txBody>
      </p:sp>
      <p:pic>
        <p:nvPicPr>
          <p:cNvPr id="5427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50" y="2882715"/>
            <a:ext cx="82550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8"/>
          <p:cNvSpPr>
            <a:spLocks noChangeArrowheads="1"/>
          </p:cNvSpPr>
          <p:nvPr/>
        </p:nvSpPr>
        <p:spPr bwMode="auto">
          <a:xfrm>
            <a:off x="3494967" y="1521561"/>
            <a:ext cx="52020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t>500-hPa initial conditions for 3 cases</a:t>
            </a:r>
          </a:p>
        </p:txBody>
      </p:sp>
      <p:sp>
        <p:nvSpPr>
          <p:cNvPr id="54280" name="Rectangle 9"/>
          <p:cNvSpPr>
            <a:spLocks noChangeArrowheads="1"/>
          </p:cNvSpPr>
          <p:nvPr/>
        </p:nvSpPr>
        <p:spPr bwMode="auto">
          <a:xfrm>
            <a:off x="2133600" y="2514600"/>
            <a:ext cx="245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IOP2a: 00 UTC 17 Sep 1999</a:t>
            </a:r>
            <a:endParaRPr lang="en-US" altLang="x-none"/>
          </a:p>
        </p:txBody>
      </p:sp>
      <p:sp>
        <p:nvSpPr>
          <p:cNvPr id="54281" name="Rectangle 10"/>
          <p:cNvSpPr>
            <a:spLocks noChangeArrowheads="1"/>
          </p:cNvSpPr>
          <p:nvPr/>
        </p:nvSpPr>
        <p:spPr bwMode="auto">
          <a:xfrm>
            <a:off x="4953001" y="2514600"/>
            <a:ext cx="250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IOP 2b: 00 UTC 20 Sep 1999</a:t>
            </a:r>
            <a:endParaRPr lang="en-US" altLang="x-none"/>
          </a:p>
        </p:txBody>
      </p:sp>
      <p:sp>
        <p:nvSpPr>
          <p:cNvPr id="54282" name="Rectangle 11"/>
          <p:cNvSpPr>
            <a:spLocks noChangeArrowheads="1"/>
          </p:cNvSpPr>
          <p:nvPr/>
        </p:nvSpPr>
        <p:spPr bwMode="auto">
          <a:xfrm>
            <a:off x="7696201" y="2514600"/>
            <a:ext cx="2359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IOP3: 00 UTC 25 Sep 1999</a:t>
            </a:r>
            <a:endParaRPr lang="en-US" altLang="x-none"/>
          </a:p>
        </p:txBody>
      </p:sp>
      <p:sp>
        <p:nvSpPr>
          <p:cNvPr id="54283" name="Rectangle 12"/>
          <p:cNvSpPr>
            <a:spLocks noGrp="1" noChangeArrowheads="1"/>
          </p:cNvSpPr>
          <p:nvPr>
            <p:ph type="body" idx="1"/>
          </p:nvPr>
        </p:nvSpPr>
        <p:spPr>
          <a:xfrm>
            <a:off x="3124200" y="5334000"/>
            <a:ext cx="5943600" cy="381000"/>
          </a:xfrm>
        </p:spPr>
        <p:txBody>
          <a:bodyPr>
            <a:normAutofit fontScale="77500" lnSpcReduction="20000"/>
          </a:bodyPr>
          <a:lstStyle/>
          <a:p>
            <a:pPr eaLnBrk="1" hangingPunct="1">
              <a:lnSpc>
                <a:spcPct val="90000"/>
              </a:lnSpc>
            </a:pPr>
            <a:r>
              <a:rPr lang="en-US" altLang="x-none" sz="1800"/>
              <a:t>Data from Mesoscale Alpine Program (MAP), Bougeault et al.,</a:t>
            </a:r>
            <a:r>
              <a:rPr lang="en-US" altLang="x-none" sz="1800" i="1"/>
              <a:t> BAMS</a:t>
            </a:r>
            <a:r>
              <a:rPr lang="en-US" altLang="x-none" sz="1800"/>
              <a:t>, 2001. </a:t>
            </a:r>
            <a:endParaRPr lang="en-US" altLang="x-none"/>
          </a:p>
        </p:txBody>
      </p:sp>
    </p:spTree>
    <p:extLst>
      <p:ext uri="{BB962C8B-B14F-4D97-AF65-F5344CB8AC3E}">
        <p14:creationId xmlns:p14="http://schemas.microsoft.com/office/powerpoint/2010/main" val="643402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742C1A4-54F2-F64F-BD48-B384EB1BB2DB}" type="slidenum">
              <a:rPr lang="en-US" altLang="x-none" sz="1400"/>
              <a:pPr/>
              <a:t>48</a:t>
            </a:fld>
            <a:endParaRPr lang="en-US" altLang="x-none" sz="1400"/>
          </a:p>
        </p:txBody>
      </p:sp>
      <p:sp>
        <p:nvSpPr>
          <p:cNvPr id="55299"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55300" name="Rectangle 3"/>
          <p:cNvSpPr>
            <a:spLocks noGrp="1" noChangeArrowheads="1"/>
          </p:cNvSpPr>
          <p:nvPr>
            <p:ph type="body" idx="1"/>
          </p:nvPr>
        </p:nvSpPr>
        <p:spPr>
          <a:xfrm>
            <a:off x="1981200" y="5867400"/>
            <a:ext cx="7696200" cy="685800"/>
          </a:xfrm>
        </p:spPr>
        <p:txBody>
          <a:bodyPr/>
          <a:lstStyle/>
          <a:p>
            <a:pPr eaLnBrk="1" hangingPunct="1"/>
            <a:r>
              <a:rPr lang="en-US" altLang="x-none" sz="1600"/>
              <a:t>Reasonable correspondence between model forecast and analyzed precipitations.</a:t>
            </a:r>
          </a:p>
        </p:txBody>
      </p:sp>
      <p:sp>
        <p:nvSpPr>
          <p:cNvPr id="55301" name="Rectangle 4"/>
          <p:cNvSpPr>
            <a:spLocks noChangeArrowheads="1"/>
          </p:cNvSpPr>
          <p:nvPr/>
        </p:nvSpPr>
        <p:spPr bwMode="auto">
          <a:xfrm>
            <a:off x="1962150" y="38909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55302" name="Rectangle 5"/>
          <p:cNvSpPr>
            <a:spLocks noChangeArrowheads="1"/>
          </p:cNvSpPr>
          <p:nvPr/>
        </p:nvSpPr>
        <p:spPr bwMode="auto">
          <a:xfrm>
            <a:off x="1600200" y="6400800"/>
            <a:ext cx="354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Ref: Hohnegger et al., August 2006 </a:t>
            </a:r>
            <a:r>
              <a:rPr lang="en-US" altLang="x-none" sz="1400" i="1"/>
              <a:t>MWR</a:t>
            </a:r>
            <a:r>
              <a:rPr lang="en-US" altLang="x-none"/>
              <a:t>.</a:t>
            </a:r>
          </a:p>
        </p:txBody>
      </p:sp>
      <p:pic>
        <p:nvPicPr>
          <p:cNvPr id="5530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0"/>
            <a:ext cx="77724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Rectangle 12"/>
          <p:cNvSpPr>
            <a:spLocks noChangeArrowheads="1"/>
          </p:cNvSpPr>
          <p:nvPr/>
        </p:nvSpPr>
        <p:spPr bwMode="auto">
          <a:xfrm>
            <a:off x="2133600" y="1219200"/>
            <a:ext cx="245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IOP2a: 00 UTC 17 Sep 1999</a:t>
            </a:r>
            <a:endParaRPr lang="en-US" altLang="x-none"/>
          </a:p>
        </p:txBody>
      </p:sp>
      <p:sp>
        <p:nvSpPr>
          <p:cNvPr id="55305" name="Rectangle 13"/>
          <p:cNvSpPr>
            <a:spLocks noChangeArrowheads="1"/>
          </p:cNvSpPr>
          <p:nvPr/>
        </p:nvSpPr>
        <p:spPr bwMode="auto">
          <a:xfrm>
            <a:off x="4876801" y="1219200"/>
            <a:ext cx="250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IOP 2b: 00 UTC 20 Sep 1999</a:t>
            </a:r>
            <a:endParaRPr lang="en-US" altLang="x-none"/>
          </a:p>
        </p:txBody>
      </p:sp>
      <p:sp>
        <p:nvSpPr>
          <p:cNvPr id="55306" name="Rectangle 14"/>
          <p:cNvSpPr>
            <a:spLocks noChangeArrowheads="1"/>
          </p:cNvSpPr>
          <p:nvPr/>
        </p:nvSpPr>
        <p:spPr bwMode="auto">
          <a:xfrm>
            <a:off x="7696201" y="1219200"/>
            <a:ext cx="2359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IOP3: 00 UTC 25 Sep 1999</a:t>
            </a:r>
            <a:endParaRPr lang="en-US" altLang="x-none"/>
          </a:p>
        </p:txBody>
      </p:sp>
      <p:sp>
        <p:nvSpPr>
          <p:cNvPr id="55307" name="Rectangle 15"/>
          <p:cNvSpPr>
            <a:spLocks noChangeArrowheads="1"/>
          </p:cNvSpPr>
          <p:nvPr/>
        </p:nvSpPr>
        <p:spPr bwMode="auto">
          <a:xfrm rot="-5400000">
            <a:off x="1127126" y="2225676"/>
            <a:ext cx="185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200"/>
              <a:t>00-24 h analyzed precip.</a:t>
            </a:r>
          </a:p>
        </p:txBody>
      </p:sp>
      <p:sp>
        <p:nvSpPr>
          <p:cNvPr id="55308" name="Rectangle 16"/>
          <p:cNvSpPr>
            <a:spLocks noChangeArrowheads="1"/>
          </p:cNvSpPr>
          <p:nvPr/>
        </p:nvSpPr>
        <p:spPr bwMode="auto">
          <a:xfrm rot="-5400000">
            <a:off x="991394" y="4179094"/>
            <a:ext cx="182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200"/>
              <a:t>00-24 h forecast precip.,</a:t>
            </a:r>
          </a:p>
          <a:p>
            <a:pPr algn="ctr"/>
            <a:r>
              <a:rPr lang="en-US" altLang="x-none" sz="1200"/>
              <a:t>member 6</a:t>
            </a:r>
          </a:p>
        </p:txBody>
      </p:sp>
    </p:spTree>
    <p:extLst>
      <p:ext uri="{BB962C8B-B14F-4D97-AF65-F5344CB8AC3E}">
        <p14:creationId xmlns:p14="http://schemas.microsoft.com/office/powerpoint/2010/main" val="1080444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D513C93-F9AD-644D-92FD-3E70E3785EEA}" type="slidenum">
              <a:rPr lang="en-US" altLang="x-none" sz="1400"/>
              <a:pPr/>
              <a:t>49</a:t>
            </a:fld>
            <a:endParaRPr lang="en-US" altLang="x-none" sz="1400"/>
          </a:p>
        </p:txBody>
      </p:sp>
      <p:sp>
        <p:nvSpPr>
          <p:cNvPr id="56323" name="Rectangle 2"/>
          <p:cNvSpPr>
            <a:spLocks noGrp="1" noChangeArrowheads="1"/>
          </p:cNvSpPr>
          <p:nvPr>
            <p:ph type="title"/>
          </p:nvPr>
        </p:nvSpPr>
        <p:spPr>
          <a:xfrm>
            <a:off x="1524000" y="152400"/>
            <a:ext cx="9144000" cy="1143000"/>
          </a:xfrm>
        </p:spPr>
        <p:txBody>
          <a:bodyPr/>
          <a:lstStyle/>
          <a:p>
            <a:pPr eaLnBrk="1" hangingPunct="1"/>
            <a:r>
              <a:rPr lang="en-US" altLang="x-none" sz="3200" b="1" dirty="0"/>
              <a:t>Understanding predictable and less predictable intense precipitation events in the Alps</a:t>
            </a:r>
            <a:endParaRPr lang="en-US" altLang="x-none" b="1" dirty="0"/>
          </a:p>
        </p:txBody>
      </p:sp>
      <p:sp>
        <p:nvSpPr>
          <p:cNvPr id="56324" name="Rectangle 3"/>
          <p:cNvSpPr>
            <a:spLocks noGrp="1" noChangeArrowheads="1"/>
          </p:cNvSpPr>
          <p:nvPr>
            <p:ph type="body" idx="1"/>
          </p:nvPr>
        </p:nvSpPr>
        <p:spPr>
          <a:xfrm>
            <a:off x="5334000" y="6400800"/>
            <a:ext cx="5181600" cy="304800"/>
          </a:xfrm>
        </p:spPr>
        <p:txBody>
          <a:bodyPr/>
          <a:lstStyle/>
          <a:p>
            <a:pPr eaLnBrk="1" hangingPunct="1"/>
            <a:r>
              <a:rPr lang="en-US" altLang="x-none" sz="1400">
                <a:solidFill>
                  <a:srgbClr val="FF0000"/>
                </a:solidFill>
              </a:rPr>
              <a:t>Normalized spread: IOP2a &gt; IOP3 &gt;&gt; IOP2b.  Why?</a:t>
            </a:r>
          </a:p>
        </p:txBody>
      </p:sp>
      <p:sp>
        <p:nvSpPr>
          <p:cNvPr id="56325" name="Rectangle 4"/>
          <p:cNvSpPr>
            <a:spLocks noChangeArrowheads="1"/>
          </p:cNvSpPr>
          <p:nvPr/>
        </p:nvSpPr>
        <p:spPr bwMode="auto">
          <a:xfrm>
            <a:off x="1962150" y="38909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56326" name="Rectangle 5"/>
          <p:cNvSpPr>
            <a:spLocks noChangeArrowheads="1"/>
          </p:cNvSpPr>
          <p:nvPr/>
        </p:nvSpPr>
        <p:spPr bwMode="auto">
          <a:xfrm>
            <a:off x="1600200" y="6569076"/>
            <a:ext cx="252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Ref: Hohnegger et al., August 2006 </a:t>
            </a:r>
            <a:r>
              <a:rPr lang="en-US" altLang="x-none" sz="1000" i="1"/>
              <a:t>MWR</a:t>
            </a:r>
            <a:endParaRPr lang="en-US" altLang="x-none"/>
          </a:p>
        </p:txBody>
      </p:sp>
      <p:sp>
        <p:nvSpPr>
          <p:cNvPr id="56327" name="Rectangle 7"/>
          <p:cNvSpPr>
            <a:spLocks noChangeArrowheads="1"/>
          </p:cNvSpPr>
          <p:nvPr/>
        </p:nvSpPr>
        <p:spPr bwMode="auto">
          <a:xfrm>
            <a:off x="2133601" y="1268414"/>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IOP2a: 00 UTC 17 Sep 1999</a:t>
            </a:r>
            <a:endParaRPr lang="en-US" altLang="x-none"/>
          </a:p>
        </p:txBody>
      </p:sp>
      <p:sp>
        <p:nvSpPr>
          <p:cNvPr id="56328" name="Rectangle 8"/>
          <p:cNvSpPr>
            <a:spLocks noChangeArrowheads="1"/>
          </p:cNvSpPr>
          <p:nvPr/>
        </p:nvSpPr>
        <p:spPr bwMode="auto">
          <a:xfrm>
            <a:off x="4114800" y="1295401"/>
            <a:ext cx="184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 2b: 00 UTC 20 Sep 1999</a:t>
            </a:r>
            <a:endParaRPr lang="en-US" altLang="x-none"/>
          </a:p>
        </p:txBody>
      </p:sp>
      <p:sp>
        <p:nvSpPr>
          <p:cNvPr id="56329" name="Rectangle 9"/>
          <p:cNvSpPr>
            <a:spLocks noChangeArrowheads="1"/>
          </p:cNvSpPr>
          <p:nvPr/>
        </p:nvSpPr>
        <p:spPr bwMode="auto">
          <a:xfrm>
            <a:off x="6019801" y="1295401"/>
            <a:ext cx="173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IOP3: 00 UTC 25 Sep 1999</a:t>
            </a:r>
            <a:endParaRPr lang="en-US" altLang="x-none"/>
          </a:p>
        </p:txBody>
      </p:sp>
      <p:pic>
        <p:nvPicPr>
          <p:cNvPr id="5633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0"/>
            <a:ext cx="6019800"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Rectangle 13"/>
          <p:cNvSpPr>
            <a:spLocks noChangeArrowheads="1"/>
          </p:cNvSpPr>
          <p:nvPr/>
        </p:nvSpPr>
        <p:spPr bwMode="auto">
          <a:xfrm>
            <a:off x="8686800" y="1752601"/>
            <a:ext cx="18277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30-h accumulated</a:t>
            </a:r>
          </a:p>
          <a:p>
            <a:r>
              <a:rPr lang="en-US" altLang="x-none" sz="1600"/>
              <a:t>ensemble-mean</a:t>
            </a:r>
          </a:p>
          <a:p>
            <a:r>
              <a:rPr lang="en-US" altLang="x-none" sz="1600"/>
              <a:t>precipitation (mm)</a:t>
            </a:r>
            <a:endParaRPr lang="en-US" altLang="x-none"/>
          </a:p>
        </p:txBody>
      </p:sp>
      <p:sp>
        <p:nvSpPr>
          <p:cNvPr id="56332" name="Line 14"/>
          <p:cNvSpPr>
            <a:spLocks noChangeShapeType="1"/>
          </p:cNvSpPr>
          <p:nvPr/>
        </p:nvSpPr>
        <p:spPr bwMode="auto">
          <a:xfrm flipH="1">
            <a:off x="8305800" y="22098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3" name="Rectangle 15"/>
          <p:cNvSpPr>
            <a:spLocks noChangeArrowheads="1"/>
          </p:cNvSpPr>
          <p:nvPr/>
        </p:nvSpPr>
        <p:spPr bwMode="auto">
          <a:xfrm>
            <a:off x="8686801" y="3200400"/>
            <a:ext cx="1641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30-h normalized</a:t>
            </a:r>
          </a:p>
          <a:p>
            <a:r>
              <a:rPr lang="en-US" altLang="x-none" sz="1600"/>
              <a:t>precipitation</a:t>
            </a:r>
          </a:p>
          <a:p>
            <a:r>
              <a:rPr lang="en-US" altLang="x-none" sz="1600"/>
              <a:t>spread</a:t>
            </a:r>
            <a:endParaRPr lang="en-US" altLang="x-none"/>
          </a:p>
        </p:txBody>
      </p:sp>
      <p:sp>
        <p:nvSpPr>
          <p:cNvPr id="56334" name="Line 16"/>
          <p:cNvSpPr>
            <a:spLocks noChangeShapeType="1"/>
          </p:cNvSpPr>
          <p:nvPr/>
        </p:nvSpPr>
        <p:spPr bwMode="auto">
          <a:xfrm flipH="1">
            <a:off x="8305800" y="36576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5" name="Rectangle 17"/>
          <p:cNvSpPr>
            <a:spLocks noChangeArrowheads="1"/>
          </p:cNvSpPr>
          <p:nvPr/>
        </p:nvSpPr>
        <p:spPr bwMode="auto">
          <a:xfrm>
            <a:off x="8686801" y="4876800"/>
            <a:ext cx="1641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time series for</a:t>
            </a:r>
          </a:p>
          <a:p>
            <a:r>
              <a:rPr lang="en-US" altLang="x-none" sz="1600"/>
              <a:t>each member in</a:t>
            </a:r>
          </a:p>
          <a:p>
            <a:r>
              <a:rPr lang="en-US" altLang="x-none" sz="1600"/>
              <a:t>boxed regions</a:t>
            </a:r>
            <a:endParaRPr lang="en-US" altLang="x-none"/>
          </a:p>
        </p:txBody>
      </p:sp>
      <p:sp>
        <p:nvSpPr>
          <p:cNvPr id="56336" name="Line 18"/>
          <p:cNvSpPr>
            <a:spLocks noChangeShapeType="1"/>
          </p:cNvSpPr>
          <p:nvPr/>
        </p:nvSpPr>
        <p:spPr bwMode="auto">
          <a:xfrm flipH="1">
            <a:off x="8305800" y="52578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05958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22" y="157602"/>
            <a:ext cx="10515600" cy="867045"/>
          </a:xfrm>
        </p:spPr>
        <p:txBody>
          <a:bodyPr>
            <a:normAutofit/>
          </a:bodyPr>
          <a:lstStyle/>
          <a:p>
            <a:r>
              <a:rPr lang="en-US" b="1" dirty="0" smtClean="0"/>
              <a:t>Chaos and state-dependent error growth</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91" y="1024647"/>
            <a:ext cx="6015834" cy="5119479"/>
          </a:xfrm>
          <a:prstGeom prst="rect">
            <a:avLst/>
          </a:prstGeom>
        </p:spPr>
      </p:pic>
      <p:sp>
        <p:nvSpPr>
          <p:cNvPr id="6" name="TextBox 5"/>
          <p:cNvSpPr txBox="1"/>
          <p:nvPr/>
        </p:nvSpPr>
        <p:spPr>
          <a:xfrm>
            <a:off x="162126" y="6447865"/>
            <a:ext cx="5305023" cy="276999"/>
          </a:xfrm>
          <a:prstGeom prst="rect">
            <a:avLst/>
          </a:prstGeom>
          <a:noFill/>
        </p:spPr>
        <p:txBody>
          <a:bodyPr wrap="square" rtlCol="0">
            <a:spAutoFit/>
          </a:bodyPr>
          <a:lstStyle/>
          <a:p>
            <a:r>
              <a:rPr lang="en-US" sz="1200" dirty="0" smtClean="0"/>
              <a:t>Picture f</a:t>
            </a:r>
            <a:r>
              <a:rPr lang="en-US" sz="1200" dirty="0" smtClean="0"/>
              <a:t>rom </a:t>
            </a:r>
            <a:r>
              <a:rPr lang="en-US" sz="1200" dirty="0" err="1" smtClean="0"/>
              <a:t>Slingo</a:t>
            </a:r>
            <a:r>
              <a:rPr lang="en-US" sz="1200" dirty="0" smtClean="0"/>
              <a:t> </a:t>
            </a:r>
            <a:r>
              <a:rPr lang="en-US" sz="1200" dirty="0" smtClean="0"/>
              <a:t>and Palmer 2011, Phil. Trans. Royal. </a:t>
            </a:r>
            <a:r>
              <a:rPr lang="en-US" sz="1200" dirty="0" err="1" smtClean="0"/>
              <a:t>Soc</a:t>
            </a:r>
            <a:r>
              <a:rPr lang="en-US" sz="1200" dirty="0" smtClean="0"/>
              <a:t> A., </a:t>
            </a:r>
            <a:r>
              <a:rPr lang="en-US" sz="1200" b="1" dirty="0" smtClean="0"/>
              <a:t>369</a:t>
            </a:r>
            <a:r>
              <a:rPr lang="en-US" sz="1200" dirty="0" smtClean="0"/>
              <a:t>, 4751-4767</a:t>
            </a:r>
            <a:endParaRPr lang="en-US" sz="1200" dirty="0"/>
          </a:p>
        </p:txBody>
      </p:sp>
      <p:sp>
        <p:nvSpPr>
          <p:cNvPr id="7" name="Slide Number Placeholder 6"/>
          <p:cNvSpPr>
            <a:spLocks noGrp="1"/>
          </p:cNvSpPr>
          <p:nvPr>
            <p:ph type="sldNum" sz="quarter" idx="12"/>
          </p:nvPr>
        </p:nvSpPr>
        <p:spPr/>
        <p:txBody>
          <a:bodyPr/>
          <a:lstStyle/>
          <a:p>
            <a:fld id="{CE65062A-E251-7947-B0E6-867E84BB195B}" type="slidenum">
              <a:rPr lang="en-US" smtClean="0"/>
              <a:t>5</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45974" y="1682953"/>
            <a:ext cx="3333260" cy="2927958"/>
          </a:xfrm>
        </p:spPr>
      </p:pic>
      <p:sp>
        <p:nvSpPr>
          <p:cNvPr id="8" name="TextBox 7"/>
          <p:cNvSpPr txBox="1"/>
          <p:nvPr/>
        </p:nvSpPr>
        <p:spPr>
          <a:xfrm>
            <a:off x="7045974" y="1169134"/>
            <a:ext cx="4706417" cy="461665"/>
          </a:xfrm>
          <a:prstGeom prst="rect">
            <a:avLst/>
          </a:prstGeom>
          <a:noFill/>
        </p:spPr>
        <p:txBody>
          <a:bodyPr wrap="none" rtlCol="0">
            <a:spAutoFit/>
          </a:bodyPr>
          <a:lstStyle/>
          <a:p>
            <a:r>
              <a:rPr lang="en-US" sz="2400" dirty="0" smtClean="0"/>
              <a:t>The Lorenz (1963) dynamical system</a:t>
            </a:r>
            <a:endParaRPr lang="en-US" sz="2400" dirty="0"/>
          </a:p>
        </p:txBody>
      </p:sp>
      <p:sp>
        <p:nvSpPr>
          <p:cNvPr id="11" name="TextBox 10"/>
          <p:cNvSpPr txBox="1"/>
          <p:nvPr/>
        </p:nvSpPr>
        <p:spPr>
          <a:xfrm>
            <a:off x="7254195" y="4729896"/>
            <a:ext cx="3481274" cy="830997"/>
          </a:xfrm>
          <a:prstGeom prst="rect">
            <a:avLst/>
          </a:prstGeom>
          <a:noFill/>
        </p:spPr>
        <p:txBody>
          <a:bodyPr wrap="none" rtlCol="0">
            <a:spAutoFit/>
          </a:bodyPr>
          <a:lstStyle/>
          <a:p>
            <a:r>
              <a:rPr lang="en-US" sz="2400" dirty="0" smtClean="0"/>
              <a:t>x, y, z are state variables, </a:t>
            </a:r>
          </a:p>
          <a:p>
            <a:r>
              <a:rPr lang="en-US" sz="2400" dirty="0" err="1" smtClean="0"/>
              <a:t>σ</a:t>
            </a:r>
            <a:r>
              <a:rPr lang="en-US" sz="2400" dirty="0" smtClean="0"/>
              <a:t>, ⍴, and β are parameters</a:t>
            </a:r>
            <a:endParaRPr lang="en-US" sz="24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195" y="5873927"/>
            <a:ext cx="3376478" cy="385883"/>
          </a:xfrm>
          <a:prstGeom prst="rect">
            <a:avLst/>
          </a:prstGeom>
        </p:spPr>
      </p:pic>
    </p:spTree>
    <p:extLst>
      <p:ext uri="{BB962C8B-B14F-4D97-AF65-F5344CB8AC3E}">
        <p14:creationId xmlns:p14="http://schemas.microsoft.com/office/powerpoint/2010/main" val="486973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55C95C90-A0A3-FE47-897F-382D2AFE7DDD}" type="slidenum">
              <a:rPr lang="en-US" altLang="x-none" sz="1400"/>
              <a:pPr/>
              <a:t>50</a:t>
            </a:fld>
            <a:endParaRPr lang="en-US" altLang="x-none" sz="1400"/>
          </a:p>
        </p:txBody>
      </p:sp>
      <p:sp>
        <p:nvSpPr>
          <p:cNvPr id="57347"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57348" name="Rectangle 3"/>
          <p:cNvSpPr>
            <a:spLocks noGrp="1" noChangeArrowheads="1"/>
          </p:cNvSpPr>
          <p:nvPr>
            <p:ph type="body" idx="1"/>
          </p:nvPr>
        </p:nvSpPr>
        <p:spPr>
          <a:xfrm>
            <a:off x="2590800" y="5562600"/>
            <a:ext cx="5181600" cy="304800"/>
          </a:xfrm>
        </p:spPr>
        <p:txBody>
          <a:bodyPr>
            <a:normAutofit fontScale="55000" lnSpcReduction="20000"/>
          </a:bodyPr>
          <a:lstStyle/>
          <a:p>
            <a:pPr eaLnBrk="1" hangingPunct="1">
              <a:lnSpc>
                <a:spcPct val="90000"/>
              </a:lnSpc>
            </a:pPr>
            <a:r>
              <a:rPr lang="en-US" altLang="x-none" sz="2000">
                <a:solidFill>
                  <a:srgbClr val="FF0000"/>
                </a:solidFill>
              </a:rPr>
              <a:t>Temperature spread particularly small in IOP2b’s  precipitation region.  Why?</a:t>
            </a:r>
            <a:endParaRPr lang="en-US" altLang="x-none" sz="1200">
              <a:solidFill>
                <a:srgbClr val="FF0000"/>
              </a:solidFill>
            </a:endParaRPr>
          </a:p>
        </p:txBody>
      </p:sp>
      <p:sp>
        <p:nvSpPr>
          <p:cNvPr id="57349" name="Rectangle 4"/>
          <p:cNvSpPr>
            <a:spLocks noChangeArrowheads="1"/>
          </p:cNvSpPr>
          <p:nvPr/>
        </p:nvSpPr>
        <p:spPr bwMode="auto">
          <a:xfrm>
            <a:off x="1962150" y="42719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57350" name="Rectangle 5"/>
          <p:cNvSpPr>
            <a:spLocks noChangeArrowheads="1"/>
          </p:cNvSpPr>
          <p:nvPr/>
        </p:nvSpPr>
        <p:spPr bwMode="auto">
          <a:xfrm>
            <a:off x="1600200" y="6569076"/>
            <a:ext cx="252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Ref: Hohnegger et al., August 2006 </a:t>
            </a:r>
            <a:r>
              <a:rPr lang="en-US" altLang="x-none" sz="1000" i="1"/>
              <a:t>MWR</a:t>
            </a:r>
            <a:endParaRPr lang="en-US" altLang="x-none"/>
          </a:p>
        </p:txBody>
      </p:sp>
      <p:sp>
        <p:nvSpPr>
          <p:cNvPr id="57351" name="Rectangle 6"/>
          <p:cNvSpPr>
            <a:spLocks noChangeArrowheads="1"/>
          </p:cNvSpPr>
          <p:nvPr/>
        </p:nvSpPr>
        <p:spPr bwMode="auto">
          <a:xfrm>
            <a:off x="1981201" y="1676401"/>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IOP2a: 01 UTC 18 Sep 1999</a:t>
            </a:r>
            <a:endParaRPr lang="en-US" altLang="x-none"/>
          </a:p>
        </p:txBody>
      </p:sp>
      <p:sp>
        <p:nvSpPr>
          <p:cNvPr id="57352" name="Rectangle 7"/>
          <p:cNvSpPr>
            <a:spLocks noChangeArrowheads="1"/>
          </p:cNvSpPr>
          <p:nvPr/>
        </p:nvSpPr>
        <p:spPr bwMode="auto">
          <a:xfrm>
            <a:off x="4038600" y="1676401"/>
            <a:ext cx="184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 2b: 07 UTC 20 Sep 1999</a:t>
            </a:r>
            <a:endParaRPr lang="en-US" altLang="x-none"/>
          </a:p>
        </p:txBody>
      </p:sp>
      <p:sp>
        <p:nvSpPr>
          <p:cNvPr id="57353" name="Rectangle 8"/>
          <p:cNvSpPr>
            <a:spLocks noChangeArrowheads="1"/>
          </p:cNvSpPr>
          <p:nvPr/>
        </p:nvSpPr>
        <p:spPr bwMode="auto">
          <a:xfrm>
            <a:off x="6019801" y="1676401"/>
            <a:ext cx="173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IOP3: 20 UTC 25 Sep 1999</a:t>
            </a:r>
            <a:endParaRPr lang="en-US" altLang="x-none"/>
          </a:p>
        </p:txBody>
      </p:sp>
      <p:sp>
        <p:nvSpPr>
          <p:cNvPr id="57354" name="Rectangle 10"/>
          <p:cNvSpPr>
            <a:spLocks noChangeArrowheads="1"/>
          </p:cNvSpPr>
          <p:nvPr/>
        </p:nvSpPr>
        <p:spPr bwMode="auto">
          <a:xfrm>
            <a:off x="8686800" y="2133601"/>
            <a:ext cx="18277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1-h accumulated</a:t>
            </a:r>
          </a:p>
          <a:p>
            <a:r>
              <a:rPr lang="en-US" altLang="x-none" sz="1600"/>
              <a:t>ensemble-mean</a:t>
            </a:r>
          </a:p>
          <a:p>
            <a:r>
              <a:rPr lang="en-US" altLang="x-none" sz="1600"/>
              <a:t>precipitation (mm)</a:t>
            </a:r>
            <a:endParaRPr lang="en-US" altLang="x-none"/>
          </a:p>
        </p:txBody>
      </p:sp>
      <p:sp>
        <p:nvSpPr>
          <p:cNvPr id="57355" name="Line 11"/>
          <p:cNvSpPr>
            <a:spLocks noChangeShapeType="1"/>
          </p:cNvSpPr>
          <p:nvPr/>
        </p:nvSpPr>
        <p:spPr bwMode="auto">
          <a:xfrm flipH="1">
            <a:off x="8458200" y="25908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56" name="Rectangle 12"/>
          <p:cNvSpPr>
            <a:spLocks noChangeArrowheads="1"/>
          </p:cNvSpPr>
          <p:nvPr/>
        </p:nvSpPr>
        <p:spPr bwMode="auto">
          <a:xfrm>
            <a:off x="8686801" y="3581401"/>
            <a:ext cx="12923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sfc-500 hPa</a:t>
            </a:r>
          </a:p>
          <a:p>
            <a:r>
              <a:rPr lang="en-US" altLang="x-none" sz="1600"/>
              <a:t>temperature</a:t>
            </a:r>
          </a:p>
          <a:p>
            <a:r>
              <a:rPr lang="en-US" altLang="x-none" sz="1600"/>
              <a:t>spread</a:t>
            </a:r>
            <a:endParaRPr lang="en-US" altLang="x-none"/>
          </a:p>
        </p:txBody>
      </p:sp>
      <p:sp>
        <p:nvSpPr>
          <p:cNvPr id="57357" name="Line 13"/>
          <p:cNvSpPr>
            <a:spLocks noChangeShapeType="1"/>
          </p:cNvSpPr>
          <p:nvPr/>
        </p:nvSpPr>
        <p:spPr bwMode="auto">
          <a:xfrm flipH="1">
            <a:off x="8458200" y="40386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735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05000"/>
            <a:ext cx="66294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79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4E2DA15-E9F1-D04E-9E78-C02794F4916A}" type="slidenum">
              <a:rPr lang="en-US" altLang="x-none" sz="1400"/>
              <a:pPr/>
              <a:t>51</a:t>
            </a:fld>
            <a:endParaRPr lang="en-US" altLang="x-none" sz="1400"/>
          </a:p>
        </p:txBody>
      </p:sp>
      <p:sp>
        <p:nvSpPr>
          <p:cNvPr id="58371"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58372" name="Rectangle 3"/>
          <p:cNvSpPr>
            <a:spLocks noGrp="1" noChangeArrowheads="1"/>
          </p:cNvSpPr>
          <p:nvPr>
            <p:ph type="body" idx="1"/>
          </p:nvPr>
        </p:nvSpPr>
        <p:spPr>
          <a:xfrm>
            <a:off x="2362200" y="5334000"/>
            <a:ext cx="7391400" cy="1143000"/>
          </a:xfrm>
        </p:spPr>
        <p:txBody>
          <a:bodyPr/>
          <a:lstStyle/>
          <a:p>
            <a:pPr eaLnBrk="1" hangingPunct="1"/>
            <a:r>
              <a:rPr lang="en-US" altLang="x-none" sz="1800">
                <a:solidFill>
                  <a:srgbClr val="FF0000"/>
                </a:solidFill>
              </a:rPr>
              <a:t>IOP2b has plenty of moist instability relative to the other IOPs, so instability is not the source of unpredictability.</a:t>
            </a:r>
            <a:endParaRPr lang="en-US" altLang="x-none" sz="1400">
              <a:solidFill>
                <a:srgbClr val="FF0000"/>
              </a:solidFill>
            </a:endParaRPr>
          </a:p>
        </p:txBody>
      </p:sp>
      <p:sp>
        <p:nvSpPr>
          <p:cNvPr id="58373" name="Rectangle 4"/>
          <p:cNvSpPr>
            <a:spLocks noChangeArrowheads="1"/>
          </p:cNvSpPr>
          <p:nvPr/>
        </p:nvSpPr>
        <p:spPr bwMode="auto">
          <a:xfrm>
            <a:off x="1962150" y="42719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58374" name="Rectangle 5"/>
          <p:cNvSpPr>
            <a:spLocks noChangeArrowheads="1"/>
          </p:cNvSpPr>
          <p:nvPr/>
        </p:nvSpPr>
        <p:spPr bwMode="auto">
          <a:xfrm>
            <a:off x="1600200" y="6569076"/>
            <a:ext cx="252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Ref: Hohnegger et al., August 2006 </a:t>
            </a:r>
            <a:r>
              <a:rPr lang="en-US" altLang="x-none" sz="1000" i="1"/>
              <a:t>MWR</a:t>
            </a:r>
            <a:endParaRPr lang="en-US" altLang="x-none"/>
          </a:p>
        </p:txBody>
      </p:sp>
      <p:sp>
        <p:nvSpPr>
          <p:cNvPr id="58375" name="Rectangle 6"/>
          <p:cNvSpPr>
            <a:spLocks noChangeArrowheads="1"/>
          </p:cNvSpPr>
          <p:nvPr/>
        </p:nvSpPr>
        <p:spPr bwMode="auto">
          <a:xfrm>
            <a:off x="2209801" y="1676401"/>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IOP2a: 01 UTC 18 Sep 1999</a:t>
            </a:r>
            <a:endParaRPr lang="en-US" altLang="x-none"/>
          </a:p>
        </p:txBody>
      </p:sp>
      <p:sp>
        <p:nvSpPr>
          <p:cNvPr id="58376" name="Rectangle 7"/>
          <p:cNvSpPr>
            <a:spLocks noChangeArrowheads="1"/>
          </p:cNvSpPr>
          <p:nvPr/>
        </p:nvSpPr>
        <p:spPr bwMode="auto">
          <a:xfrm>
            <a:off x="5105400" y="1676401"/>
            <a:ext cx="184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 2b: 07 UTC 20 Sep 1999</a:t>
            </a:r>
            <a:endParaRPr lang="en-US" altLang="x-none"/>
          </a:p>
        </p:txBody>
      </p:sp>
      <p:sp>
        <p:nvSpPr>
          <p:cNvPr id="58377" name="Rectangle 8"/>
          <p:cNvSpPr>
            <a:spLocks noChangeArrowheads="1"/>
          </p:cNvSpPr>
          <p:nvPr/>
        </p:nvSpPr>
        <p:spPr bwMode="auto">
          <a:xfrm>
            <a:off x="8153401" y="1676401"/>
            <a:ext cx="173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IOP3: 20 UTC 25 Sep 1999</a:t>
            </a:r>
            <a:endParaRPr lang="en-US" altLang="x-none"/>
          </a:p>
        </p:txBody>
      </p:sp>
      <p:sp>
        <p:nvSpPr>
          <p:cNvPr id="58378" name="Rectangle 9"/>
          <p:cNvSpPr>
            <a:spLocks noChangeArrowheads="1"/>
          </p:cNvSpPr>
          <p:nvPr/>
        </p:nvSpPr>
        <p:spPr bwMode="auto">
          <a:xfrm>
            <a:off x="1828800" y="4572000"/>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400"/>
              <a:t>Vertical minimum of the moist Brunt–Väisälä frequency N</a:t>
            </a:r>
            <a:r>
              <a:rPr lang="en-US" altLang="x-none" sz="1400" baseline="30000"/>
              <a:t>2</a:t>
            </a:r>
            <a:r>
              <a:rPr lang="en-US" altLang="x-none" sz="1400" baseline="-25000"/>
              <a:t>m</a:t>
            </a:r>
            <a:r>
              <a:rPr lang="en-US" altLang="x-none" sz="1400"/>
              <a:t> (10−4 s−2) derived for </a:t>
            </a:r>
          </a:p>
          <a:p>
            <a:pPr algn="ctr"/>
            <a:r>
              <a:rPr lang="en-US" altLang="x-none" sz="1400"/>
              <a:t>ensemble member 6. Cloud-free grid points are masked in white.</a:t>
            </a:r>
            <a:endParaRPr lang="en-US" altLang="x-none"/>
          </a:p>
        </p:txBody>
      </p:sp>
      <p:pic>
        <p:nvPicPr>
          <p:cNvPr id="5837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1"/>
            <a:ext cx="86106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59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AF34535-2918-C849-974A-333A95965C76}" type="slidenum">
              <a:rPr lang="en-US" altLang="x-none" sz="1400"/>
              <a:pPr/>
              <a:t>52</a:t>
            </a:fld>
            <a:endParaRPr lang="en-US" altLang="x-none" sz="1400"/>
          </a:p>
        </p:txBody>
      </p:sp>
      <p:sp>
        <p:nvSpPr>
          <p:cNvPr id="59395"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59396" name="Rectangle 3"/>
          <p:cNvSpPr>
            <a:spLocks noGrp="1" noChangeArrowheads="1"/>
          </p:cNvSpPr>
          <p:nvPr>
            <p:ph type="body" idx="1"/>
          </p:nvPr>
        </p:nvSpPr>
        <p:spPr>
          <a:xfrm>
            <a:off x="2362200" y="5334000"/>
            <a:ext cx="7391400" cy="1143000"/>
          </a:xfrm>
        </p:spPr>
        <p:txBody>
          <a:bodyPr/>
          <a:lstStyle/>
          <a:p>
            <a:pPr eaLnBrk="1" hangingPunct="1"/>
            <a:r>
              <a:rPr lang="en-US" altLang="x-none" sz="1800">
                <a:solidFill>
                  <a:srgbClr val="FF0000"/>
                </a:solidFill>
              </a:rPr>
              <a:t>Perturbations related to internal gravity wave activity.</a:t>
            </a:r>
            <a:endParaRPr lang="en-US" altLang="x-none" sz="1400">
              <a:solidFill>
                <a:srgbClr val="FF0000"/>
              </a:solidFill>
            </a:endParaRPr>
          </a:p>
        </p:txBody>
      </p:sp>
      <p:sp>
        <p:nvSpPr>
          <p:cNvPr id="59397" name="Rectangle 4"/>
          <p:cNvSpPr>
            <a:spLocks noChangeArrowheads="1"/>
          </p:cNvSpPr>
          <p:nvPr/>
        </p:nvSpPr>
        <p:spPr bwMode="auto">
          <a:xfrm>
            <a:off x="1962150" y="42719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59398" name="Rectangle 5"/>
          <p:cNvSpPr>
            <a:spLocks noChangeArrowheads="1"/>
          </p:cNvSpPr>
          <p:nvPr/>
        </p:nvSpPr>
        <p:spPr bwMode="auto">
          <a:xfrm>
            <a:off x="1600200" y="6569076"/>
            <a:ext cx="252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Ref: Hohnegger et al., August 2006 </a:t>
            </a:r>
            <a:r>
              <a:rPr lang="en-US" altLang="x-none" sz="1000" i="1"/>
              <a:t>MWR</a:t>
            </a:r>
            <a:endParaRPr lang="en-US" altLang="x-none"/>
          </a:p>
        </p:txBody>
      </p:sp>
      <p:sp>
        <p:nvSpPr>
          <p:cNvPr id="59399" name="Rectangle 6"/>
          <p:cNvSpPr>
            <a:spLocks noChangeArrowheads="1"/>
          </p:cNvSpPr>
          <p:nvPr/>
        </p:nvSpPr>
        <p:spPr bwMode="auto">
          <a:xfrm>
            <a:off x="2209801" y="1676401"/>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IOP2a: 01 UTC 18 Sep 1999</a:t>
            </a:r>
            <a:endParaRPr lang="en-US" altLang="x-none"/>
          </a:p>
        </p:txBody>
      </p:sp>
      <p:sp>
        <p:nvSpPr>
          <p:cNvPr id="59400" name="Rectangle 7"/>
          <p:cNvSpPr>
            <a:spLocks noChangeArrowheads="1"/>
          </p:cNvSpPr>
          <p:nvPr/>
        </p:nvSpPr>
        <p:spPr bwMode="auto">
          <a:xfrm>
            <a:off x="5105400" y="1676401"/>
            <a:ext cx="184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 2b: 07 UTC 20 Sep 1999</a:t>
            </a:r>
            <a:endParaRPr lang="en-US" altLang="x-none"/>
          </a:p>
        </p:txBody>
      </p:sp>
      <p:sp>
        <p:nvSpPr>
          <p:cNvPr id="59401" name="Rectangle 8"/>
          <p:cNvSpPr>
            <a:spLocks noChangeArrowheads="1"/>
          </p:cNvSpPr>
          <p:nvPr/>
        </p:nvSpPr>
        <p:spPr bwMode="auto">
          <a:xfrm>
            <a:off x="8153401" y="1676401"/>
            <a:ext cx="173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IOP3: 20 UTC 25 Sep 1999</a:t>
            </a:r>
            <a:endParaRPr lang="en-US" altLang="x-none"/>
          </a:p>
        </p:txBody>
      </p:sp>
      <p:sp>
        <p:nvSpPr>
          <p:cNvPr id="59402" name="Rectangle 9"/>
          <p:cNvSpPr>
            <a:spLocks noChangeArrowheads="1"/>
          </p:cNvSpPr>
          <p:nvPr/>
        </p:nvSpPr>
        <p:spPr bwMode="auto">
          <a:xfrm>
            <a:off x="1905000" y="4572001"/>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Temperature difference (K) between ensemble members 5 and 6 at a height of 13.6 km.</a:t>
            </a:r>
            <a:r>
              <a:rPr lang="en-US" altLang="x-none"/>
              <a:t> </a:t>
            </a:r>
          </a:p>
        </p:txBody>
      </p:sp>
      <p:pic>
        <p:nvPicPr>
          <p:cNvPr id="5940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81200"/>
            <a:ext cx="8255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381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1752A30-E62A-9C49-B59D-E04A7C4EBE3B}" type="slidenum">
              <a:rPr lang="en-US" altLang="x-none" sz="1400"/>
              <a:pPr/>
              <a:t>53</a:t>
            </a:fld>
            <a:endParaRPr lang="en-US" altLang="x-none" sz="1400"/>
          </a:p>
        </p:txBody>
      </p:sp>
      <p:sp>
        <p:nvSpPr>
          <p:cNvPr id="60419"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60420" name="Rectangle 4"/>
          <p:cNvSpPr>
            <a:spLocks noChangeArrowheads="1"/>
          </p:cNvSpPr>
          <p:nvPr/>
        </p:nvSpPr>
        <p:spPr bwMode="auto">
          <a:xfrm>
            <a:off x="1962150" y="42719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60421" name="Rectangle 5"/>
          <p:cNvSpPr>
            <a:spLocks noChangeArrowheads="1"/>
          </p:cNvSpPr>
          <p:nvPr/>
        </p:nvSpPr>
        <p:spPr bwMode="auto">
          <a:xfrm>
            <a:off x="1600200" y="6569076"/>
            <a:ext cx="252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Ref: Hohnegger et al., August 2006 </a:t>
            </a:r>
            <a:r>
              <a:rPr lang="en-US" altLang="x-none" sz="1000" i="1"/>
              <a:t>MWR</a:t>
            </a:r>
            <a:endParaRPr lang="en-US" altLang="x-none"/>
          </a:p>
        </p:txBody>
      </p:sp>
      <p:sp>
        <p:nvSpPr>
          <p:cNvPr id="60422" name="Rectangle 9"/>
          <p:cNvSpPr>
            <a:spLocks noChangeArrowheads="1"/>
          </p:cNvSpPr>
          <p:nvPr/>
        </p:nvSpPr>
        <p:spPr bwMode="auto">
          <a:xfrm>
            <a:off x="6781800" y="3276600"/>
            <a:ext cx="34290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where </a:t>
            </a:r>
            <a:r>
              <a:rPr lang="en-US" altLang="x-none" sz="1400" i="1"/>
              <a:t>k</a:t>
            </a:r>
            <a:r>
              <a:rPr lang="en-US" altLang="x-none" sz="1400"/>
              <a:t> and </a:t>
            </a:r>
            <a:r>
              <a:rPr lang="en-US" altLang="x-none" sz="1400" i="1"/>
              <a:t>m</a:t>
            </a:r>
            <a:r>
              <a:rPr lang="en-US" altLang="x-none" sz="1400"/>
              <a:t> are the vertical and horizontal wavenumber, </a:t>
            </a:r>
            <a:r>
              <a:rPr lang="en-US" altLang="x-none" sz="1400" i="1"/>
              <a:t>N</a:t>
            </a:r>
            <a:r>
              <a:rPr lang="en-US" altLang="x-none" sz="1400" baseline="30000"/>
              <a:t>2</a:t>
            </a:r>
            <a:r>
              <a:rPr lang="en-US" altLang="x-none" sz="1400"/>
              <a:t> is Brunt-Väisälä frequency.  </a:t>
            </a:r>
            <a:r>
              <a:rPr lang="en-US" altLang="x-none" sz="1400">
                <a:solidFill>
                  <a:srgbClr val="FF0000"/>
                </a:solidFill>
              </a:rPr>
              <a:t>When windspeed is less than critical, gravity waves can propagate against mean flow and stay in source region long enough to grow, else they are swept out of growth region. </a:t>
            </a:r>
            <a:r>
              <a:rPr lang="en-US" altLang="x-none" sz="1400"/>
              <a:t>Plot shows that deep gravity waves have higher critical speed threshold and can propagate upstream under broader range of conditions.</a:t>
            </a:r>
            <a:endParaRPr lang="en-US" altLang="x-none" sz="1600"/>
          </a:p>
          <a:p>
            <a:endParaRPr lang="en-US" altLang="x-none" sz="1600"/>
          </a:p>
        </p:txBody>
      </p:sp>
      <p:pic>
        <p:nvPicPr>
          <p:cNvPr id="6042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371601"/>
            <a:ext cx="488791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Rectangle 12"/>
          <p:cNvSpPr>
            <a:spLocks noChangeArrowheads="1"/>
          </p:cNvSpPr>
          <p:nvPr/>
        </p:nvSpPr>
        <p:spPr bwMode="auto">
          <a:xfrm>
            <a:off x="6761164" y="1450976"/>
            <a:ext cx="32672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t>Consider propagation of gravity waves</a:t>
            </a:r>
          </a:p>
          <a:p>
            <a:r>
              <a:rPr lang="en-US" altLang="x-none" sz="1400"/>
              <a:t>in a dry airstream, uniform stratification</a:t>
            </a:r>
          </a:p>
          <a:p>
            <a:r>
              <a:rPr lang="en-US" altLang="x-none" sz="1400"/>
              <a:t>and windspeed.  Linear analysis as</a:t>
            </a:r>
          </a:p>
          <a:p>
            <a:r>
              <a:rPr lang="en-US" altLang="x-none" sz="1400"/>
              <a:t>in Holton text (2004, eq. 7.45a)</a:t>
            </a:r>
            <a:endParaRPr lang="en-US" altLang="x-none" sz="1600"/>
          </a:p>
        </p:txBody>
      </p:sp>
      <p:pic>
        <p:nvPicPr>
          <p:cNvPr id="6042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590800"/>
            <a:ext cx="3429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Rectangle 14"/>
          <p:cNvSpPr>
            <a:spLocks noChangeArrowheads="1"/>
          </p:cNvSpPr>
          <p:nvPr/>
        </p:nvSpPr>
        <p:spPr bwMode="auto">
          <a:xfrm>
            <a:off x="1981200" y="5715001"/>
            <a:ext cx="43909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200"/>
              <a:t>Theoretically derived critical wind speed U</a:t>
            </a:r>
            <a:r>
              <a:rPr lang="en-US" altLang="x-none" sz="1200" baseline="-25000"/>
              <a:t>crit</a:t>
            </a:r>
            <a:r>
              <a:rPr lang="en-US" altLang="x-none" sz="1200"/>
              <a:t> (m s−1) allowing </a:t>
            </a:r>
          </a:p>
          <a:p>
            <a:r>
              <a:rPr lang="en-US" altLang="x-none" sz="1200"/>
              <a:t>upstream propagation of energy as a function of horizontal </a:t>
            </a:r>
          </a:p>
          <a:p>
            <a:r>
              <a:rPr lang="en-US" altLang="x-none" sz="1200"/>
              <a:t>and vertical wavelengths and for N = 0.01 s−1 [see Eq. (4)]</a:t>
            </a:r>
            <a:endParaRPr lang="en-US" altLang="x-none" sz="1600"/>
          </a:p>
          <a:p>
            <a:endParaRPr lang="en-US" altLang="x-none"/>
          </a:p>
        </p:txBody>
      </p:sp>
    </p:spTree>
    <p:extLst>
      <p:ext uri="{BB962C8B-B14F-4D97-AF65-F5344CB8AC3E}">
        <p14:creationId xmlns:p14="http://schemas.microsoft.com/office/powerpoint/2010/main" val="8829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6AA11A0-163A-AA4C-9486-AD1989DEA4DD}" type="slidenum">
              <a:rPr lang="en-US" altLang="x-none" sz="1400"/>
              <a:pPr/>
              <a:t>54</a:t>
            </a:fld>
            <a:endParaRPr lang="en-US" altLang="x-none" sz="1400"/>
          </a:p>
        </p:txBody>
      </p:sp>
      <p:sp>
        <p:nvSpPr>
          <p:cNvPr id="61443" name="Rectangle 2"/>
          <p:cNvSpPr>
            <a:spLocks noGrp="1" noChangeArrowheads="1"/>
          </p:cNvSpPr>
          <p:nvPr>
            <p:ph type="title"/>
          </p:nvPr>
        </p:nvSpPr>
        <p:spPr>
          <a:xfrm>
            <a:off x="1524000" y="152400"/>
            <a:ext cx="9144000" cy="1143000"/>
          </a:xfrm>
        </p:spPr>
        <p:txBody>
          <a:bodyPr>
            <a:normAutofit/>
          </a:bodyPr>
          <a:lstStyle/>
          <a:p>
            <a:pPr eaLnBrk="1" hangingPunct="1"/>
            <a:r>
              <a:rPr lang="en-US" altLang="x-none" sz="3600" b="1" dirty="0"/>
              <a:t>Understanding predictable and less predictable intense precipitation events in the Alps</a:t>
            </a:r>
            <a:endParaRPr lang="en-US" altLang="x-none" sz="4800" b="1" dirty="0"/>
          </a:p>
        </p:txBody>
      </p:sp>
      <p:sp>
        <p:nvSpPr>
          <p:cNvPr id="61444" name="Rectangle 4"/>
          <p:cNvSpPr>
            <a:spLocks noChangeArrowheads="1"/>
          </p:cNvSpPr>
          <p:nvPr/>
        </p:nvSpPr>
        <p:spPr bwMode="auto">
          <a:xfrm>
            <a:off x="1657350" y="4881564"/>
            <a:ext cx="5962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a:p>
          <a:p>
            <a:endParaRPr lang="en-US" altLang="x-none"/>
          </a:p>
        </p:txBody>
      </p:sp>
      <p:sp>
        <p:nvSpPr>
          <p:cNvPr id="61445" name="Rectangle 5"/>
          <p:cNvSpPr>
            <a:spLocks noChangeArrowheads="1"/>
          </p:cNvSpPr>
          <p:nvPr/>
        </p:nvSpPr>
        <p:spPr bwMode="auto">
          <a:xfrm>
            <a:off x="1600200" y="6569076"/>
            <a:ext cx="252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Ref: Hohnegger et al., August 2006 </a:t>
            </a:r>
            <a:r>
              <a:rPr lang="en-US" altLang="x-none" sz="1000" i="1"/>
              <a:t>MWR</a:t>
            </a:r>
            <a:endParaRPr lang="en-US" altLang="x-none"/>
          </a:p>
        </p:txBody>
      </p:sp>
      <p:sp>
        <p:nvSpPr>
          <p:cNvPr id="61446" name="Rectangle 6"/>
          <p:cNvSpPr>
            <a:spLocks noChangeArrowheads="1"/>
          </p:cNvSpPr>
          <p:nvPr/>
        </p:nvSpPr>
        <p:spPr bwMode="auto">
          <a:xfrm>
            <a:off x="1981201" y="1905001"/>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IOP2a: 01 UTC 18 Sep 1999</a:t>
            </a:r>
            <a:endParaRPr lang="en-US" altLang="x-none"/>
          </a:p>
        </p:txBody>
      </p:sp>
      <p:sp>
        <p:nvSpPr>
          <p:cNvPr id="61447" name="Rectangle 7"/>
          <p:cNvSpPr>
            <a:spLocks noChangeArrowheads="1"/>
          </p:cNvSpPr>
          <p:nvPr/>
        </p:nvSpPr>
        <p:spPr bwMode="auto">
          <a:xfrm>
            <a:off x="4419600" y="1905001"/>
            <a:ext cx="184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 2b: 07 UTC 20 Sep 1999</a:t>
            </a:r>
            <a:endParaRPr lang="en-US" altLang="x-none"/>
          </a:p>
        </p:txBody>
      </p:sp>
      <p:sp>
        <p:nvSpPr>
          <p:cNvPr id="61448" name="Rectangle 8"/>
          <p:cNvSpPr>
            <a:spLocks noChangeArrowheads="1"/>
          </p:cNvSpPr>
          <p:nvPr/>
        </p:nvSpPr>
        <p:spPr bwMode="auto">
          <a:xfrm>
            <a:off x="6858001" y="1905001"/>
            <a:ext cx="173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000"/>
              <a:t>IOP3: 20 UTC 25 Sep 1999</a:t>
            </a:r>
            <a:endParaRPr lang="en-US" altLang="x-none"/>
          </a:p>
        </p:txBody>
      </p:sp>
      <p:sp>
        <p:nvSpPr>
          <p:cNvPr id="61449" name="Rectangle 9"/>
          <p:cNvSpPr>
            <a:spLocks noChangeArrowheads="1"/>
          </p:cNvSpPr>
          <p:nvPr/>
        </p:nvSpPr>
        <p:spPr bwMode="auto">
          <a:xfrm>
            <a:off x="1676400" y="1371601"/>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200"/>
              <a:t>Ensemble mean of the horizontal wind velocity U</a:t>
            </a:r>
            <a:r>
              <a:rPr lang="en-US" altLang="x-none" sz="1200" baseline="-25000"/>
              <a:t>o</a:t>
            </a:r>
            <a:r>
              <a:rPr lang="en-US" altLang="x-none" sz="1200"/>
              <a:t> (m s−1). Values larger than U</a:t>
            </a:r>
            <a:r>
              <a:rPr lang="en-US" altLang="x-none" sz="1200" baseline="-25000"/>
              <a:t>crit</a:t>
            </a:r>
            <a:r>
              <a:rPr lang="en-US" altLang="x-none" sz="1200"/>
              <a:t> inhibiting upstream energy propagation </a:t>
            </a:r>
          </a:p>
          <a:p>
            <a:pPr algn="ctr"/>
            <a:r>
              <a:rPr lang="en-US" altLang="x-none" sz="1200"/>
              <a:t>are masked in white. Values for U</a:t>
            </a:r>
            <a:r>
              <a:rPr lang="en-US" altLang="x-none" sz="1200" baseline="-25000"/>
              <a:t>o</a:t>
            </a:r>
            <a:r>
              <a:rPr lang="en-US" altLang="x-none" sz="1200"/>
              <a:t> and N have been averaged over half a vertical wavelength.</a:t>
            </a:r>
            <a:r>
              <a:rPr lang="en-US" altLang="x-none" sz="2000"/>
              <a:t> </a:t>
            </a:r>
            <a:endParaRPr lang="en-US" altLang="x-none"/>
          </a:p>
        </p:txBody>
      </p:sp>
      <p:pic>
        <p:nvPicPr>
          <p:cNvPr id="6145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33601"/>
            <a:ext cx="75438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1" name="Rectangle 13"/>
          <p:cNvSpPr>
            <a:spLocks noChangeArrowheads="1"/>
          </p:cNvSpPr>
          <p:nvPr/>
        </p:nvSpPr>
        <p:spPr bwMode="auto">
          <a:xfrm>
            <a:off x="1752600" y="6096000"/>
            <a:ext cx="8694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a:solidFill>
                  <a:srgbClr val="FF0000"/>
                </a:solidFill>
              </a:rPr>
              <a:t>IOP2b’s winds above critical threshold, prohibiting local growth of perturbations from gravity-wave activity.</a:t>
            </a:r>
            <a:endParaRPr lang="en-US" altLang="x-none"/>
          </a:p>
        </p:txBody>
      </p:sp>
      <p:sp>
        <p:nvSpPr>
          <p:cNvPr id="61452" name="Line 14"/>
          <p:cNvSpPr>
            <a:spLocks noChangeShapeType="1"/>
          </p:cNvSpPr>
          <p:nvPr/>
        </p:nvSpPr>
        <p:spPr bwMode="auto">
          <a:xfrm flipV="1">
            <a:off x="5257800" y="5791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3" name="Rectangle 17"/>
          <p:cNvSpPr>
            <a:spLocks noChangeArrowheads="1"/>
          </p:cNvSpPr>
          <p:nvPr/>
        </p:nvSpPr>
        <p:spPr bwMode="auto">
          <a:xfrm>
            <a:off x="9677401" y="2514601"/>
            <a:ext cx="7681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900"/>
              <a:t>assumes</a:t>
            </a:r>
          </a:p>
          <a:p>
            <a:r>
              <a:rPr lang="en-US" altLang="x-none" sz="900"/>
              <a:t>10-km </a:t>
            </a:r>
          </a:p>
          <a:p>
            <a:r>
              <a:rPr lang="en-US" altLang="x-none" sz="900"/>
              <a:t>vertical</a:t>
            </a:r>
          </a:p>
          <a:p>
            <a:r>
              <a:rPr lang="en-US" altLang="x-none" sz="900"/>
              <a:t>wavelength</a:t>
            </a:r>
          </a:p>
        </p:txBody>
      </p:sp>
      <p:sp>
        <p:nvSpPr>
          <p:cNvPr id="61454" name="Rectangle 18"/>
          <p:cNvSpPr>
            <a:spLocks noChangeArrowheads="1"/>
          </p:cNvSpPr>
          <p:nvPr/>
        </p:nvSpPr>
        <p:spPr bwMode="auto">
          <a:xfrm>
            <a:off x="9677401" y="4191001"/>
            <a:ext cx="7681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900"/>
              <a:t>assumes</a:t>
            </a:r>
          </a:p>
          <a:p>
            <a:r>
              <a:rPr lang="en-US" altLang="x-none" sz="900"/>
              <a:t>16-km </a:t>
            </a:r>
          </a:p>
          <a:p>
            <a:r>
              <a:rPr lang="en-US" altLang="x-none" sz="900"/>
              <a:t>vertical</a:t>
            </a:r>
          </a:p>
          <a:p>
            <a:r>
              <a:rPr lang="en-US" altLang="x-none" sz="900"/>
              <a:t>wavelength</a:t>
            </a:r>
          </a:p>
        </p:txBody>
      </p:sp>
      <p:sp>
        <p:nvSpPr>
          <p:cNvPr id="61455" name="Line 19"/>
          <p:cNvSpPr>
            <a:spLocks noChangeShapeType="1"/>
          </p:cNvSpPr>
          <p:nvPr/>
        </p:nvSpPr>
        <p:spPr bwMode="auto">
          <a:xfrm flipH="1">
            <a:off x="9372600" y="28194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6" name="Line 20"/>
          <p:cNvSpPr>
            <a:spLocks noChangeShapeType="1"/>
          </p:cNvSpPr>
          <p:nvPr/>
        </p:nvSpPr>
        <p:spPr bwMode="auto">
          <a:xfrm flipH="1">
            <a:off x="9372600" y="44958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14984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EC76D40-B871-604B-94A2-280E6251C1F7}" type="slidenum">
              <a:rPr lang="en-US" altLang="x-none" sz="1400"/>
              <a:pPr/>
              <a:t>55</a:t>
            </a:fld>
            <a:endParaRPr lang="en-US" altLang="x-none" sz="1400"/>
          </a:p>
        </p:txBody>
      </p:sp>
      <p:sp>
        <p:nvSpPr>
          <p:cNvPr id="62467" name="Rectangle 2"/>
          <p:cNvSpPr>
            <a:spLocks noGrp="1" noChangeArrowheads="1"/>
          </p:cNvSpPr>
          <p:nvPr>
            <p:ph type="title"/>
          </p:nvPr>
        </p:nvSpPr>
        <p:spPr>
          <a:xfrm>
            <a:off x="2209800" y="304800"/>
            <a:ext cx="7772400" cy="838200"/>
          </a:xfrm>
        </p:spPr>
        <p:txBody>
          <a:bodyPr/>
          <a:lstStyle/>
          <a:p>
            <a:pPr eaLnBrk="1" hangingPunct="1"/>
            <a:r>
              <a:rPr lang="en-US" altLang="x-none" b="1" dirty="0"/>
              <a:t>Synthesizing </a:t>
            </a:r>
            <a:r>
              <a:rPr lang="en-US" altLang="x-none" b="1" dirty="0" err="1"/>
              <a:t>Hohnegger</a:t>
            </a:r>
            <a:r>
              <a:rPr lang="en-US" altLang="x-none" b="1" dirty="0"/>
              <a:t> et al.</a:t>
            </a:r>
          </a:p>
        </p:txBody>
      </p:sp>
      <p:sp>
        <p:nvSpPr>
          <p:cNvPr id="62468" name="Rectangle 3"/>
          <p:cNvSpPr>
            <a:spLocks noGrp="1" noChangeArrowheads="1"/>
          </p:cNvSpPr>
          <p:nvPr>
            <p:ph type="body" idx="1"/>
          </p:nvPr>
        </p:nvSpPr>
        <p:spPr>
          <a:xfrm>
            <a:off x="2209800" y="1447800"/>
            <a:ext cx="7772400" cy="4114800"/>
          </a:xfrm>
        </p:spPr>
        <p:txBody>
          <a:bodyPr/>
          <a:lstStyle/>
          <a:p>
            <a:pPr eaLnBrk="1" hangingPunct="1"/>
            <a:r>
              <a:rPr lang="en-US" altLang="x-none" sz="2400"/>
              <a:t>Mesoscale perturbations get stimulated in regions of moist convection</a:t>
            </a:r>
            <a:r>
              <a:rPr lang="en-US" altLang="x-none" sz="2400" baseline="30000"/>
              <a:t>1</a:t>
            </a:r>
            <a:r>
              <a:rPr lang="en-US" altLang="x-none" sz="2400"/>
              <a:t>.</a:t>
            </a:r>
          </a:p>
          <a:p>
            <a:pPr eaLnBrk="1" hangingPunct="1"/>
            <a:endParaRPr lang="en-US" altLang="x-none" sz="2400"/>
          </a:p>
          <a:p>
            <a:pPr eaLnBrk="1" hangingPunct="1"/>
            <a:r>
              <a:rPr lang="en-US" altLang="x-none" sz="2400"/>
              <a:t>Perturbations may grow locally if they can remain in a region of moist instability, reducing predictability.  High wind speeds tend to sweep the nascent perturbations away from genesis region.</a:t>
            </a:r>
            <a:r>
              <a:rPr lang="en-US" altLang="x-none" sz="2400" baseline="30000"/>
              <a:t>2</a:t>
            </a:r>
            <a:endParaRPr lang="en-US" altLang="x-none" sz="2400"/>
          </a:p>
          <a:p>
            <a:pPr eaLnBrk="1" hangingPunct="1"/>
            <a:endParaRPr lang="en-US" altLang="x-none" sz="2400"/>
          </a:p>
          <a:p>
            <a:pPr eaLnBrk="1" hangingPunct="1"/>
            <a:r>
              <a:rPr lang="en-US" altLang="x-none" sz="2400"/>
              <a:t>Reinforces hypothesis that mesoscale predictability is lengthened when large-scale forcing is strong.</a:t>
            </a:r>
            <a:endParaRPr lang="en-US" altLang="x-none"/>
          </a:p>
        </p:txBody>
      </p:sp>
      <p:sp>
        <p:nvSpPr>
          <p:cNvPr id="62469" name="Rectangle 4"/>
          <p:cNvSpPr>
            <a:spLocks noChangeArrowheads="1"/>
          </p:cNvSpPr>
          <p:nvPr/>
        </p:nvSpPr>
        <p:spPr bwMode="auto">
          <a:xfrm>
            <a:off x="1828801" y="6019801"/>
            <a:ext cx="628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200" baseline="30000"/>
              <a:t>1</a:t>
            </a:r>
            <a:r>
              <a:rPr lang="en-US" altLang="x-none" sz="1800" baseline="30000"/>
              <a:t> </a:t>
            </a:r>
            <a:r>
              <a:rPr lang="en-US" altLang="x-none" sz="1200"/>
              <a:t>See also Zhang et al. 2003 </a:t>
            </a:r>
            <a:r>
              <a:rPr lang="en-US" altLang="x-none" sz="1200" i="1"/>
              <a:t>JAS</a:t>
            </a:r>
            <a:r>
              <a:rPr lang="en-US" altLang="x-none" sz="1200"/>
              <a:t>, Bei and Zhang, </a:t>
            </a:r>
            <a:r>
              <a:rPr lang="en-US" altLang="x-none" sz="1200" i="1"/>
              <a:t>QJRMS</a:t>
            </a:r>
            <a:r>
              <a:rPr lang="en-US" altLang="x-none" sz="1200"/>
              <a:t>, 2007.</a:t>
            </a:r>
          </a:p>
          <a:p>
            <a:r>
              <a:rPr lang="en-US" altLang="x-none" sz="1200" baseline="30000"/>
              <a:t>2</a:t>
            </a:r>
            <a:r>
              <a:rPr lang="en-US" altLang="x-none" sz="1200"/>
              <a:t> See also Huerre and Monkewitz 1985 </a:t>
            </a:r>
            <a:r>
              <a:rPr lang="en-US" altLang="x-none" sz="1200" i="1"/>
              <a:t>J. Fluid Mech</a:t>
            </a:r>
            <a:r>
              <a:rPr lang="en-US" altLang="x-none" sz="1200"/>
              <a:t>, Snyder and Joly 1998 </a:t>
            </a:r>
            <a:r>
              <a:rPr lang="en-US" altLang="x-none" sz="1200" i="1"/>
              <a:t>QJRMS, </a:t>
            </a:r>
            <a:r>
              <a:rPr lang="en-US" altLang="x-none" sz="1200"/>
              <a:t>and </a:t>
            </a:r>
          </a:p>
          <a:p>
            <a:r>
              <a:rPr lang="en-US" altLang="x-none" sz="1200"/>
              <a:t>literature on “local baroclinic instability”</a:t>
            </a:r>
            <a:r>
              <a:rPr lang="en-US" altLang="x-none" sz="1600"/>
              <a:t> </a:t>
            </a:r>
          </a:p>
        </p:txBody>
      </p:sp>
    </p:spTree>
    <p:extLst>
      <p:ext uri="{BB962C8B-B14F-4D97-AF65-F5344CB8AC3E}">
        <p14:creationId xmlns:p14="http://schemas.microsoft.com/office/powerpoint/2010/main" val="1174257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pPr eaLnBrk="1" hangingPunct="1"/>
            <a:r>
              <a:rPr lang="en-US" altLang="x-none">
                <a:ea typeface="ＭＳ Ｐゴシック" charset="-128"/>
              </a:rPr>
              <a:t>Bayesian data assimilation background</a:t>
            </a:r>
          </a:p>
        </p:txBody>
      </p:sp>
      <p:sp>
        <p:nvSpPr>
          <p:cNvPr id="911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7DF78E6-5B77-FA40-BF15-606F414CFE32}" type="slidenum">
              <a:rPr lang="en-US" altLang="x-none" sz="1400"/>
              <a:pPr eaLnBrk="1" hangingPunct="1"/>
              <a:t>56</a:t>
            </a:fld>
            <a:endParaRPr lang="en-US" altLang="x-none" sz="1400"/>
          </a:p>
        </p:txBody>
      </p:sp>
      <p:graphicFrame>
        <p:nvGraphicFramePr>
          <p:cNvPr id="91138" name="Content Placeholder 4"/>
          <p:cNvGraphicFramePr>
            <a:graphicFrameLocks noChangeAspect="1"/>
          </p:cNvGraphicFramePr>
          <p:nvPr>
            <p:ph idx="1"/>
          </p:nvPr>
        </p:nvGraphicFramePr>
        <p:xfrm>
          <a:off x="2667000" y="2514600"/>
          <a:ext cx="5354638" cy="3200400"/>
        </p:xfrm>
        <a:graphic>
          <a:graphicData uri="http://schemas.openxmlformats.org/presentationml/2006/ole">
            <mc:AlternateContent xmlns:mc="http://schemas.openxmlformats.org/markup-compatibility/2006">
              <mc:Choice xmlns:v="urn:schemas-microsoft-com:vml" Requires="v">
                <p:oleObj spid="_x0000_s32777" name="Equation" r:id="rId3" imgW="2336800" imgH="1397000" progId="Equation.DSMT4">
                  <p:embed/>
                </p:oleObj>
              </mc:Choice>
              <mc:Fallback>
                <p:oleObj name="Equation" r:id="rId3" imgW="2336800" imgH="1397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514600"/>
                        <a:ext cx="5354638"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TextBox 5"/>
          <p:cNvSpPr txBox="1"/>
          <p:nvPr/>
        </p:nvSpPr>
        <p:spPr>
          <a:xfrm>
            <a:off x="6858001" y="2514600"/>
            <a:ext cx="1132939" cy="369332"/>
          </a:xfrm>
          <a:prstGeom prst="rect">
            <a:avLst/>
          </a:prstGeom>
          <a:noFill/>
        </p:spPr>
        <p:txBody>
          <a:bodyPr wrap="none">
            <a:spAutoFit/>
          </a:bodyPr>
          <a:lstStyle/>
          <a:p>
            <a:pPr>
              <a:defRPr/>
            </a:pPr>
            <a:r>
              <a:rPr lang="en-US" dirty="0" err="1">
                <a:latin typeface="+mj-lt"/>
              </a:rPr>
              <a:t>Bayes</a:t>
            </a:r>
            <a:r>
              <a:rPr lang="en-US" dirty="0">
                <a:latin typeface="+mj-lt"/>
              </a:rPr>
              <a:t> rule</a:t>
            </a:r>
          </a:p>
        </p:txBody>
      </p:sp>
      <p:sp>
        <p:nvSpPr>
          <p:cNvPr id="91142" name="TextBox 6"/>
          <p:cNvSpPr txBox="1">
            <a:spLocks noChangeArrowheads="1"/>
          </p:cNvSpPr>
          <p:nvPr/>
        </p:nvSpPr>
        <p:spPr bwMode="auto">
          <a:xfrm>
            <a:off x="7239001" y="3048001"/>
            <a:ext cx="2454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1800">
                <a:latin typeface="Calibri" charset="0"/>
              </a:rPr>
              <a:t>assuming independence</a:t>
            </a:r>
          </a:p>
          <a:p>
            <a:pPr eaLnBrk="1" hangingPunct="1"/>
            <a:r>
              <a:rPr lang="en-US" altLang="x-none" sz="1800">
                <a:latin typeface="Calibri" charset="0"/>
              </a:rPr>
              <a:t>of errors in time.</a:t>
            </a:r>
          </a:p>
        </p:txBody>
      </p:sp>
      <p:sp>
        <p:nvSpPr>
          <p:cNvPr id="8" name="TextBox 7"/>
          <p:cNvSpPr txBox="1"/>
          <p:nvPr/>
        </p:nvSpPr>
        <p:spPr>
          <a:xfrm>
            <a:off x="7086601" y="4495800"/>
            <a:ext cx="1132939" cy="369332"/>
          </a:xfrm>
          <a:prstGeom prst="rect">
            <a:avLst/>
          </a:prstGeom>
          <a:noFill/>
        </p:spPr>
        <p:txBody>
          <a:bodyPr wrap="none">
            <a:spAutoFit/>
          </a:bodyPr>
          <a:lstStyle/>
          <a:p>
            <a:pPr>
              <a:defRPr/>
            </a:pPr>
            <a:r>
              <a:rPr lang="en-US" dirty="0" err="1">
                <a:latin typeface="+mj-lt"/>
              </a:rPr>
              <a:t>Bayes</a:t>
            </a:r>
            <a:r>
              <a:rPr lang="en-US" dirty="0">
                <a:latin typeface="+mj-lt"/>
              </a:rPr>
              <a:t> rule</a:t>
            </a:r>
          </a:p>
        </p:txBody>
      </p:sp>
      <p:sp>
        <p:nvSpPr>
          <p:cNvPr id="91144" name="TextBox 8"/>
          <p:cNvSpPr txBox="1">
            <a:spLocks noChangeArrowheads="1"/>
          </p:cNvSpPr>
          <p:nvPr/>
        </p:nvSpPr>
        <p:spPr bwMode="auto">
          <a:xfrm>
            <a:off x="1752601" y="6248401"/>
            <a:ext cx="969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a:hlinkClick r:id="rId5" action="ppaction://hlinksldjump"/>
              </a:rPr>
              <a:t>[back]</a:t>
            </a:r>
            <a:endParaRPr lang="en-US" altLang="x-none"/>
          </a:p>
        </p:txBody>
      </p:sp>
    </p:spTree>
    <p:extLst>
      <p:ext uri="{BB962C8B-B14F-4D97-AF65-F5344CB8AC3E}">
        <p14:creationId xmlns:p14="http://schemas.microsoft.com/office/powerpoint/2010/main" val="1087862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09800" y="418809"/>
            <a:ext cx="7772400" cy="762000"/>
          </a:xfrm>
        </p:spPr>
        <p:txBody>
          <a:bodyPr/>
          <a:lstStyle/>
          <a:p>
            <a:pPr eaLnBrk="1" hangingPunct="1"/>
            <a:r>
              <a:rPr lang="en-US" altLang="x-none" b="1" dirty="0">
                <a:ea typeface="ＭＳ Ｐゴシック" charset="-128"/>
              </a:rPr>
              <a:t>Why perturb the observations?</a:t>
            </a:r>
          </a:p>
        </p:txBody>
      </p:sp>
      <p:pic>
        <p:nvPicPr>
          <p:cNvPr id="71683"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 y="1371600"/>
            <a:ext cx="1207008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p:cNvSpPr txBox="1">
            <a:spLocks noChangeArrowheads="1"/>
          </p:cNvSpPr>
          <p:nvPr/>
        </p:nvSpPr>
        <p:spPr bwMode="auto">
          <a:xfrm>
            <a:off x="5968465" y="5105982"/>
            <a:ext cx="5233677" cy="1200329"/>
          </a:xfrm>
          <a:prstGeom prst="rect">
            <a:avLst/>
          </a:prstGeom>
          <a:noFill/>
          <a:ln w="9525">
            <a:noFill/>
            <a:miter lim="800000"/>
            <a:headEnd/>
            <a:tailEnd/>
          </a:ln>
          <a:effectLst/>
        </p:spPr>
        <p:txBody>
          <a:bodyPr wrap="none">
            <a:spAutoFit/>
          </a:bodyPr>
          <a:lstStyle/>
          <a:p>
            <a:pPr>
              <a:defRPr/>
            </a:pPr>
            <a:r>
              <a:rPr lang="en-US" sz="2400" dirty="0"/>
              <a:t>histograms denote the ensemble values;</a:t>
            </a:r>
          </a:p>
          <a:p>
            <a:pPr>
              <a:defRPr/>
            </a:pPr>
            <a:r>
              <a:rPr lang="en-US" sz="2400" dirty="0"/>
              <a:t>heavy black line denotes theoretical</a:t>
            </a:r>
          </a:p>
          <a:p>
            <a:pPr>
              <a:defRPr/>
            </a:pPr>
            <a:r>
              <a:rPr lang="en-US" sz="2400" dirty="0"/>
              <a:t>expected analysis-error covariance </a:t>
            </a:r>
          </a:p>
        </p:txBody>
      </p:sp>
      <p:sp>
        <p:nvSpPr>
          <p:cNvPr id="71685" name="Line 5"/>
          <p:cNvSpPr>
            <a:spLocks noChangeShapeType="1"/>
          </p:cNvSpPr>
          <p:nvPr/>
        </p:nvSpPr>
        <p:spPr bwMode="auto">
          <a:xfrm flipH="1" flipV="1">
            <a:off x="6421254" y="4436804"/>
            <a:ext cx="533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86" name="Line 6"/>
          <p:cNvSpPr>
            <a:spLocks noChangeShapeType="1"/>
          </p:cNvSpPr>
          <p:nvPr/>
        </p:nvSpPr>
        <p:spPr bwMode="auto">
          <a:xfrm flipV="1">
            <a:off x="8952297" y="4441838"/>
            <a:ext cx="457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87"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7B00133-3D2F-4343-BA7E-7DA9AF52D099}" type="slidenum">
              <a:rPr lang="en-US" altLang="x-none" sz="1400"/>
              <a:pPr eaLnBrk="1" hangingPunct="1"/>
              <a:t>57</a:t>
            </a:fld>
            <a:endParaRPr lang="en-US" altLang="x-none" sz="1400"/>
          </a:p>
        </p:txBody>
      </p:sp>
    </p:spTree>
    <p:extLst>
      <p:ext uri="{BB962C8B-B14F-4D97-AF65-F5344CB8AC3E}">
        <p14:creationId xmlns:p14="http://schemas.microsoft.com/office/powerpoint/2010/main" val="1751480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7E57199-8C08-674A-9DBB-E8B9CC9716A0}" type="slidenum">
              <a:rPr lang="en-US" altLang="x-none" sz="1400"/>
              <a:pPr/>
              <a:t>58</a:t>
            </a:fld>
            <a:endParaRPr lang="en-US" altLang="x-none" sz="1400"/>
          </a:p>
        </p:txBody>
      </p:sp>
      <p:sp>
        <p:nvSpPr>
          <p:cNvPr id="84995" name="Rectangle 2"/>
          <p:cNvSpPr>
            <a:spLocks noGrp="1" noChangeArrowheads="1"/>
          </p:cNvSpPr>
          <p:nvPr>
            <p:ph type="title"/>
          </p:nvPr>
        </p:nvSpPr>
        <p:spPr>
          <a:xfrm>
            <a:off x="1674814" y="177266"/>
            <a:ext cx="8686800" cy="1143000"/>
          </a:xfrm>
        </p:spPr>
        <p:txBody>
          <a:bodyPr>
            <a:normAutofit fontScale="90000"/>
          </a:bodyPr>
          <a:lstStyle/>
          <a:p>
            <a:r>
              <a:rPr lang="en-US" altLang="x-none" b="1" dirty="0"/>
              <a:t>Model error at mesoscale:</a:t>
            </a:r>
            <a:br>
              <a:rPr lang="en-US" altLang="x-none" b="1" dirty="0"/>
            </a:br>
            <a:r>
              <a:rPr lang="de-DE" altLang="x-none" sz="2800" b="1" dirty="0"/>
              <a:t>Summary </a:t>
            </a:r>
            <a:r>
              <a:rPr lang="de-DE" altLang="x-none" sz="2800" b="1" dirty="0" err="1"/>
              <a:t>of</a:t>
            </a:r>
            <a:r>
              <a:rPr lang="de-DE" altLang="x-none" sz="2800" b="1" dirty="0"/>
              <a:t> </a:t>
            </a:r>
            <a:r>
              <a:rPr lang="de-DE" altLang="x-none" sz="2800" b="1" dirty="0" err="1"/>
              <a:t>microphysical</a:t>
            </a:r>
            <a:r>
              <a:rPr lang="de-DE" altLang="x-none" sz="2800" b="1" dirty="0"/>
              <a:t> </a:t>
            </a:r>
            <a:r>
              <a:rPr lang="de-DE" altLang="x-none" sz="2800" b="1" dirty="0" err="1" smtClean="0"/>
              <a:t>issues</a:t>
            </a:r>
            <a:r>
              <a:rPr lang="de-DE" altLang="x-none" sz="2800" b="1" dirty="0" smtClean="0"/>
              <a:t> in </a:t>
            </a:r>
            <a:r>
              <a:rPr lang="de-DE" altLang="x-none" sz="2800" b="1" dirty="0" err="1"/>
              <a:t>convection-resolving</a:t>
            </a:r>
            <a:r>
              <a:rPr lang="de-DE" altLang="x-none" sz="2800" b="1" dirty="0"/>
              <a:t> NWP</a:t>
            </a:r>
            <a:endParaRPr lang="de-DE" altLang="x-none" sz="3600" b="1" dirty="0"/>
          </a:p>
        </p:txBody>
      </p:sp>
      <p:sp>
        <p:nvSpPr>
          <p:cNvPr id="84996" name="Text Box 3"/>
          <p:cNvSpPr txBox="1">
            <a:spLocks noChangeArrowheads="1"/>
          </p:cNvSpPr>
          <p:nvPr/>
        </p:nvSpPr>
        <p:spPr bwMode="auto">
          <a:xfrm>
            <a:off x="623235" y="1430954"/>
            <a:ext cx="11148461" cy="469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196850" algn="l"/>
              </a:tabLst>
              <a:defRPr sz="2400">
                <a:solidFill>
                  <a:schemeClr val="tx1"/>
                </a:solidFill>
                <a:latin typeface="Arial" charset="0"/>
                <a:ea typeface="ＭＳ Ｐゴシック" charset="-128"/>
              </a:defRPr>
            </a:lvl1pPr>
            <a:lvl2pPr marL="37931725" indent="-37474525">
              <a:tabLst>
                <a:tab pos="196850" algn="l"/>
              </a:tabLst>
              <a:defRPr sz="2400">
                <a:solidFill>
                  <a:schemeClr val="tx1"/>
                </a:solidFill>
                <a:latin typeface="Arial" charset="0"/>
                <a:ea typeface="ＭＳ Ｐゴシック" charset="-128"/>
              </a:defRPr>
            </a:lvl2pPr>
            <a:lvl3pPr>
              <a:tabLst>
                <a:tab pos="196850" algn="l"/>
              </a:tabLst>
              <a:defRPr sz="2400">
                <a:solidFill>
                  <a:schemeClr val="tx1"/>
                </a:solidFill>
                <a:latin typeface="Arial" charset="0"/>
                <a:ea typeface="ＭＳ Ｐゴシック" charset="-128"/>
              </a:defRPr>
            </a:lvl3pPr>
            <a:lvl4pPr>
              <a:tabLst>
                <a:tab pos="196850" algn="l"/>
              </a:tabLst>
              <a:defRPr sz="2400">
                <a:solidFill>
                  <a:schemeClr val="tx1"/>
                </a:solidFill>
                <a:latin typeface="Arial" charset="0"/>
                <a:ea typeface="ＭＳ Ｐゴシック" charset="-128"/>
              </a:defRPr>
            </a:lvl4pPr>
            <a:lvl5pPr>
              <a:tabLst>
                <a:tab pos="19685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19685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19685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19685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196850" algn="l"/>
              </a:tabLst>
              <a:defRPr sz="2400">
                <a:solidFill>
                  <a:schemeClr val="tx1"/>
                </a:solidFill>
                <a:latin typeface="Arial" charset="0"/>
                <a:ea typeface="ＭＳ Ｐゴシック" charset="-128"/>
              </a:defRPr>
            </a:lvl9pPr>
          </a:lstStyle>
          <a:p>
            <a:pPr eaLnBrk="1" hangingPunct="1">
              <a:spcAft>
                <a:spcPct val="45000"/>
              </a:spcAft>
              <a:buFontTx/>
              <a:buChar char="•"/>
            </a:pPr>
            <a:r>
              <a:rPr lang="de-DE" altLang="x-none" sz="1800" dirty="0">
                <a:latin typeface="+mn-lt"/>
              </a:rPr>
              <a:t>	</a:t>
            </a:r>
            <a:r>
              <a:rPr lang="de-DE" altLang="x-none" sz="1800" dirty="0" err="1">
                <a:latin typeface="+mn-lt"/>
              </a:rPr>
              <a:t>Many</a:t>
            </a:r>
            <a:r>
              <a:rPr lang="de-DE" altLang="x-none" sz="1800" dirty="0">
                <a:latin typeface="+mn-lt"/>
              </a:rPr>
              <a:t> fundamental </a:t>
            </a:r>
            <a:r>
              <a:rPr lang="de-DE" altLang="x-none" sz="1800" dirty="0" err="1">
                <a:latin typeface="+mn-lt"/>
              </a:rPr>
              <a:t>problems</a:t>
            </a:r>
            <a:r>
              <a:rPr lang="de-DE" altLang="x-none" sz="1800" dirty="0">
                <a:latin typeface="+mn-lt"/>
              </a:rPr>
              <a:t> in </a:t>
            </a:r>
            <a:r>
              <a:rPr lang="de-DE" altLang="x-none" sz="1800" dirty="0" err="1">
                <a:latin typeface="+mn-lt"/>
              </a:rPr>
              <a:t>cloud</a:t>
            </a:r>
            <a:r>
              <a:rPr lang="de-DE" altLang="x-none" sz="1800" dirty="0">
                <a:latin typeface="+mn-lt"/>
              </a:rPr>
              <a:t> </a:t>
            </a:r>
            <a:r>
              <a:rPr lang="de-DE" altLang="x-none" sz="1800" dirty="0" err="1">
                <a:latin typeface="+mn-lt"/>
              </a:rPr>
              <a:t>microphysics</a:t>
            </a:r>
            <a:r>
              <a:rPr lang="de-DE" altLang="x-none" sz="1800" dirty="0">
                <a:latin typeface="+mn-lt"/>
              </a:rPr>
              <a:t> </a:t>
            </a:r>
            <a:r>
              <a:rPr lang="de-DE" altLang="x-none" sz="1800" dirty="0" err="1">
                <a:latin typeface="+mn-lt"/>
              </a:rPr>
              <a:t>are</a:t>
            </a:r>
            <a:r>
              <a:rPr lang="de-DE" altLang="x-none" sz="1800" dirty="0">
                <a:latin typeface="+mn-lt"/>
              </a:rPr>
              <a:t> still </a:t>
            </a:r>
            <a:r>
              <a:rPr lang="de-DE" altLang="x-none" sz="1800" dirty="0" err="1">
                <a:latin typeface="+mn-lt"/>
              </a:rPr>
              <a:t>unsolved</a:t>
            </a:r>
            <a:r>
              <a:rPr lang="de-DE" altLang="x-none" sz="1800" dirty="0">
                <a:latin typeface="+mn-lt"/>
              </a:rPr>
              <a:t>.</a:t>
            </a:r>
          </a:p>
          <a:p>
            <a:pPr eaLnBrk="1" hangingPunct="1">
              <a:spcAft>
                <a:spcPct val="45000"/>
              </a:spcAft>
              <a:buFontTx/>
              <a:buChar char="•"/>
            </a:pPr>
            <a:r>
              <a:rPr lang="de-DE" altLang="x-none" sz="1800" dirty="0" smtClean="0">
                <a:latin typeface="+mn-lt"/>
              </a:rPr>
              <a:t>  The </a:t>
            </a:r>
            <a:r>
              <a:rPr lang="de-DE" altLang="x-none" sz="1800" dirty="0">
                <a:latin typeface="+mn-lt"/>
              </a:rPr>
              <a:t>lack </a:t>
            </a:r>
            <a:r>
              <a:rPr lang="de-DE" altLang="x-none" sz="1800" dirty="0" err="1">
                <a:latin typeface="+mn-lt"/>
              </a:rPr>
              <a:t>of</a:t>
            </a:r>
            <a:r>
              <a:rPr lang="de-DE" altLang="x-none" sz="1800" dirty="0">
                <a:latin typeface="+mn-lt"/>
              </a:rPr>
              <a:t> in-situ </a:t>
            </a:r>
            <a:r>
              <a:rPr lang="de-DE" altLang="x-none" sz="1800" dirty="0" err="1">
                <a:latin typeface="+mn-lt"/>
              </a:rPr>
              <a:t>observations</a:t>
            </a:r>
            <a:r>
              <a:rPr lang="de-DE" altLang="x-none" sz="1800" dirty="0">
                <a:latin typeface="+mn-lt"/>
              </a:rPr>
              <a:t> </a:t>
            </a:r>
            <a:r>
              <a:rPr lang="de-DE" altLang="x-none" sz="1800" dirty="0" err="1">
                <a:latin typeface="+mn-lt"/>
              </a:rPr>
              <a:t>makes</a:t>
            </a:r>
            <a:r>
              <a:rPr lang="de-DE" altLang="x-none" sz="1800" dirty="0">
                <a:latin typeface="+mn-lt"/>
              </a:rPr>
              <a:t> </a:t>
            </a:r>
            <a:r>
              <a:rPr lang="de-DE" altLang="x-none" sz="1800" dirty="0" err="1">
                <a:latin typeface="+mn-lt"/>
              </a:rPr>
              <a:t>any</a:t>
            </a:r>
            <a:r>
              <a:rPr lang="de-DE" altLang="x-none" sz="1800" dirty="0">
                <a:latin typeface="+mn-lt"/>
              </a:rPr>
              <a:t> </a:t>
            </a:r>
            <a:r>
              <a:rPr lang="de-DE" altLang="x-none" sz="1800" dirty="0" err="1">
                <a:latin typeface="+mn-lt"/>
              </a:rPr>
              <a:t>progress</a:t>
            </a:r>
            <a:r>
              <a:rPr lang="de-DE" altLang="x-none" sz="1800" dirty="0">
                <a:latin typeface="+mn-lt"/>
              </a:rPr>
              <a:t> </a:t>
            </a:r>
            <a:r>
              <a:rPr lang="de-DE" altLang="x-none" sz="1800" dirty="0" err="1">
                <a:latin typeface="+mn-lt"/>
              </a:rPr>
              <a:t>very</a:t>
            </a:r>
            <a:r>
              <a:rPr lang="de-DE" altLang="x-none" sz="1800" dirty="0">
                <a:latin typeface="+mn-lt"/>
              </a:rPr>
              <a:t> </a:t>
            </a:r>
            <a:r>
              <a:rPr lang="de-DE" altLang="x-none" sz="1800" dirty="0" err="1">
                <a:latin typeface="+mn-lt"/>
              </a:rPr>
              <a:t>slow</a:t>
            </a:r>
            <a:r>
              <a:rPr lang="de-DE" altLang="x-none" sz="1800" dirty="0">
                <a:latin typeface="+mn-lt"/>
              </a:rPr>
              <a:t> </a:t>
            </a:r>
            <a:r>
              <a:rPr lang="de-DE" altLang="x-none" sz="1800" dirty="0" err="1">
                <a:latin typeface="+mn-lt"/>
              </a:rPr>
              <a:t>and</a:t>
            </a:r>
            <a:r>
              <a:rPr lang="de-DE" altLang="x-none" sz="1800" dirty="0">
                <a:latin typeface="+mn-lt"/>
              </a:rPr>
              <a:t> </a:t>
            </a:r>
            <a:r>
              <a:rPr lang="de-DE" altLang="x-none" sz="1800" dirty="0" err="1">
                <a:latin typeface="+mn-lt"/>
              </a:rPr>
              <a:t>difficult</a:t>
            </a:r>
            <a:r>
              <a:rPr lang="de-DE" altLang="x-none" sz="1800" dirty="0">
                <a:latin typeface="+mn-lt"/>
              </a:rPr>
              <a:t>.</a:t>
            </a:r>
          </a:p>
          <a:p>
            <a:pPr eaLnBrk="1" hangingPunct="1">
              <a:spcAft>
                <a:spcPct val="45000"/>
              </a:spcAft>
              <a:buFontTx/>
              <a:buChar char="•"/>
            </a:pPr>
            <a:r>
              <a:rPr lang="de-DE" altLang="x-none" sz="1800" dirty="0">
                <a:latin typeface="+mn-lt"/>
              </a:rPr>
              <a:t> 	Most </a:t>
            </a:r>
            <a:r>
              <a:rPr lang="de-DE" altLang="x-none" sz="1800" dirty="0" err="1">
                <a:latin typeface="+mn-lt"/>
              </a:rPr>
              <a:t>of</a:t>
            </a:r>
            <a:r>
              <a:rPr lang="de-DE" altLang="x-none" sz="1800" dirty="0">
                <a:latin typeface="+mn-lt"/>
              </a:rPr>
              <a:t> </a:t>
            </a:r>
            <a:r>
              <a:rPr lang="de-DE" altLang="x-none" sz="1800" dirty="0" err="1">
                <a:latin typeface="+mn-lt"/>
              </a:rPr>
              <a:t>the</a:t>
            </a:r>
            <a:r>
              <a:rPr lang="de-DE" altLang="x-none" sz="1800" dirty="0">
                <a:latin typeface="+mn-lt"/>
              </a:rPr>
              <a:t> </a:t>
            </a:r>
            <a:r>
              <a:rPr lang="de-DE" altLang="x-none" sz="1800" dirty="0" err="1">
                <a:latin typeface="+mn-lt"/>
              </a:rPr>
              <a:t>current</a:t>
            </a:r>
            <a:r>
              <a:rPr lang="de-DE" altLang="x-none" sz="1800" dirty="0">
                <a:latin typeface="+mn-lt"/>
              </a:rPr>
              <a:t> </a:t>
            </a:r>
            <a:r>
              <a:rPr lang="de-DE" altLang="x-none" sz="1800" dirty="0" err="1">
                <a:latin typeface="+mn-lt"/>
              </a:rPr>
              <a:t>parameterization</a:t>
            </a:r>
            <a:r>
              <a:rPr lang="de-DE" altLang="x-none" sz="1800" dirty="0">
                <a:latin typeface="+mn-lt"/>
              </a:rPr>
              <a:t> </a:t>
            </a:r>
            <a:r>
              <a:rPr lang="de-DE" altLang="x-none" sz="1800" dirty="0" err="1">
                <a:latin typeface="+mn-lt"/>
              </a:rPr>
              <a:t>have</a:t>
            </a:r>
            <a:r>
              <a:rPr lang="de-DE" altLang="x-none" sz="1800" dirty="0">
                <a:latin typeface="+mn-lt"/>
              </a:rPr>
              <a:t> </a:t>
            </a:r>
            <a:r>
              <a:rPr lang="de-DE" altLang="x-none" sz="1800" dirty="0" err="1">
                <a:latin typeface="+mn-lt"/>
              </a:rPr>
              <a:t>been</a:t>
            </a:r>
            <a:r>
              <a:rPr lang="de-DE" altLang="x-none" sz="1800" dirty="0">
                <a:latin typeface="+mn-lt"/>
              </a:rPr>
              <a:t> </a:t>
            </a:r>
            <a:r>
              <a:rPr lang="de-DE" altLang="x-none" sz="1800" dirty="0" err="1">
                <a:latin typeface="+mn-lt"/>
              </a:rPr>
              <a:t>designed</a:t>
            </a:r>
            <a:r>
              <a:rPr lang="de-DE" altLang="x-none" sz="1800" dirty="0">
                <a:latin typeface="+mn-lt"/>
              </a:rPr>
              <a:t>, </a:t>
            </a:r>
            <a:r>
              <a:rPr lang="de-DE" altLang="x-none" sz="1800" dirty="0" err="1">
                <a:latin typeface="+mn-lt"/>
              </a:rPr>
              <a:t>operationally</a:t>
            </a:r>
            <a:r>
              <a:rPr lang="de-DE" altLang="x-none" sz="1800" dirty="0">
                <a:latin typeface="+mn-lt"/>
              </a:rPr>
              <a:t> </a:t>
            </a:r>
            <a:r>
              <a:rPr lang="de-DE" altLang="x-none" sz="1800" dirty="0" err="1">
                <a:latin typeface="+mn-lt"/>
              </a:rPr>
              <a:t>applied</a:t>
            </a:r>
            <a:r>
              <a:rPr lang="de-DE" altLang="x-none" sz="1800" dirty="0">
                <a:latin typeface="+mn-lt"/>
              </a:rPr>
              <a:t> </a:t>
            </a:r>
            <a:r>
              <a:rPr lang="de-DE" altLang="x-none" sz="1800" dirty="0" err="1">
                <a:latin typeface="+mn-lt"/>
              </a:rPr>
              <a:t>and</a:t>
            </a:r>
            <a:r>
              <a:rPr lang="de-DE" altLang="x-none" sz="1800" dirty="0">
                <a:latin typeface="+mn-lt"/>
              </a:rPr>
              <a:t> </a:t>
            </a:r>
            <a:r>
              <a:rPr lang="de-DE" altLang="x-none" sz="1800" dirty="0" err="1">
                <a:latin typeface="+mn-lt"/>
              </a:rPr>
              <a:t>tested</a:t>
            </a:r>
            <a:r>
              <a:rPr lang="de-DE" altLang="x-none" sz="1800" dirty="0">
                <a:latin typeface="+mn-lt"/>
              </a:rPr>
              <a:t> </a:t>
            </a:r>
            <a:r>
              <a:rPr lang="de-DE" altLang="x-none" sz="1800" dirty="0" err="1">
                <a:latin typeface="+mn-lt"/>
              </a:rPr>
              <a:t>for</a:t>
            </a:r>
            <a:r>
              <a:rPr lang="de-DE" altLang="x-none" sz="1800" dirty="0">
                <a:latin typeface="+mn-lt"/>
              </a:rPr>
              <a:t> </a:t>
            </a:r>
            <a:r>
              <a:rPr lang="de-DE" altLang="x-none" sz="1800" dirty="0" err="1">
                <a:latin typeface="+mn-lt"/>
              </a:rPr>
              <a:t>stratiform</a:t>
            </a:r>
            <a:r>
              <a:rPr lang="de-DE" altLang="x-none" sz="1800" dirty="0">
                <a:latin typeface="+mn-lt"/>
              </a:rPr>
              <a:t> </a:t>
            </a:r>
            <a:r>
              <a:rPr lang="de-DE" altLang="x-none" sz="1800" dirty="0" err="1">
                <a:latin typeface="+mn-lt"/>
              </a:rPr>
              <a:t>precipitation</a:t>
            </a:r>
            <a:r>
              <a:rPr lang="de-DE" altLang="x-none" sz="1800" dirty="0">
                <a:latin typeface="+mn-lt"/>
              </a:rPr>
              <a:t> </a:t>
            </a:r>
            <a:r>
              <a:rPr lang="de-DE" altLang="x-none" sz="1800" dirty="0" err="1">
                <a:latin typeface="+mn-lt"/>
              </a:rPr>
              <a:t>only</a:t>
            </a:r>
            <a:r>
              <a:rPr lang="de-DE" altLang="x-none" sz="1800" dirty="0">
                <a:latin typeface="+mn-lt"/>
              </a:rPr>
              <a:t>.</a:t>
            </a:r>
          </a:p>
          <a:p>
            <a:pPr eaLnBrk="1" hangingPunct="1">
              <a:spcAft>
                <a:spcPct val="45000"/>
              </a:spcAft>
              <a:buFontTx/>
              <a:buChar char="•"/>
            </a:pPr>
            <a:r>
              <a:rPr lang="de-DE" altLang="x-none" sz="1800" dirty="0">
                <a:latin typeface="+mn-lt"/>
              </a:rPr>
              <a:t> 	Most </a:t>
            </a:r>
            <a:r>
              <a:rPr lang="de-DE" altLang="x-none" sz="1800" dirty="0" err="1">
                <a:latin typeface="+mn-lt"/>
              </a:rPr>
              <a:t>of</a:t>
            </a:r>
            <a:r>
              <a:rPr lang="de-DE" altLang="x-none" sz="1800" dirty="0">
                <a:latin typeface="+mn-lt"/>
              </a:rPr>
              <a:t> </a:t>
            </a:r>
            <a:r>
              <a:rPr lang="de-DE" altLang="x-none" sz="1800" dirty="0" err="1">
                <a:latin typeface="+mn-lt"/>
              </a:rPr>
              <a:t>the</a:t>
            </a:r>
            <a:r>
              <a:rPr lang="de-DE" altLang="x-none" sz="1800" dirty="0">
                <a:latin typeface="+mn-lt"/>
              </a:rPr>
              <a:t> </a:t>
            </a:r>
            <a:r>
              <a:rPr lang="de-DE" altLang="x-none" sz="1800" dirty="0" err="1">
                <a:latin typeface="+mn-lt"/>
              </a:rPr>
              <a:t>empirical</a:t>
            </a:r>
            <a:r>
              <a:rPr lang="de-DE" altLang="x-none" sz="1800" dirty="0">
                <a:latin typeface="+mn-lt"/>
              </a:rPr>
              <a:t> </a:t>
            </a:r>
            <a:r>
              <a:rPr lang="de-DE" altLang="x-none" sz="1800" dirty="0" err="1">
                <a:latin typeface="+mn-lt"/>
              </a:rPr>
              <a:t>relations</a:t>
            </a:r>
            <a:r>
              <a:rPr lang="de-DE" altLang="x-none" sz="1800" dirty="0">
                <a:latin typeface="+mn-lt"/>
              </a:rPr>
              <a:t> </a:t>
            </a:r>
            <a:r>
              <a:rPr lang="de-DE" altLang="x-none" sz="1800" dirty="0" err="1">
                <a:latin typeface="+mn-lt"/>
              </a:rPr>
              <a:t>used</a:t>
            </a:r>
            <a:r>
              <a:rPr lang="de-DE" altLang="x-none" sz="1800" dirty="0">
                <a:latin typeface="+mn-lt"/>
              </a:rPr>
              <a:t> in </a:t>
            </a:r>
            <a:r>
              <a:rPr lang="de-DE" altLang="x-none" sz="1800" dirty="0" err="1">
                <a:latin typeface="+mn-lt"/>
              </a:rPr>
              <a:t>the</a:t>
            </a:r>
            <a:r>
              <a:rPr lang="de-DE" altLang="x-none" sz="1800" dirty="0">
                <a:latin typeface="+mn-lt"/>
              </a:rPr>
              <a:t> </a:t>
            </a:r>
            <a:r>
              <a:rPr lang="de-DE" altLang="x-none" sz="1800" dirty="0" err="1">
                <a:latin typeface="+mn-lt"/>
              </a:rPr>
              <a:t>parameterizations</a:t>
            </a:r>
            <a:r>
              <a:rPr lang="de-DE" altLang="x-none" sz="1800" dirty="0">
                <a:latin typeface="+mn-lt"/>
              </a:rPr>
              <a:t> </a:t>
            </a:r>
            <a:r>
              <a:rPr lang="de-DE" altLang="x-none" sz="1800" dirty="0" err="1">
                <a:latin typeface="+mn-lt"/>
              </a:rPr>
              <a:t>are</a:t>
            </a:r>
            <a:r>
              <a:rPr lang="de-DE" altLang="x-none" sz="1800" dirty="0">
                <a:latin typeface="+mn-lt"/>
              </a:rPr>
              <a:t> </a:t>
            </a:r>
            <a:r>
              <a:rPr lang="de-DE" altLang="x-none" sz="1800" dirty="0" err="1">
                <a:latin typeface="+mn-lt"/>
              </a:rPr>
              <a:t>based</a:t>
            </a:r>
            <a:r>
              <a:rPr lang="de-DE" altLang="x-none" sz="1800" dirty="0">
                <a:latin typeface="+mn-lt"/>
              </a:rPr>
              <a:t> on </a:t>
            </a:r>
            <a:r>
              <a:rPr lang="de-DE" altLang="x-none" sz="1800" dirty="0" err="1">
                <a:latin typeface="+mn-lt"/>
              </a:rPr>
              <a:t>surface</a:t>
            </a:r>
            <a:r>
              <a:rPr lang="de-DE" altLang="x-none" sz="1800" dirty="0">
                <a:latin typeface="+mn-lt"/>
              </a:rPr>
              <a:t> </a:t>
            </a:r>
            <a:r>
              <a:rPr lang="de-DE" altLang="x-none" sz="1800" dirty="0" err="1">
                <a:latin typeface="+mn-lt"/>
              </a:rPr>
              <a:t>observation</a:t>
            </a:r>
            <a:r>
              <a:rPr lang="de-DE" altLang="x-none" sz="1800" dirty="0">
                <a:latin typeface="+mn-lt"/>
              </a:rPr>
              <a:t> </a:t>
            </a:r>
            <a:r>
              <a:rPr lang="de-DE" altLang="x-none" sz="1800" dirty="0" err="1">
                <a:latin typeface="+mn-lt"/>
              </a:rPr>
              <a:t>or</a:t>
            </a:r>
            <a:r>
              <a:rPr lang="de-DE" altLang="x-none" sz="1800" dirty="0">
                <a:latin typeface="+mn-lt"/>
              </a:rPr>
              <a:t> </a:t>
            </a:r>
            <a:r>
              <a:rPr lang="de-DE" altLang="x-none" sz="1800" dirty="0" err="1">
                <a:latin typeface="+mn-lt"/>
              </a:rPr>
              <a:t>measurements</a:t>
            </a:r>
            <a:r>
              <a:rPr lang="de-DE" altLang="x-none" sz="1800" dirty="0">
                <a:latin typeface="+mn-lt"/>
              </a:rPr>
              <a:t> in </a:t>
            </a:r>
            <a:r>
              <a:rPr lang="de-DE" altLang="x-none" sz="1800" dirty="0" err="1">
                <a:latin typeface="+mn-lt"/>
              </a:rPr>
              <a:t>stratiform</a:t>
            </a:r>
            <a:r>
              <a:rPr lang="de-DE" altLang="x-none" sz="1800" dirty="0">
                <a:latin typeface="+mn-lt"/>
              </a:rPr>
              <a:t> </a:t>
            </a:r>
            <a:r>
              <a:rPr lang="de-DE" altLang="x-none" sz="1800" dirty="0" err="1">
                <a:latin typeface="+mn-lt"/>
              </a:rPr>
              <a:t>cloud</a:t>
            </a:r>
            <a:r>
              <a:rPr lang="de-DE" altLang="x-none" sz="1800" dirty="0">
                <a:latin typeface="+mn-lt"/>
              </a:rPr>
              <a:t> (</a:t>
            </a:r>
            <a:r>
              <a:rPr lang="de-DE" altLang="x-none" sz="1800" dirty="0" err="1">
                <a:latin typeface="+mn-lt"/>
              </a:rPr>
              <a:t>or</a:t>
            </a:r>
            <a:r>
              <a:rPr lang="de-DE" altLang="x-none" sz="1800" dirty="0">
                <a:latin typeface="+mn-lt"/>
              </a:rPr>
              <a:t> </a:t>
            </a:r>
            <a:r>
              <a:rPr lang="de-DE" altLang="x-none" sz="1800" dirty="0" err="1">
                <a:latin typeface="+mn-lt"/>
              </a:rPr>
              <a:t>storm</a:t>
            </a:r>
            <a:r>
              <a:rPr lang="de-DE" altLang="x-none" sz="1800" dirty="0">
                <a:latin typeface="+mn-lt"/>
              </a:rPr>
              <a:t> </a:t>
            </a:r>
            <a:r>
              <a:rPr lang="de-DE" altLang="x-none" sz="1800" dirty="0" err="1">
                <a:latin typeface="+mn-lt"/>
              </a:rPr>
              <a:t>anvils</a:t>
            </a:r>
            <a:r>
              <a:rPr lang="de-DE" altLang="x-none" sz="1800" dirty="0">
                <a:latin typeface="+mn-lt"/>
              </a:rPr>
              <a:t>, </a:t>
            </a:r>
            <a:r>
              <a:rPr lang="de-DE" altLang="x-none" sz="1800" dirty="0" err="1">
                <a:latin typeface="+mn-lt"/>
              </a:rPr>
              <a:t>stratiform</a:t>
            </a:r>
            <a:r>
              <a:rPr lang="de-DE" altLang="x-none" sz="1800" dirty="0">
                <a:latin typeface="+mn-lt"/>
              </a:rPr>
              <a:t> </a:t>
            </a:r>
            <a:r>
              <a:rPr lang="de-DE" altLang="x-none" sz="1800" dirty="0" err="1">
                <a:latin typeface="+mn-lt"/>
              </a:rPr>
              <a:t>regions</a:t>
            </a:r>
            <a:r>
              <a:rPr lang="de-DE" altLang="x-none" sz="1800" dirty="0">
                <a:latin typeface="+mn-lt"/>
              </a:rPr>
              <a:t>).</a:t>
            </a:r>
          </a:p>
          <a:p>
            <a:pPr eaLnBrk="1" hangingPunct="1">
              <a:spcAft>
                <a:spcPct val="45000"/>
              </a:spcAft>
              <a:buFontTx/>
              <a:buChar char="•"/>
            </a:pPr>
            <a:r>
              <a:rPr lang="de-DE" altLang="x-none" sz="1800" dirty="0">
                <a:latin typeface="+mn-lt"/>
              </a:rPr>
              <a:t> 	</a:t>
            </a:r>
            <a:r>
              <a:rPr lang="de-DE" altLang="x-none" sz="1800" dirty="0" err="1">
                <a:latin typeface="+mn-lt"/>
              </a:rPr>
              <a:t>Many</a:t>
            </a:r>
            <a:r>
              <a:rPr lang="de-DE" altLang="x-none" sz="1800" dirty="0">
                <a:latin typeface="+mn-lt"/>
              </a:rPr>
              <a:t> </a:t>
            </a:r>
            <a:r>
              <a:rPr lang="de-DE" altLang="x-none" sz="1800" dirty="0" err="1">
                <a:latin typeface="+mn-lt"/>
              </a:rPr>
              <a:t>basic</a:t>
            </a:r>
            <a:r>
              <a:rPr lang="de-DE" altLang="x-none" sz="1800" dirty="0">
                <a:latin typeface="+mn-lt"/>
              </a:rPr>
              <a:t> </a:t>
            </a:r>
            <a:r>
              <a:rPr lang="de-DE" altLang="x-none" sz="1800" dirty="0" err="1">
                <a:latin typeface="+mn-lt"/>
              </a:rPr>
              <a:t>parameterization</a:t>
            </a:r>
            <a:r>
              <a:rPr lang="de-DE" altLang="x-none" sz="1800" dirty="0">
                <a:latin typeface="+mn-lt"/>
              </a:rPr>
              <a:t> </a:t>
            </a:r>
            <a:r>
              <a:rPr lang="de-DE" altLang="x-none" sz="1800" dirty="0" err="1">
                <a:latin typeface="+mn-lt"/>
              </a:rPr>
              <a:t>assumptions</a:t>
            </a:r>
            <a:r>
              <a:rPr lang="de-DE" altLang="x-none" sz="1800" dirty="0">
                <a:latin typeface="+mn-lt"/>
              </a:rPr>
              <a:t>, like N</a:t>
            </a:r>
            <a:r>
              <a:rPr lang="de-DE" altLang="x-none" sz="1800" baseline="-25000" dirty="0">
                <a:latin typeface="+mn-lt"/>
              </a:rPr>
              <a:t>0</a:t>
            </a:r>
            <a:r>
              <a:rPr lang="de-DE" altLang="x-none" sz="1800" dirty="0">
                <a:latin typeface="+mn-lt"/>
              </a:rPr>
              <a:t>=</a:t>
            </a:r>
            <a:r>
              <a:rPr lang="de-DE" altLang="x-none" sz="1800" dirty="0" err="1">
                <a:latin typeface="+mn-lt"/>
              </a:rPr>
              <a:t>const</a:t>
            </a:r>
            <a:r>
              <a:rPr lang="de-DE" altLang="x-none" sz="1800" dirty="0">
                <a:latin typeface="+mn-lt"/>
              </a:rPr>
              <a:t>., </a:t>
            </a:r>
            <a:r>
              <a:rPr lang="de-DE" altLang="x-none" sz="1800" dirty="0" err="1">
                <a:latin typeface="+mn-lt"/>
              </a:rPr>
              <a:t>are</a:t>
            </a:r>
            <a:r>
              <a:rPr lang="de-DE" altLang="x-none" sz="1800" dirty="0">
                <a:latin typeface="+mn-lt"/>
              </a:rPr>
              <a:t> at least </a:t>
            </a:r>
            <a:r>
              <a:rPr lang="de-DE" altLang="x-none" sz="1800" dirty="0" err="1">
                <a:latin typeface="+mn-lt"/>
              </a:rPr>
              <a:t>questionable</a:t>
            </a:r>
            <a:r>
              <a:rPr lang="de-DE" altLang="x-none" sz="1800" dirty="0">
                <a:latin typeface="+mn-lt"/>
              </a:rPr>
              <a:t> in </a:t>
            </a:r>
            <a:r>
              <a:rPr lang="de-DE" altLang="x-none" sz="1800" dirty="0" err="1">
                <a:latin typeface="+mn-lt"/>
              </a:rPr>
              <a:t>convective</a:t>
            </a:r>
            <a:r>
              <a:rPr lang="de-DE" altLang="x-none" sz="1800" dirty="0">
                <a:latin typeface="+mn-lt"/>
              </a:rPr>
              <a:t> </a:t>
            </a:r>
            <a:r>
              <a:rPr lang="de-DE" altLang="x-none" sz="1800" dirty="0" err="1">
                <a:latin typeface="+mn-lt"/>
              </a:rPr>
              <a:t>clouds</a:t>
            </a:r>
            <a:r>
              <a:rPr lang="de-DE" altLang="x-none" sz="1800" dirty="0">
                <a:latin typeface="+mn-lt"/>
              </a:rPr>
              <a:t>.</a:t>
            </a:r>
          </a:p>
          <a:p>
            <a:pPr eaLnBrk="1" hangingPunct="1">
              <a:spcAft>
                <a:spcPct val="45000"/>
              </a:spcAft>
              <a:buFontTx/>
              <a:buChar char="•"/>
            </a:pPr>
            <a:r>
              <a:rPr lang="de-DE" altLang="x-none" sz="1800" dirty="0">
                <a:latin typeface="+mn-lt"/>
              </a:rPr>
              <a:t> 	</a:t>
            </a:r>
            <a:r>
              <a:rPr lang="de-DE" altLang="x-none" sz="1800" dirty="0" err="1">
                <a:latin typeface="+mn-lt"/>
              </a:rPr>
              <a:t>Many</a:t>
            </a:r>
            <a:r>
              <a:rPr lang="de-DE" altLang="x-none" sz="1800" dirty="0">
                <a:latin typeface="+mn-lt"/>
              </a:rPr>
              <a:t> </a:t>
            </a:r>
            <a:r>
              <a:rPr lang="de-DE" altLang="x-none" sz="1800" dirty="0" err="1">
                <a:latin typeface="+mn-lt"/>
              </a:rPr>
              <a:t>processes</a:t>
            </a:r>
            <a:r>
              <a:rPr lang="de-DE" altLang="x-none" sz="1800" dirty="0">
                <a:latin typeface="+mn-lt"/>
              </a:rPr>
              <a:t> </a:t>
            </a:r>
            <a:r>
              <a:rPr lang="de-DE" altLang="x-none" sz="1800" dirty="0" err="1">
                <a:latin typeface="+mn-lt"/>
              </a:rPr>
              <a:t>which</a:t>
            </a:r>
            <a:r>
              <a:rPr lang="de-DE" altLang="x-none" sz="1800" dirty="0">
                <a:latin typeface="+mn-lt"/>
              </a:rPr>
              <a:t> </a:t>
            </a:r>
            <a:r>
              <a:rPr lang="de-DE" altLang="x-none" sz="1800" dirty="0" err="1">
                <a:latin typeface="+mn-lt"/>
              </a:rPr>
              <a:t>are</a:t>
            </a:r>
            <a:r>
              <a:rPr lang="de-DE" altLang="x-none" sz="1800" dirty="0">
                <a:latin typeface="+mn-lt"/>
              </a:rPr>
              <a:t> </a:t>
            </a:r>
            <a:r>
              <a:rPr lang="de-DE" altLang="x-none" sz="1800" dirty="0" err="1">
                <a:latin typeface="+mn-lt"/>
              </a:rPr>
              <a:t>currently</a:t>
            </a:r>
            <a:r>
              <a:rPr lang="de-DE" altLang="x-none" sz="1800" dirty="0">
                <a:latin typeface="+mn-lt"/>
              </a:rPr>
              <a:t> </a:t>
            </a:r>
            <a:r>
              <a:rPr lang="de-DE" altLang="x-none" sz="1800" dirty="0" err="1">
                <a:latin typeface="+mn-lt"/>
              </a:rPr>
              <a:t>neglected</a:t>
            </a:r>
            <a:r>
              <a:rPr lang="de-DE" altLang="x-none" sz="1800" dirty="0">
                <a:latin typeface="+mn-lt"/>
              </a:rPr>
              <a:t>, </a:t>
            </a:r>
            <a:r>
              <a:rPr lang="de-DE" altLang="x-none" sz="1800" dirty="0" err="1">
                <a:latin typeface="+mn-lt"/>
              </a:rPr>
              <a:t>or</a:t>
            </a:r>
            <a:r>
              <a:rPr lang="de-DE" altLang="x-none" sz="1800" dirty="0">
                <a:latin typeface="+mn-lt"/>
              </a:rPr>
              <a:t> not </a:t>
            </a:r>
            <a:r>
              <a:rPr lang="de-DE" altLang="x-none" sz="1800" dirty="0" err="1">
                <a:latin typeface="+mn-lt"/>
              </a:rPr>
              <a:t>well</a:t>
            </a:r>
            <a:r>
              <a:rPr lang="de-DE" altLang="x-none" sz="1800" dirty="0">
                <a:latin typeface="+mn-lt"/>
              </a:rPr>
              <a:t> </a:t>
            </a:r>
            <a:r>
              <a:rPr lang="de-DE" altLang="x-none" sz="1800" dirty="0" err="1">
                <a:latin typeface="+mn-lt"/>
              </a:rPr>
              <a:t>represented</a:t>
            </a:r>
            <a:r>
              <a:rPr lang="de-DE" altLang="x-none" sz="1800" dirty="0">
                <a:latin typeface="+mn-lt"/>
              </a:rPr>
              <a:t>, </a:t>
            </a:r>
            <a:r>
              <a:rPr lang="de-DE" altLang="x-none" sz="1800" dirty="0" err="1">
                <a:latin typeface="+mn-lt"/>
              </a:rPr>
              <a:t>may</a:t>
            </a:r>
            <a:r>
              <a:rPr lang="de-DE" altLang="x-none" sz="1800" dirty="0">
                <a:latin typeface="+mn-lt"/>
              </a:rPr>
              <a:t> </a:t>
            </a:r>
            <a:r>
              <a:rPr lang="de-DE" altLang="x-none" sz="1800" dirty="0" err="1">
                <a:latin typeface="+mn-lt"/>
              </a:rPr>
              <a:t>become</a:t>
            </a:r>
            <a:r>
              <a:rPr lang="de-DE" altLang="x-none" sz="1800" dirty="0">
                <a:latin typeface="+mn-lt"/>
              </a:rPr>
              <a:t> </a:t>
            </a:r>
            <a:r>
              <a:rPr lang="de-DE" altLang="x-none" sz="1800" dirty="0" err="1">
                <a:latin typeface="+mn-lt"/>
              </a:rPr>
              <a:t>important</a:t>
            </a:r>
            <a:r>
              <a:rPr lang="de-DE" altLang="x-none" sz="1800" dirty="0">
                <a:latin typeface="+mn-lt"/>
              </a:rPr>
              <a:t> in </a:t>
            </a:r>
            <a:r>
              <a:rPr lang="de-DE" altLang="x-none" sz="1800" dirty="0" err="1">
                <a:latin typeface="+mn-lt"/>
              </a:rPr>
              <a:t>deep</a:t>
            </a:r>
            <a:r>
              <a:rPr lang="de-DE" altLang="x-none" sz="1800" dirty="0">
                <a:latin typeface="+mn-lt"/>
              </a:rPr>
              <a:t> </a:t>
            </a:r>
            <a:r>
              <a:rPr lang="de-DE" altLang="x-none" sz="1800" dirty="0" err="1">
                <a:latin typeface="+mn-lt"/>
              </a:rPr>
              <a:t>convection</a:t>
            </a:r>
            <a:r>
              <a:rPr lang="de-DE" altLang="x-none" sz="1800" dirty="0">
                <a:latin typeface="+mn-lt"/>
              </a:rPr>
              <a:t> (</a:t>
            </a:r>
            <a:r>
              <a:rPr lang="de-DE" altLang="x-none" sz="1800" dirty="0" err="1">
                <a:latin typeface="+mn-lt"/>
              </a:rPr>
              <a:t>shedding</a:t>
            </a:r>
            <a:r>
              <a:rPr lang="de-DE" altLang="x-none" sz="1800" dirty="0">
                <a:latin typeface="+mn-lt"/>
              </a:rPr>
              <a:t>, </a:t>
            </a:r>
            <a:r>
              <a:rPr lang="de-DE" altLang="x-none" sz="1800" dirty="0" err="1">
                <a:latin typeface="+mn-lt"/>
              </a:rPr>
              <a:t>collisional</a:t>
            </a:r>
            <a:r>
              <a:rPr lang="de-DE" altLang="x-none" sz="1800" dirty="0">
                <a:latin typeface="+mn-lt"/>
              </a:rPr>
              <a:t> </a:t>
            </a:r>
            <a:r>
              <a:rPr lang="de-DE" altLang="x-none" sz="1800" dirty="0" err="1">
                <a:latin typeface="+mn-lt"/>
              </a:rPr>
              <a:t>breakup</a:t>
            </a:r>
            <a:r>
              <a:rPr lang="de-DE" altLang="x-none" sz="1800" dirty="0">
                <a:latin typeface="+mn-lt"/>
              </a:rPr>
              <a:t>, ...).</a:t>
            </a:r>
          </a:p>
          <a:p>
            <a:pPr eaLnBrk="1" hangingPunct="1">
              <a:spcAft>
                <a:spcPct val="45000"/>
              </a:spcAft>
              <a:buFontTx/>
              <a:buChar char="•"/>
            </a:pPr>
            <a:r>
              <a:rPr lang="de-DE" altLang="x-none" sz="1800" dirty="0">
                <a:latin typeface="+mn-lt"/>
              </a:rPr>
              <a:t> 	</a:t>
            </a:r>
            <a:r>
              <a:rPr lang="de-DE" altLang="x-none" sz="1800" dirty="0" err="1">
                <a:latin typeface="+mn-lt"/>
              </a:rPr>
              <a:t>One</a:t>
            </a:r>
            <a:r>
              <a:rPr lang="de-DE" altLang="x-none" sz="1800" dirty="0">
                <a:latin typeface="+mn-lt"/>
              </a:rPr>
              <a:t>-moment </a:t>
            </a:r>
            <a:r>
              <a:rPr lang="de-DE" altLang="x-none" sz="1800" dirty="0" err="1">
                <a:latin typeface="+mn-lt"/>
              </a:rPr>
              <a:t>schemes</a:t>
            </a:r>
            <a:r>
              <a:rPr lang="de-DE" altLang="x-none" sz="1800" dirty="0">
                <a:latin typeface="+mn-lt"/>
              </a:rPr>
              <a:t> </a:t>
            </a:r>
            <a:r>
              <a:rPr lang="de-DE" altLang="x-none" sz="1800" dirty="0" err="1">
                <a:latin typeface="+mn-lt"/>
              </a:rPr>
              <a:t>might</a:t>
            </a:r>
            <a:r>
              <a:rPr lang="de-DE" altLang="x-none" sz="1800" dirty="0">
                <a:latin typeface="+mn-lt"/>
              </a:rPr>
              <a:t> </a:t>
            </a:r>
            <a:r>
              <a:rPr lang="de-DE" altLang="x-none" sz="1800" dirty="0" err="1">
                <a:latin typeface="+mn-lt"/>
              </a:rPr>
              <a:t>be</a:t>
            </a:r>
            <a:r>
              <a:rPr lang="de-DE" altLang="x-none" sz="1800" dirty="0">
                <a:latin typeface="+mn-lt"/>
              </a:rPr>
              <a:t> </a:t>
            </a:r>
            <a:r>
              <a:rPr lang="de-DE" altLang="x-none" sz="1800" dirty="0" err="1">
                <a:latin typeface="+mn-lt"/>
              </a:rPr>
              <a:t>insufficient</a:t>
            </a:r>
            <a:r>
              <a:rPr lang="de-DE" altLang="x-none" sz="1800" dirty="0">
                <a:latin typeface="+mn-lt"/>
              </a:rPr>
              <a:t> </a:t>
            </a:r>
            <a:r>
              <a:rPr lang="de-DE" altLang="x-none" sz="1800" dirty="0" err="1">
                <a:latin typeface="+mn-lt"/>
              </a:rPr>
              <a:t>to</a:t>
            </a:r>
            <a:r>
              <a:rPr lang="de-DE" altLang="x-none" sz="1800" dirty="0">
                <a:latin typeface="+mn-lt"/>
              </a:rPr>
              <a:t> </a:t>
            </a:r>
            <a:r>
              <a:rPr lang="de-DE" altLang="x-none" sz="1800" dirty="0" err="1">
                <a:latin typeface="+mn-lt"/>
              </a:rPr>
              <a:t>describe</a:t>
            </a:r>
            <a:r>
              <a:rPr lang="de-DE" altLang="x-none" sz="1800" dirty="0">
                <a:latin typeface="+mn-lt"/>
              </a:rPr>
              <a:t> </a:t>
            </a:r>
            <a:r>
              <a:rPr lang="de-DE" altLang="x-none" sz="1800" dirty="0" err="1">
                <a:latin typeface="+mn-lt"/>
              </a:rPr>
              <a:t>the</a:t>
            </a:r>
            <a:r>
              <a:rPr lang="de-DE" altLang="x-none" sz="1800" dirty="0">
                <a:latin typeface="+mn-lt"/>
              </a:rPr>
              <a:t> </a:t>
            </a:r>
            <a:r>
              <a:rPr lang="de-DE" altLang="x-none" sz="1800" dirty="0" err="1">
                <a:latin typeface="+mn-lt"/>
              </a:rPr>
              <a:t>variability</a:t>
            </a:r>
            <a:r>
              <a:rPr lang="de-DE" altLang="x-none" sz="1800" dirty="0">
                <a:latin typeface="+mn-lt"/>
              </a:rPr>
              <a:t> </a:t>
            </a:r>
            <a:r>
              <a:rPr lang="de-DE" altLang="x-none" sz="1800" dirty="0" err="1">
                <a:latin typeface="+mn-lt"/>
              </a:rPr>
              <a:t>of</a:t>
            </a:r>
            <a:r>
              <a:rPr lang="de-DE" altLang="x-none" sz="1800" dirty="0">
                <a:latin typeface="+mn-lt"/>
              </a:rPr>
              <a:t> </a:t>
            </a:r>
            <a:r>
              <a:rPr lang="de-DE" altLang="x-none" sz="1800" dirty="0" err="1">
                <a:latin typeface="+mn-lt"/>
              </a:rPr>
              <a:t>the</a:t>
            </a:r>
            <a:r>
              <a:rPr lang="de-DE" altLang="x-none" sz="1800" dirty="0">
                <a:latin typeface="+mn-lt"/>
              </a:rPr>
              <a:t> </a:t>
            </a:r>
            <a:r>
              <a:rPr lang="de-DE" altLang="x-none" sz="1800" dirty="0" err="1">
                <a:latin typeface="+mn-lt"/>
              </a:rPr>
              <a:t>size</a:t>
            </a:r>
            <a:r>
              <a:rPr lang="de-DE" altLang="x-none" sz="1800" dirty="0">
                <a:latin typeface="+mn-lt"/>
              </a:rPr>
              <a:t> </a:t>
            </a:r>
            <a:r>
              <a:rPr lang="de-DE" altLang="x-none" sz="1800" dirty="0" err="1">
                <a:latin typeface="+mn-lt"/>
              </a:rPr>
              <a:t>distributions</a:t>
            </a:r>
            <a:r>
              <a:rPr lang="de-DE" altLang="x-none" sz="1800" dirty="0">
                <a:latin typeface="+mn-lt"/>
              </a:rPr>
              <a:t> in </a:t>
            </a:r>
            <a:r>
              <a:rPr lang="de-DE" altLang="x-none" sz="1800" dirty="0" err="1">
                <a:latin typeface="+mn-lt"/>
              </a:rPr>
              <a:t>convective</a:t>
            </a:r>
            <a:r>
              <a:rPr lang="de-DE" altLang="x-none" sz="1800" dirty="0">
                <a:latin typeface="+mn-lt"/>
              </a:rPr>
              <a:t> </a:t>
            </a:r>
            <a:r>
              <a:rPr lang="de-DE" altLang="x-none" sz="1800" dirty="0" err="1">
                <a:latin typeface="+mn-lt"/>
              </a:rPr>
              <a:t>clouds</a:t>
            </a:r>
            <a:r>
              <a:rPr lang="de-DE" altLang="x-none" sz="1800" dirty="0">
                <a:latin typeface="+mn-lt"/>
              </a:rPr>
              <a:t>.</a:t>
            </a:r>
          </a:p>
          <a:p>
            <a:pPr eaLnBrk="1" hangingPunct="1">
              <a:spcAft>
                <a:spcPct val="45000"/>
              </a:spcAft>
              <a:buFontTx/>
              <a:buChar char="•"/>
            </a:pPr>
            <a:r>
              <a:rPr lang="de-DE" altLang="x-none" sz="1800" dirty="0">
                <a:latin typeface="+mn-lt"/>
              </a:rPr>
              <a:t> 	</a:t>
            </a:r>
            <a:r>
              <a:rPr lang="de-DE" altLang="x-none" sz="1800" dirty="0" err="1">
                <a:latin typeface="+mn-lt"/>
              </a:rPr>
              <a:t>Two</a:t>
            </a:r>
            <a:r>
              <a:rPr lang="de-DE" altLang="x-none" sz="1800" dirty="0">
                <a:latin typeface="+mn-lt"/>
              </a:rPr>
              <a:t>-moment </a:t>
            </a:r>
            <a:r>
              <a:rPr lang="de-DE" altLang="x-none" sz="1800" dirty="0" err="1">
                <a:latin typeface="+mn-lt"/>
              </a:rPr>
              <a:t>schemes</a:t>
            </a:r>
            <a:r>
              <a:rPr lang="de-DE" altLang="x-none" sz="1800" dirty="0">
                <a:latin typeface="+mn-lt"/>
              </a:rPr>
              <a:t> </a:t>
            </a:r>
            <a:r>
              <a:rPr lang="de-DE" altLang="x-none" sz="1800" dirty="0" err="1">
                <a:latin typeface="+mn-lt"/>
              </a:rPr>
              <a:t>haven‘t</a:t>
            </a:r>
            <a:r>
              <a:rPr lang="de-DE" altLang="x-none" sz="1800" dirty="0">
                <a:latin typeface="+mn-lt"/>
              </a:rPr>
              <a:t> </a:t>
            </a:r>
            <a:r>
              <a:rPr lang="de-DE" altLang="x-none" sz="1800" dirty="0" err="1">
                <a:latin typeface="+mn-lt"/>
              </a:rPr>
              <a:t>been</a:t>
            </a:r>
            <a:r>
              <a:rPr lang="de-DE" altLang="x-none" sz="1800" dirty="0">
                <a:latin typeface="+mn-lt"/>
              </a:rPr>
              <a:t> </a:t>
            </a:r>
            <a:r>
              <a:rPr lang="de-DE" altLang="x-none" sz="1800" dirty="0" err="1">
                <a:latin typeface="+mn-lt"/>
              </a:rPr>
              <a:t>used</a:t>
            </a:r>
            <a:r>
              <a:rPr lang="de-DE" altLang="x-none" sz="1800" dirty="0">
                <a:latin typeface="+mn-lt"/>
              </a:rPr>
              <a:t> </a:t>
            </a:r>
            <a:r>
              <a:rPr lang="de-DE" altLang="x-none" sz="1800" dirty="0" err="1">
                <a:latin typeface="+mn-lt"/>
              </a:rPr>
              <a:t>long</a:t>
            </a:r>
            <a:r>
              <a:rPr lang="de-DE" altLang="x-none" sz="1800" dirty="0">
                <a:latin typeface="+mn-lt"/>
              </a:rPr>
              <a:t> </a:t>
            </a:r>
            <a:r>
              <a:rPr lang="de-DE" altLang="x-none" sz="1800" dirty="0" err="1">
                <a:latin typeface="+mn-lt"/>
              </a:rPr>
              <a:t>enough</a:t>
            </a:r>
            <a:r>
              <a:rPr lang="de-DE" altLang="x-none" sz="1800" dirty="0">
                <a:latin typeface="+mn-lt"/>
              </a:rPr>
              <a:t> </a:t>
            </a:r>
            <a:r>
              <a:rPr lang="de-DE" altLang="x-none" sz="1800" dirty="0" err="1">
                <a:latin typeface="+mn-lt"/>
              </a:rPr>
              <a:t>to</a:t>
            </a:r>
            <a:r>
              <a:rPr lang="de-DE" altLang="x-none" sz="1800" dirty="0">
                <a:latin typeface="+mn-lt"/>
              </a:rPr>
              <a:t> </a:t>
            </a:r>
            <a:r>
              <a:rPr lang="de-DE" altLang="x-none" sz="1800" dirty="0" err="1">
                <a:latin typeface="+mn-lt"/>
              </a:rPr>
              <a:t>make</a:t>
            </a:r>
            <a:r>
              <a:rPr lang="de-DE" altLang="x-none" sz="1800" dirty="0">
                <a:latin typeface="+mn-lt"/>
              </a:rPr>
              <a:t> </a:t>
            </a:r>
            <a:r>
              <a:rPr lang="de-DE" altLang="x-none" sz="1800" dirty="0" err="1">
                <a:latin typeface="+mn-lt"/>
              </a:rPr>
              <a:t>any</a:t>
            </a:r>
            <a:r>
              <a:rPr lang="de-DE" altLang="x-none" sz="1800" dirty="0">
                <a:latin typeface="+mn-lt"/>
              </a:rPr>
              <a:t> </a:t>
            </a:r>
            <a:r>
              <a:rPr lang="de-DE" altLang="x-none" sz="1800" dirty="0" err="1">
                <a:latin typeface="+mn-lt"/>
              </a:rPr>
              <a:t>conclusions</a:t>
            </a:r>
            <a:r>
              <a:rPr lang="de-DE" altLang="x-none" sz="1800" dirty="0">
                <a:latin typeface="+mn-lt"/>
              </a:rPr>
              <a:t>.</a:t>
            </a:r>
          </a:p>
          <a:p>
            <a:pPr eaLnBrk="1" hangingPunct="1">
              <a:spcAft>
                <a:spcPct val="45000"/>
              </a:spcAft>
              <a:buFontTx/>
              <a:buChar char="•"/>
            </a:pPr>
            <a:r>
              <a:rPr lang="de-DE" altLang="x-none" sz="1800" dirty="0">
                <a:latin typeface="+mn-lt"/>
              </a:rPr>
              <a:t> 	</a:t>
            </a:r>
            <a:r>
              <a:rPr lang="de-DE" altLang="x-none" sz="1800" dirty="0" err="1">
                <a:latin typeface="+mn-lt"/>
              </a:rPr>
              <a:t>Spectral</a:t>
            </a:r>
            <a:r>
              <a:rPr lang="de-DE" altLang="x-none" sz="1800" dirty="0">
                <a:latin typeface="+mn-lt"/>
              </a:rPr>
              <a:t> </a:t>
            </a:r>
            <a:r>
              <a:rPr lang="de-DE" altLang="x-none" sz="1800" dirty="0" err="1">
                <a:latin typeface="+mn-lt"/>
              </a:rPr>
              <a:t>methods</a:t>
            </a:r>
            <a:r>
              <a:rPr lang="de-DE" altLang="x-none" sz="1800" dirty="0">
                <a:latin typeface="+mn-lt"/>
              </a:rPr>
              <a:t> </a:t>
            </a:r>
            <a:r>
              <a:rPr lang="de-DE" altLang="x-none" sz="1800" dirty="0" err="1">
                <a:latin typeface="+mn-lt"/>
              </a:rPr>
              <a:t>are</a:t>
            </a:r>
            <a:r>
              <a:rPr lang="de-DE" altLang="x-none" sz="1800" dirty="0">
                <a:latin typeface="+mn-lt"/>
              </a:rPr>
              <a:t> </a:t>
            </a:r>
            <a:r>
              <a:rPr lang="de-DE" altLang="x-none" sz="1800" dirty="0" err="1">
                <a:latin typeface="+mn-lt"/>
              </a:rPr>
              <a:t>overwhelmingly</a:t>
            </a:r>
            <a:r>
              <a:rPr lang="de-DE" altLang="x-none" sz="1800" dirty="0">
                <a:latin typeface="+mn-lt"/>
              </a:rPr>
              <a:t> </a:t>
            </a:r>
            <a:r>
              <a:rPr lang="de-DE" altLang="x-none" sz="1800" dirty="0" err="1">
                <a:latin typeface="+mn-lt"/>
              </a:rPr>
              <a:t>complicated</a:t>
            </a:r>
            <a:r>
              <a:rPr lang="de-DE" altLang="x-none" sz="1800" dirty="0">
                <a:latin typeface="+mn-lt"/>
              </a:rPr>
              <a:t> </a:t>
            </a:r>
            <a:r>
              <a:rPr lang="de-DE" altLang="x-none" sz="1800" dirty="0" err="1">
                <a:latin typeface="+mn-lt"/>
              </a:rPr>
              <a:t>and</a:t>
            </a:r>
            <a:r>
              <a:rPr lang="de-DE" altLang="x-none" sz="1800" dirty="0">
                <a:latin typeface="+mn-lt"/>
              </a:rPr>
              <a:t> </a:t>
            </a:r>
            <a:r>
              <a:rPr lang="de-DE" altLang="x-none" sz="1800" dirty="0" err="1">
                <a:latin typeface="+mn-lt"/>
              </a:rPr>
              <a:t>computationally</a:t>
            </a:r>
            <a:r>
              <a:rPr lang="de-DE" altLang="x-none" sz="1800" dirty="0">
                <a:latin typeface="+mn-lt"/>
              </a:rPr>
              <a:t> expensive. </a:t>
            </a:r>
            <a:r>
              <a:rPr lang="de-DE" altLang="x-none" sz="1800" dirty="0" err="1">
                <a:latin typeface="+mn-lt"/>
              </a:rPr>
              <a:t>Nevertheless</a:t>
            </a:r>
            <a:r>
              <a:rPr lang="de-DE" altLang="x-none" sz="1800" dirty="0">
                <a:latin typeface="+mn-lt"/>
              </a:rPr>
              <a:t>, </a:t>
            </a:r>
            <a:r>
              <a:rPr lang="de-DE" altLang="x-none" sz="1800" dirty="0" err="1">
                <a:latin typeface="+mn-lt"/>
              </a:rPr>
              <a:t>they</a:t>
            </a:r>
            <a:r>
              <a:rPr lang="de-DE" altLang="x-none" sz="1800" dirty="0">
                <a:latin typeface="+mn-lt"/>
              </a:rPr>
              <a:t> </a:t>
            </a:r>
            <a:r>
              <a:rPr lang="de-DE" altLang="x-none" sz="1800" dirty="0" err="1">
                <a:latin typeface="+mn-lt"/>
              </a:rPr>
              <a:t>suffer</a:t>
            </a:r>
            <a:r>
              <a:rPr lang="de-DE" altLang="x-none" sz="1800" dirty="0">
                <a:latin typeface="+mn-lt"/>
              </a:rPr>
              <a:t> </a:t>
            </a:r>
            <a:r>
              <a:rPr lang="de-DE" altLang="x-none" sz="1800" dirty="0" err="1">
                <a:latin typeface="+mn-lt"/>
              </a:rPr>
              <a:t>from</a:t>
            </a:r>
            <a:r>
              <a:rPr lang="de-DE" altLang="x-none" sz="1800" dirty="0">
                <a:latin typeface="+mn-lt"/>
              </a:rPr>
              <a:t> </a:t>
            </a:r>
            <a:r>
              <a:rPr lang="de-DE" altLang="x-none" sz="1800" dirty="0" err="1">
                <a:latin typeface="+mn-lt"/>
              </a:rPr>
              <a:t>our</a:t>
            </a:r>
            <a:r>
              <a:rPr lang="de-DE" altLang="x-none" sz="1800" dirty="0">
                <a:latin typeface="+mn-lt"/>
              </a:rPr>
              <a:t> lack </a:t>
            </a:r>
            <a:r>
              <a:rPr lang="de-DE" altLang="x-none" sz="1800" dirty="0" err="1">
                <a:latin typeface="+mn-lt"/>
              </a:rPr>
              <a:t>of</a:t>
            </a:r>
            <a:r>
              <a:rPr lang="de-DE" altLang="x-none" sz="1800" dirty="0">
                <a:latin typeface="+mn-lt"/>
              </a:rPr>
              <a:t> </a:t>
            </a:r>
            <a:r>
              <a:rPr lang="de-DE" altLang="x-none" sz="1800" dirty="0" err="1">
                <a:latin typeface="+mn-lt"/>
              </a:rPr>
              <a:t>understanding</a:t>
            </a:r>
            <a:r>
              <a:rPr lang="de-DE" altLang="x-none" sz="1800" dirty="0">
                <a:latin typeface="+mn-lt"/>
              </a:rPr>
              <a:t> </a:t>
            </a:r>
            <a:r>
              <a:rPr lang="de-DE" altLang="x-none" sz="1800" dirty="0" err="1">
                <a:latin typeface="+mn-lt"/>
              </a:rPr>
              <a:t>of</a:t>
            </a:r>
            <a:r>
              <a:rPr lang="de-DE" altLang="x-none" sz="1800" dirty="0">
                <a:latin typeface="+mn-lt"/>
              </a:rPr>
              <a:t> </a:t>
            </a:r>
            <a:r>
              <a:rPr lang="de-DE" altLang="x-none" sz="1800" dirty="0" err="1">
                <a:latin typeface="+mn-lt"/>
              </a:rPr>
              <a:t>the</a:t>
            </a:r>
            <a:r>
              <a:rPr lang="de-DE" altLang="x-none" sz="1800" dirty="0">
                <a:latin typeface="+mn-lt"/>
              </a:rPr>
              <a:t> fundamental </a:t>
            </a:r>
            <a:r>
              <a:rPr lang="de-DE" altLang="x-none" sz="1800" dirty="0" err="1">
                <a:latin typeface="+mn-lt"/>
              </a:rPr>
              <a:t>processes</a:t>
            </a:r>
            <a:r>
              <a:rPr lang="de-DE" altLang="x-none" sz="1800" dirty="0">
                <a:latin typeface="+mn-lt"/>
              </a:rPr>
              <a:t>.</a:t>
            </a:r>
            <a:endParaRPr lang="de-DE" altLang="x-none" sz="2000" dirty="0">
              <a:latin typeface="+mn-lt"/>
            </a:endParaRPr>
          </a:p>
        </p:txBody>
      </p:sp>
      <p:sp>
        <p:nvSpPr>
          <p:cNvPr id="84997" name="Rectangle 4"/>
          <p:cNvSpPr>
            <a:spLocks noChangeArrowheads="1"/>
          </p:cNvSpPr>
          <p:nvPr/>
        </p:nvSpPr>
        <p:spPr bwMode="auto">
          <a:xfrm>
            <a:off x="1674814" y="6518276"/>
            <a:ext cx="3819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e-DE" altLang="x-none" sz="1000"/>
              <a:t>from Axel Seifert presentation to NCAR ASP summer colloquium</a:t>
            </a:r>
            <a:endParaRPr lang="en-US" altLang="x-none" sz="1800" b="1"/>
          </a:p>
        </p:txBody>
      </p:sp>
    </p:spTree>
    <p:extLst>
      <p:ext uri="{BB962C8B-B14F-4D97-AF65-F5344CB8AC3E}">
        <p14:creationId xmlns:p14="http://schemas.microsoft.com/office/powerpoint/2010/main" val="1031081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BE17989-0397-494A-BAB7-DE523E93D814}" type="slidenum">
              <a:rPr lang="en-US" altLang="x-none" sz="1400"/>
              <a:pPr/>
              <a:t>6</a:t>
            </a:fld>
            <a:endParaRPr lang="en-US" altLang="x-none" sz="1400"/>
          </a:p>
        </p:txBody>
      </p:sp>
      <p:sp>
        <p:nvSpPr>
          <p:cNvPr id="52227" name="Rectangle 2"/>
          <p:cNvSpPr>
            <a:spLocks noGrp="1" noChangeArrowheads="1"/>
          </p:cNvSpPr>
          <p:nvPr>
            <p:ph type="title"/>
          </p:nvPr>
        </p:nvSpPr>
        <p:spPr>
          <a:xfrm>
            <a:off x="240224" y="152400"/>
            <a:ext cx="11794210" cy="990600"/>
          </a:xfrm>
        </p:spPr>
        <p:txBody>
          <a:bodyPr>
            <a:normAutofit fontScale="90000"/>
          </a:bodyPr>
          <a:lstStyle/>
          <a:p>
            <a:pPr eaLnBrk="1" hangingPunct="1"/>
            <a:r>
              <a:rPr lang="en-US" altLang="x-none" b="1" dirty="0" smtClean="0"/>
              <a:t>The rate of chaotic error growth and the timescale where errors saturate is a function of the spatial scale. </a:t>
            </a:r>
            <a:endParaRPr lang="en-US" altLang="x-none" b="1" dirty="0"/>
          </a:p>
        </p:txBody>
      </p:sp>
      <p:sp>
        <p:nvSpPr>
          <p:cNvPr id="52228" name="Rectangle 3"/>
          <p:cNvSpPr>
            <a:spLocks noGrp="1" noChangeArrowheads="1"/>
          </p:cNvSpPr>
          <p:nvPr>
            <p:ph type="body" idx="1"/>
          </p:nvPr>
        </p:nvSpPr>
        <p:spPr>
          <a:xfrm>
            <a:off x="6497052" y="1515850"/>
            <a:ext cx="5158651" cy="4840500"/>
          </a:xfrm>
        </p:spPr>
        <p:txBody>
          <a:bodyPr>
            <a:normAutofit/>
          </a:bodyPr>
          <a:lstStyle/>
          <a:p>
            <a:pPr marL="342900" indent="-342900">
              <a:spcBef>
                <a:spcPct val="0"/>
              </a:spcBef>
              <a:buAutoNum type="arabicPeriod"/>
            </a:pPr>
            <a:r>
              <a:rPr lang="en-US" altLang="x-none" sz="1800" dirty="0" smtClean="0"/>
              <a:t>Typically, the large scales are proportionately well analyzed (smaller error than signal).</a:t>
            </a:r>
          </a:p>
          <a:p>
            <a:pPr marL="0" indent="0">
              <a:spcBef>
                <a:spcPct val="0"/>
              </a:spcBef>
              <a:buNone/>
            </a:pPr>
            <a:endParaRPr lang="en-US" altLang="x-none" sz="1800" dirty="0"/>
          </a:p>
          <a:p>
            <a:pPr marL="342900" indent="-342900">
              <a:spcBef>
                <a:spcPct val="0"/>
              </a:spcBef>
              <a:buAutoNum type="arabicPeriod" startAt="2"/>
            </a:pPr>
            <a:r>
              <a:rPr lang="en-US" altLang="x-none" sz="1800" dirty="0" smtClean="0"/>
              <a:t>The smaller scales of motion are less well analyzed, and even at short leads error can be as large as the signal.</a:t>
            </a:r>
          </a:p>
          <a:p>
            <a:pPr marL="342900" indent="-342900">
              <a:spcBef>
                <a:spcPct val="0"/>
              </a:spcBef>
              <a:buAutoNum type="arabicPeriod" startAt="2"/>
            </a:pPr>
            <a:endParaRPr lang="en-US" altLang="x-none" sz="1800" dirty="0" smtClean="0"/>
          </a:p>
          <a:p>
            <a:pPr marL="342900" indent="-342900">
              <a:spcBef>
                <a:spcPct val="0"/>
              </a:spcBef>
              <a:buAutoNum type="arabicPeriod" startAt="2"/>
            </a:pPr>
            <a:r>
              <a:rPr lang="en-US" altLang="x-none" sz="1800" dirty="0" smtClean="0"/>
              <a:t>Errors </a:t>
            </a:r>
            <a:r>
              <a:rPr lang="en-US" altLang="x-none" sz="1800" dirty="0"/>
              <a:t>in small scales grow very </a:t>
            </a:r>
            <a:r>
              <a:rPr lang="en-US" altLang="x-none" sz="1800" dirty="0" smtClean="0"/>
              <a:t>rapidly and grow upscale, </a:t>
            </a:r>
            <a:r>
              <a:rPr lang="en-US" altLang="x-none" sz="1800" dirty="0"/>
              <a:t>until they project on synoptic scales. Thereafter, slower, more modal growth</a:t>
            </a:r>
            <a:r>
              <a:rPr lang="en-US" altLang="x-none" sz="1800" dirty="0" smtClean="0"/>
              <a:t>.</a:t>
            </a:r>
          </a:p>
          <a:p>
            <a:pPr marL="342900" indent="-342900">
              <a:spcBef>
                <a:spcPct val="0"/>
              </a:spcBef>
              <a:buAutoNum type="arabicPeriod" startAt="2"/>
            </a:pPr>
            <a:endParaRPr lang="en-US" altLang="x-none" sz="1800" dirty="0"/>
          </a:p>
          <a:p>
            <a:pPr marL="342900" indent="-342900">
              <a:spcBef>
                <a:spcPct val="0"/>
              </a:spcBef>
              <a:buAutoNum type="arabicPeriod" startAt="2"/>
            </a:pPr>
            <a:r>
              <a:rPr lang="en-US" altLang="x-none" sz="1800" dirty="0" smtClean="0"/>
              <a:t>To the extent that there is predictive skill in small-scale features (e.g., thunderstorms) at long leads, it’s largely because the synoptic scale determines the general areas where convection is possible.</a:t>
            </a:r>
          </a:p>
          <a:p>
            <a:pPr marL="342900" indent="-342900">
              <a:spcBef>
                <a:spcPct val="0"/>
              </a:spcBef>
              <a:buAutoNum type="arabicPeriod" startAt="2"/>
            </a:pPr>
            <a:endParaRPr lang="en-US" altLang="x-none" sz="1800" dirty="0"/>
          </a:p>
          <a:p>
            <a:pPr marL="342900" indent="-342900">
              <a:spcBef>
                <a:spcPct val="0"/>
              </a:spcBef>
              <a:buAutoNum type="arabicPeriod" startAt="2"/>
            </a:pPr>
            <a:r>
              <a:rPr lang="en-US" altLang="x-none" sz="1800" dirty="0" smtClean="0"/>
              <a:t>Not shown: predictability time scale of small-scale phenomena even shorter in weakly forced flow (see supplementary slides).</a:t>
            </a:r>
            <a:endParaRPr lang="en-US" altLang="x-none" sz="1600" dirty="0"/>
          </a:p>
        </p:txBody>
      </p:sp>
      <p:pic>
        <p:nvPicPr>
          <p:cNvPr id="522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91" y="1491915"/>
            <a:ext cx="5773100" cy="477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5"/>
          <p:cNvSpPr>
            <a:spLocks noChangeArrowheads="1"/>
          </p:cNvSpPr>
          <p:nvPr/>
        </p:nvSpPr>
        <p:spPr bwMode="auto">
          <a:xfrm>
            <a:off x="1600200" y="6477000"/>
            <a:ext cx="3454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200"/>
              <a:t>Ref: Tribbia and Baumhefner, March 2004 </a:t>
            </a:r>
            <a:r>
              <a:rPr lang="en-US" altLang="x-none" sz="1200" i="1"/>
              <a:t>MWR</a:t>
            </a:r>
          </a:p>
        </p:txBody>
      </p:sp>
    </p:spTree>
    <p:extLst>
      <p:ext uri="{BB962C8B-B14F-4D97-AF65-F5344CB8AC3E}">
        <p14:creationId xmlns:p14="http://schemas.microsoft.com/office/powerpoint/2010/main" val="100089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3990" y="170572"/>
            <a:ext cx="3970050" cy="2929309"/>
          </a:xfrm>
        </p:spPr>
        <p:txBody>
          <a:bodyPr>
            <a:normAutofit/>
          </a:bodyPr>
          <a:lstStyle/>
          <a:p>
            <a:r>
              <a:rPr lang="en-US" sz="2800" b="1" dirty="0" smtClean="0"/>
              <a:t>Does chaos matter for short-range weather?  Example: initial-condition </a:t>
            </a:r>
            <a:r>
              <a:rPr lang="en-US" sz="2800" b="1" dirty="0" smtClean="0"/>
              <a:t>uncertainty grows very rapidly, making </a:t>
            </a:r>
            <a:r>
              <a:rPr lang="en-US" sz="2800" b="1" dirty="0" smtClean="0"/>
              <a:t>even short-range deterministic</a:t>
            </a:r>
            <a:r>
              <a:rPr lang="en-US" sz="2800" b="1" dirty="0" smtClean="0"/>
              <a:t/>
            </a:r>
            <a:br>
              <a:rPr lang="en-US" sz="2800" b="1" dirty="0" smtClean="0"/>
            </a:br>
            <a:r>
              <a:rPr lang="en-US" sz="2800" b="1" dirty="0" smtClean="0"/>
              <a:t>forecasts untenable.</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3" y="0"/>
            <a:ext cx="8123536" cy="6858000"/>
          </a:xfrm>
          <a:prstGeom prst="rect">
            <a:avLst/>
          </a:prstGeom>
        </p:spPr>
      </p:pic>
      <p:sp>
        <p:nvSpPr>
          <p:cNvPr id="5" name="TextBox 4"/>
          <p:cNvSpPr txBox="1"/>
          <p:nvPr/>
        </p:nvSpPr>
        <p:spPr>
          <a:xfrm>
            <a:off x="8256908" y="3362014"/>
            <a:ext cx="3558104" cy="2862322"/>
          </a:xfrm>
          <a:prstGeom prst="rect">
            <a:avLst/>
          </a:prstGeom>
          <a:noFill/>
        </p:spPr>
        <p:txBody>
          <a:bodyPr wrap="square" rtlCol="0">
            <a:spAutoFit/>
          </a:bodyPr>
          <a:lstStyle/>
          <a:p>
            <a:r>
              <a:rPr lang="en-US" dirty="0"/>
              <a:t>N</a:t>
            </a:r>
            <a:r>
              <a:rPr lang="en-US" dirty="0" smtClean="0"/>
              <a:t>ote that though many simulations</a:t>
            </a:r>
          </a:p>
          <a:p>
            <a:r>
              <a:rPr lang="en-US" dirty="0" smtClean="0"/>
              <a:t>forecast a deep low-pressure system, those that do forecast this are commonly </a:t>
            </a:r>
            <a:r>
              <a:rPr lang="en-US" dirty="0" err="1" smtClean="0"/>
              <a:t>mis</a:t>
            </a:r>
            <a:r>
              <a:rPr lang="en-US" dirty="0" smtClean="0"/>
              <a:t>-forecasting the position, with member 30 being the exception.</a:t>
            </a:r>
          </a:p>
          <a:p>
            <a:endParaRPr lang="en-US" dirty="0"/>
          </a:p>
          <a:p>
            <a:r>
              <a:rPr lang="en-US" dirty="0" smtClean="0"/>
              <a:t>Suggestive that </a:t>
            </a:r>
            <a:r>
              <a:rPr lang="en-US" dirty="0" smtClean="0">
                <a:solidFill>
                  <a:srgbClr val="FF0000"/>
                </a:solidFill>
              </a:rPr>
              <a:t>model error </a:t>
            </a:r>
            <a:r>
              <a:rPr lang="en-US" dirty="0" smtClean="0"/>
              <a:t>plays</a:t>
            </a:r>
          </a:p>
          <a:p>
            <a:r>
              <a:rPr lang="en-US" dirty="0" smtClean="0"/>
              <a:t>a role even in these short-lead</a:t>
            </a:r>
          </a:p>
          <a:p>
            <a:r>
              <a:rPr lang="en-US" dirty="0" smtClean="0"/>
              <a:t>forecasts.</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7</a:t>
            </a:fld>
            <a:endParaRPr lang="en-US" dirty="0"/>
          </a:p>
        </p:txBody>
      </p:sp>
      <p:sp>
        <p:nvSpPr>
          <p:cNvPr id="6" name="TextBox 5"/>
          <p:cNvSpPr txBox="1"/>
          <p:nvPr/>
        </p:nvSpPr>
        <p:spPr>
          <a:xfrm>
            <a:off x="1867546" y="480447"/>
            <a:ext cx="2652906" cy="338554"/>
          </a:xfrm>
          <a:prstGeom prst="rect">
            <a:avLst/>
          </a:prstGeom>
          <a:noFill/>
        </p:spPr>
        <p:txBody>
          <a:bodyPr wrap="none" rtlCol="0">
            <a:spAutoFit/>
          </a:bodyPr>
          <a:lstStyle/>
          <a:p>
            <a:r>
              <a:rPr lang="en-US" sz="1600" dirty="0" smtClean="0"/>
              <a:t>Deterministic control forecast</a:t>
            </a:r>
            <a:endParaRPr lang="en-US" sz="1600" dirty="0"/>
          </a:p>
        </p:txBody>
      </p:sp>
      <p:cxnSp>
        <p:nvCxnSpPr>
          <p:cNvPr id="8" name="Straight Arrow Connector 7"/>
          <p:cNvCxnSpPr>
            <a:stCxn id="6" idx="1"/>
          </p:cNvCxnSpPr>
          <p:nvPr/>
        </p:nvCxnSpPr>
        <p:spPr>
          <a:xfrm flipH="1">
            <a:off x="1681566" y="649724"/>
            <a:ext cx="185980" cy="895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04077" y="319095"/>
            <a:ext cx="963478" cy="129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67564" y="150847"/>
            <a:ext cx="2477153" cy="338554"/>
          </a:xfrm>
          <a:prstGeom prst="rect">
            <a:avLst/>
          </a:prstGeom>
          <a:noFill/>
        </p:spPr>
        <p:txBody>
          <a:bodyPr wrap="none" rtlCol="0">
            <a:spAutoFit/>
          </a:bodyPr>
          <a:lstStyle/>
          <a:p>
            <a:r>
              <a:rPr lang="en-US" sz="1600" dirty="0" smtClean="0"/>
              <a:t>Analyzed sea-level pressure</a:t>
            </a:r>
            <a:endParaRPr lang="en-US" sz="1600" dirty="0"/>
          </a:p>
        </p:txBody>
      </p:sp>
      <p:sp>
        <p:nvSpPr>
          <p:cNvPr id="12" name="TextBox 11"/>
          <p:cNvSpPr txBox="1"/>
          <p:nvPr/>
        </p:nvSpPr>
        <p:spPr>
          <a:xfrm>
            <a:off x="5571641" y="480447"/>
            <a:ext cx="1703672" cy="338554"/>
          </a:xfrm>
          <a:prstGeom prst="rect">
            <a:avLst/>
          </a:prstGeom>
          <a:noFill/>
        </p:spPr>
        <p:txBody>
          <a:bodyPr wrap="none" rtlCol="0">
            <a:spAutoFit/>
          </a:bodyPr>
          <a:lstStyle/>
          <a:p>
            <a:r>
              <a:rPr lang="en-US" sz="1600" dirty="0" smtClean="0"/>
              <a:t>ECMWF ensemble</a:t>
            </a:r>
            <a:endParaRPr lang="en-US" sz="1600" dirty="0"/>
          </a:p>
        </p:txBody>
      </p:sp>
      <p:cxnSp>
        <p:nvCxnSpPr>
          <p:cNvPr id="13" name="Straight Arrow Connector 12"/>
          <p:cNvCxnSpPr/>
          <p:nvPr/>
        </p:nvCxnSpPr>
        <p:spPr>
          <a:xfrm flipH="1">
            <a:off x="6330487" y="819001"/>
            <a:ext cx="158195" cy="17943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91327" y="6672704"/>
            <a:ext cx="4176143" cy="253916"/>
          </a:xfrm>
          <a:prstGeom prst="rect">
            <a:avLst/>
          </a:prstGeom>
          <a:noFill/>
        </p:spPr>
        <p:txBody>
          <a:bodyPr wrap="none" rtlCol="0">
            <a:spAutoFit/>
          </a:bodyPr>
          <a:lstStyle/>
          <a:p>
            <a:r>
              <a:rPr lang="en-US" sz="1050" dirty="0" smtClean="0"/>
              <a:t>Ref:</a:t>
            </a:r>
            <a:r>
              <a:rPr lang="en-US" sz="1050" dirty="0" smtClean="0"/>
              <a:t> </a:t>
            </a:r>
            <a:r>
              <a:rPr lang="en-US" sz="1050" dirty="0" err="1" smtClean="0"/>
              <a:t>Slingo</a:t>
            </a:r>
            <a:r>
              <a:rPr lang="en-US" sz="1050" dirty="0" smtClean="0"/>
              <a:t> and Palmer 2011, Phil. Trans. Royal. </a:t>
            </a:r>
            <a:r>
              <a:rPr lang="en-US" sz="1050" dirty="0" err="1" smtClean="0"/>
              <a:t>Soc</a:t>
            </a:r>
            <a:r>
              <a:rPr lang="en-US" sz="1050" dirty="0" smtClean="0"/>
              <a:t> A., </a:t>
            </a:r>
            <a:r>
              <a:rPr lang="en-US" sz="1050" b="1" dirty="0" smtClean="0"/>
              <a:t>369</a:t>
            </a:r>
            <a:r>
              <a:rPr lang="en-US" sz="1050" dirty="0" smtClean="0"/>
              <a:t>, 4751-4767</a:t>
            </a:r>
          </a:p>
        </p:txBody>
      </p:sp>
    </p:spTree>
    <p:extLst>
      <p:ext uri="{BB962C8B-B14F-4D97-AF65-F5344CB8AC3E}">
        <p14:creationId xmlns:p14="http://schemas.microsoft.com/office/powerpoint/2010/main" val="35102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54" y="517098"/>
            <a:ext cx="10343146" cy="1325563"/>
          </a:xfrm>
        </p:spPr>
        <p:txBody>
          <a:bodyPr>
            <a:normAutofit/>
          </a:bodyPr>
          <a:lstStyle/>
          <a:p>
            <a:r>
              <a:rPr lang="en-US" b="1" dirty="0" smtClean="0"/>
              <a:t>Probabilistic forecasting: given forecast uncertainty, what are we trying to achieve? </a:t>
            </a:r>
            <a:endParaRPr lang="en-US" b="1" dirty="0"/>
          </a:p>
        </p:txBody>
      </p:sp>
      <p:sp>
        <p:nvSpPr>
          <p:cNvPr id="5" name="TextBox 4"/>
          <p:cNvSpPr txBox="1"/>
          <p:nvPr/>
        </p:nvSpPr>
        <p:spPr>
          <a:xfrm>
            <a:off x="0" y="6488668"/>
            <a:ext cx="6678560" cy="276999"/>
          </a:xfrm>
          <a:prstGeom prst="rect">
            <a:avLst/>
          </a:prstGeom>
          <a:noFill/>
        </p:spPr>
        <p:txBody>
          <a:bodyPr wrap="none" rtlCol="0">
            <a:spAutoFit/>
          </a:bodyPr>
          <a:lstStyle/>
          <a:p>
            <a:r>
              <a:rPr lang="en-US" sz="1200" dirty="0" smtClean="0"/>
              <a:t>See </a:t>
            </a:r>
            <a:r>
              <a:rPr lang="en-US" sz="1200" dirty="0" err="1" smtClean="0"/>
              <a:t>Gneiting</a:t>
            </a:r>
            <a:r>
              <a:rPr lang="en-US" sz="1200" dirty="0" smtClean="0"/>
              <a:t> et al. 2007, http://</a:t>
            </a:r>
            <a:r>
              <a:rPr lang="en-US" sz="1200" dirty="0" err="1" smtClean="0"/>
              <a:t>onlinelibrary.wiley.com</a:t>
            </a:r>
            <a:r>
              <a:rPr lang="en-US" sz="1200" dirty="0" smtClean="0"/>
              <a:t>/</a:t>
            </a:r>
            <a:r>
              <a:rPr lang="en-US" sz="1200" dirty="0" err="1" smtClean="0"/>
              <a:t>doi</a:t>
            </a:r>
            <a:r>
              <a:rPr lang="en-US" sz="1200" dirty="0" smtClean="0"/>
              <a:t>/10.1111/j.1467-9868.2007.00587.x/abstract</a:t>
            </a:r>
            <a:endParaRPr lang="en-US" sz="1200" dirty="0"/>
          </a:p>
        </p:txBody>
      </p:sp>
      <p:sp>
        <p:nvSpPr>
          <p:cNvPr id="6" name="TextBox 5"/>
          <p:cNvSpPr txBox="1"/>
          <p:nvPr/>
        </p:nvSpPr>
        <p:spPr>
          <a:xfrm>
            <a:off x="2540542" y="2762449"/>
            <a:ext cx="6534994" cy="1754326"/>
          </a:xfrm>
          <a:prstGeom prst="rect">
            <a:avLst/>
          </a:prstGeom>
          <a:noFill/>
        </p:spPr>
        <p:txBody>
          <a:bodyPr wrap="none" rtlCol="0">
            <a:spAutoFit/>
          </a:bodyPr>
          <a:lstStyle/>
          <a:p>
            <a:r>
              <a:rPr lang="en-US" sz="3600" dirty="0" smtClean="0"/>
              <a:t>“</a:t>
            </a:r>
            <a:r>
              <a:rPr lang="en-US" sz="3600" i="1" dirty="0" smtClean="0"/>
              <a:t>Sharpness subject to reliability</a:t>
            </a:r>
            <a:r>
              <a:rPr lang="en-US" sz="3600" dirty="0" smtClean="0"/>
              <a:t>.”  </a:t>
            </a:r>
          </a:p>
          <a:p>
            <a:endParaRPr lang="en-US" sz="3600" dirty="0"/>
          </a:p>
          <a:p>
            <a:r>
              <a:rPr lang="en-US" sz="3600" dirty="0" smtClean="0"/>
              <a:t>But what does this mean?</a:t>
            </a:r>
            <a:endParaRPr lang="en-US" sz="3600" dirty="0"/>
          </a:p>
        </p:txBody>
      </p:sp>
      <p:sp>
        <p:nvSpPr>
          <p:cNvPr id="7" name="Slide Number Placeholder 6"/>
          <p:cNvSpPr>
            <a:spLocks noGrp="1"/>
          </p:cNvSpPr>
          <p:nvPr>
            <p:ph type="sldNum" sz="quarter" idx="12"/>
          </p:nvPr>
        </p:nvSpPr>
        <p:spPr/>
        <p:txBody>
          <a:bodyPr/>
          <a:lstStyle/>
          <a:p>
            <a:fld id="{FD9C07A9-32D0-394F-89D1-58D17DA0A84A}" type="slidenum">
              <a:rPr lang="en-US" smtClean="0"/>
              <a:t>8</a:t>
            </a:fld>
            <a:endParaRPr lang="en-US"/>
          </a:p>
        </p:txBody>
      </p:sp>
    </p:spTree>
    <p:extLst>
      <p:ext uri="{BB962C8B-B14F-4D97-AF65-F5344CB8AC3E}">
        <p14:creationId xmlns:p14="http://schemas.microsoft.com/office/powerpoint/2010/main" val="1810917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300" y="365126"/>
            <a:ext cx="9486499" cy="949252"/>
          </a:xfrm>
        </p:spPr>
        <p:txBody>
          <a:bodyPr/>
          <a:lstStyle/>
          <a:p>
            <a:r>
              <a:rPr lang="en-US" b="1" dirty="0" smtClean="0"/>
              <a:t>Sharpness of a pdf.</a:t>
            </a:r>
            <a:endParaRPr lang="en-US" b="1" dirty="0"/>
          </a:p>
        </p:txBody>
      </p:sp>
      <p:pic>
        <p:nvPicPr>
          <p:cNvPr id="4" name="Picture 4" descr="1"/>
          <p:cNvPicPr>
            <a:picLocks noChangeAspect="1" noChangeArrowheads="1"/>
          </p:cNvPicPr>
          <p:nvPr/>
        </p:nvPicPr>
        <p:blipFill>
          <a:blip r:embed="rId2"/>
          <a:srcRect/>
          <a:stretch>
            <a:fillRect/>
          </a:stretch>
        </p:blipFill>
        <p:spPr bwMode="auto">
          <a:xfrm>
            <a:off x="1597793" y="1383209"/>
            <a:ext cx="7729086" cy="5353067"/>
          </a:xfrm>
          <a:prstGeom prst="rect">
            <a:avLst/>
          </a:prstGeom>
          <a:noFill/>
        </p:spPr>
      </p:pic>
      <p:sp>
        <p:nvSpPr>
          <p:cNvPr id="5" name="Rectangle 4"/>
          <p:cNvSpPr/>
          <p:nvPr/>
        </p:nvSpPr>
        <p:spPr>
          <a:xfrm>
            <a:off x="4177363" y="2204185"/>
            <a:ext cx="1896177"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77364" y="2176913"/>
            <a:ext cx="1606530" cy="369332"/>
          </a:xfrm>
          <a:prstGeom prst="rect">
            <a:avLst/>
          </a:prstGeom>
          <a:noFill/>
        </p:spPr>
        <p:txBody>
          <a:bodyPr wrap="none" rtlCol="0">
            <a:spAutoFit/>
          </a:bodyPr>
          <a:lstStyle/>
          <a:p>
            <a:r>
              <a:rPr lang="en-US" dirty="0" smtClean="0">
                <a:solidFill>
                  <a:srgbClr val="FF0000"/>
                </a:solidFill>
              </a:rPr>
              <a:t>High sharpness</a:t>
            </a:r>
            <a:endParaRPr lang="en-US" dirty="0">
              <a:solidFill>
                <a:srgbClr val="FF0000"/>
              </a:solidFill>
            </a:endParaRPr>
          </a:p>
        </p:txBody>
      </p:sp>
      <p:sp>
        <p:nvSpPr>
          <p:cNvPr id="7" name="TextBox 6"/>
          <p:cNvSpPr txBox="1"/>
          <p:nvPr/>
        </p:nvSpPr>
        <p:spPr>
          <a:xfrm>
            <a:off x="4177364" y="2573517"/>
            <a:ext cx="2399311" cy="369332"/>
          </a:xfrm>
          <a:prstGeom prst="rect">
            <a:avLst/>
          </a:prstGeom>
          <a:noFill/>
        </p:spPr>
        <p:txBody>
          <a:bodyPr wrap="none" rtlCol="0">
            <a:spAutoFit/>
          </a:bodyPr>
          <a:lstStyle/>
          <a:p>
            <a:r>
              <a:rPr lang="en-US" dirty="0" smtClean="0">
                <a:solidFill>
                  <a:srgbClr val="0070C0"/>
                </a:solidFill>
              </a:rPr>
              <a:t>Intermediate sharpness</a:t>
            </a:r>
            <a:endParaRPr lang="en-US" dirty="0">
              <a:solidFill>
                <a:srgbClr val="0070C0"/>
              </a:solidFill>
            </a:endParaRPr>
          </a:p>
        </p:txBody>
      </p:sp>
      <p:sp>
        <p:nvSpPr>
          <p:cNvPr id="8" name="TextBox 7"/>
          <p:cNvSpPr txBox="1"/>
          <p:nvPr/>
        </p:nvSpPr>
        <p:spPr>
          <a:xfrm>
            <a:off x="4177364" y="2970121"/>
            <a:ext cx="1562544" cy="369332"/>
          </a:xfrm>
          <a:prstGeom prst="rect">
            <a:avLst/>
          </a:prstGeom>
          <a:noFill/>
        </p:spPr>
        <p:txBody>
          <a:bodyPr wrap="none" rtlCol="0">
            <a:spAutoFit/>
          </a:bodyPr>
          <a:lstStyle/>
          <a:p>
            <a:r>
              <a:rPr lang="en-US" dirty="0" smtClean="0"/>
              <a:t>Low sharpness</a:t>
            </a:r>
            <a:endParaRPr lang="en-US" dirty="0"/>
          </a:p>
        </p:txBody>
      </p:sp>
      <p:sp>
        <p:nvSpPr>
          <p:cNvPr id="9" name="Slide Number Placeholder 8"/>
          <p:cNvSpPr>
            <a:spLocks noGrp="1"/>
          </p:cNvSpPr>
          <p:nvPr>
            <p:ph type="sldNum" sz="quarter" idx="12"/>
          </p:nvPr>
        </p:nvSpPr>
        <p:spPr/>
        <p:txBody>
          <a:bodyPr/>
          <a:lstStyle/>
          <a:p>
            <a:fld id="{FD9C07A9-32D0-394F-89D1-58D17DA0A84A}" type="slidenum">
              <a:rPr lang="en-US" smtClean="0"/>
              <a:t>9</a:t>
            </a:fld>
            <a:endParaRPr lang="en-US"/>
          </a:p>
        </p:txBody>
      </p:sp>
      <p:sp>
        <p:nvSpPr>
          <p:cNvPr id="10" name="TextBox 9"/>
          <p:cNvSpPr txBox="1"/>
          <p:nvPr/>
        </p:nvSpPr>
        <p:spPr>
          <a:xfrm>
            <a:off x="4170892" y="3366725"/>
            <a:ext cx="1291444" cy="369332"/>
          </a:xfrm>
          <a:prstGeom prst="rect">
            <a:avLst/>
          </a:prstGeom>
          <a:noFill/>
        </p:spPr>
        <p:txBody>
          <a:bodyPr wrap="none" rtlCol="0">
            <a:spAutoFit/>
          </a:bodyPr>
          <a:lstStyle/>
          <a:p>
            <a:r>
              <a:rPr lang="en-US" dirty="0" smtClean="0">
                <a:solidFill>
                  <a:srgbClr val="00B050"/>
                </a:solidFill>
              </a:rPr>
              <a:t>Climatology</a:t>
            </a:r>
            <a:endParaRPr lang="en-US" dirty="0">
              <a:solidFill>
                <a:srgbClr val="00B050"/>
              </a:solidFill>
            </a:endParaRPr>
          </a:p>
        </p:txBody>
      </p:sp>
    </p:spTree>
    <p:extLst>
      <p:ext uri="{BB962C8B-B14F-4D97-AF65-F5344CB8AC3E}">
        <p14:creationId xmlns:p14="http://schemas.microsoft.com/office/powerpoint/2010/main" val="592555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15444</TotalTime>
  <Words>3517</Words>
  <Application>Microsoft Macintosh PowerPoint</Application>
  <PresentationFormat>Widescreen</PresentationFormat>
  <Paragraphs>458</Paragraphs>
  <Slides>58</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8" baseType="lpstr">
      <vt:lpstr>Calibri Light</vt:lpstr>
      <vt:lpstr>ＭＳ Ｐゴシック</vt:lpstr>
      <vt:lpstr>Arial</vt:lpstr>
      <vt:lpstr>Calibri</vt:lpstr>
      <vt:lpstr>Symbol</vt:lpstr>
      <vt:lpstr>Times New Roman</vt:lpstr>
      <vt:lpstr>Wingdings</vt:lpstr>
      <vt:lpstr>Office Theme</vt:lpstr>
      <vt:lpstr>MathType 5.0 Equation</vt:lpstr>
      <vt:lpstr>MathType 6.0 Equation</vt:lpstr>
      <vt:lpstr>A primer on ensemble (weather) prediction</vt:lpstr>
      <vt:lpstr>PowerPoint Presentation</vt:lpstr>
      <vt:lpstr>Topics today</vt:lpstr>
      <vt:lpstr>Chaos and predictability fundamentals</vt:lpstr>
      <vt:lpstr>Chaos and state-dependent error growth</vt:lpstr>
      <vt:lpstr>The rate of chaotic error growth and the timescale where errors saturate is a function of the spatial scale. </vt:lpstr>
      <vt:lpstr>Does chaos matter for short-range weather?  Example: initial-condition uncertainty grows very rapidly, making even short-range deterministic forecasts untenable.</vt:lpstr>
      <vt:lpstr>Probabilistic forecasting: given forecast uncertainty, what are we trying to achieve? </vt:lpstr>
      <vt:lpstr>Sharpness of a pdf.</vt:lpstr>
      <vt:lpstr>Reminder: appropriately estimated situational sharpness is what we strongly desire.</vt:lpstr>
      <vt:lpstr>Reliability and sharpness</vt:lpstr>
      <vt:lpstr>An ensemble can be “perfect” but not reliable?</vt:lpstr>
      <vt:lpstr>Sample-size issues with ensemble prediction and their relationship to the scale of the phenomenon </vt:lpstr>
      <vt:lpstr>Major sources of forecast uncertainty in regional simulations, and how we simulate them.</vt:lpstr>
      <vt:lpstr>Initial-condition uncertainty.</vt:lpstr>
      <vt:lpstr>State estimation (“data assimilation”)</vt:lpstr>
      <vt:lpstr>From first principles:  Bayesian data assimilation</vt:lpstr>
      <vt:lpstr>Bayesian data assimilation:  a 2-D example</vt:lpstr>
      <vt:lpstr>PowerPoint Presentation</vt:lpstr>
      <vt:lpstr>How the EnKF works: a 2-D example</vt:lpstr>
      <vt:lpstr>More on the ensemble Kalman filter and ensemble initialization.</vt:lpstr>
      <vt:lpstr>Model uncertainty in many manifestations.  (see Judith Berner’s presentation for some methods to deal with this).</vt:lpstr>
      <vt:lpstr>Model error at mesoscale: (1) errors from too coarse a grid spacing</vt:lpstr>
      <vt:lpstr>4 km, 1 km, 0.25 km</vt:lpstr>
      <vt:lpstr>4 km, 1 km, 0.25 km</vt:lpstr>
      <vt:lpstr>4 km, 1 km, 0.25 km</vt:lpstr>
      <vt:lpstr>4 km, 1 km, 0.25 km</vt:lpstr>
      <vt:lpstr>Model errors at mesoscale:  (2) those darn parameterizations!  A few examples.</vt:lpstr>
      <vt:lpstr>2-m temperature bias can be significant at forecast lead times of 1 hour.</vt:lpstr>
      <vt:lpstr>Recent results with 2-meter temperature spread in NCEP Global Ensemble Forecast System</vt:lpstr>
      <vt:lpstr>Error in tropical variability estimates with a current-generation global NWP model.</vt:lpstr>
      <vt:lpstr>Model error at mesoscale: Example: cloud microphysical processes</vt:lpstr>
      <vt:lpstr>Sensitivity of deep convective storms to graupel properties in a microphysical parameterization</vt:lpstr>
      <vt:lpstr>Lateral boundary conditions.</vt:lpstr>
      <vt:lpstr>Lateral boundary condition issues for limited-area models (and limited-area ensemble forecasts)</vt:lpstr>
      <vt:lpstr>Influence of domain size</vt:lpstr>
      <vt:lpstr>Influence of domain size, continued.</vt:lpstr>
      <vt:lpstr>Problems caused by using outer domain convective parameterization with explicit convection in nest</vt:lpstr>
      <vt:lpstr>Problems caused by using outer domain convective parameterization with explicit convection in nest</vt:lpstr>
      <vt:lpstr>Verification of ensembles (very briefly).</vt:lpstr>
      <vt:lpstr>Verification resources</vt:lpstr>
      <vt:lpstr>Displaying ensemble information: a few resources.</vt:lpstr>
      <vt:lpstr>Conclusions</vt:lpstr>
      <vt:lpstr>Supplementary slides</vt:lpstr>
      <vt:lpstr>Why is the predictability of small-scale phenomena poorer in weakly-forced situations?</vt:lpstr>
      <vt:lpstr>Understanding predictable and less predictable intense precipitation events in the Alps</vt:lpstr>
      <vt:lpstr>Understanding predictable and less predictable intense precipitation events in the Alps</vt:lpstr>
      <vt:lpstr>Understanding predictable and less predictable intense precipitation events in the Alps</vt:lpstr>
      <vt:lpstr>Understanding predictable and less predictable intense precipitation events in the Alps</vt:lpstr>
      <vt:lpstr>Understanding predictable and less predictable intense precipitation events in the Alps</vt:lpstr>
      <vt:lpstr>Understanding predictable and less predictable intense precipitation events in the Alps</vt:lpstr>
      <vt:lpstr>Understanding predictable and less predictable intense precipitation events in the Alps</vt:lpstr>
      <vt:lpstr>Understanding predictable and less predictable intense precipitation events in the Alps</vt:lpstr>
      <vt:lpstr>Understanding predictable and less predictable intense precipitation events in the Alps</vt:lpstr>
      <vt:lpstr>Synthesizing Hohnegger et al.</vt:lpstr>
      <vt:lpstr>Bayesian data assimilation background</vt:lpstr>
      <vt:lpstr>Why perturb the observations?</vt:lpstr>
      <vt:lpstr>Model error at mesoscale: Summary of microphysical issues in convection-resolving NWP</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primer on ensemble (weather) prediction</dc:title>
  <dc:creator>Tom Hamill</dc:creator>
  <cp:lastModifiedBy>Tom Hamill</cp:lastModifiedBy>
  <cp:revision>72</cp:revision>
  <dcterms:created xsi:type="dcterms:W3CDTF">2017-06-01T22:07:41Z</dcterms:created>
  <dcterms:modified xsi:type="dcterms:W3CDTF">2017-06-12T15:32:08Z</dcterms:modified>
</cp:coreProperties>
</file>