
<file path=[Content_Types].xml><?xml version="1.0" encoding="utf-8"?>
<Types xmlns="http://schemas.openxmlformats.org/package/2006/content-types">
  <Default Extension="xml" ContentType="application/xml"/>
  <Default Extension="jpg" ContentType="image/jpeg"/>
  <Default Extension="jpeg" ContentType="image/jpeg"/>
  <Default Extension="rels" ContentType="application/vnd.openxmlformats-package.relationships+xml"/>
  <Default Extension="mov" ContentType="video/unknown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28"/>
  </p:notesMasterIdLst>
  <p:sldIdLst>
    <p:sldId id="274" r:id="rId2"/>
    <p:sldId id="310" r:id="rId3"/>
    <p:sldId id="312" r:id="rId4"/>
    <p:sldId id="311" r:id="rId5"/>
    <p:sldId id="267" r:id="rId6"/>
    <p:sldId id="283" r:id="rId7"/>
    <p:sldId id="284" r:id="rId8"/>
    <p:sldId id="285" r:id="rId9"/>
    <p:sldId id="289" r:id="rId10"/>
    <p:sldId id="302" r:id="rId11"/>
    <p:sldId id="287" r:id="rId12"/>
    <p:sldId id="286" r:id="rId13"/>
    <p:sldId id="291" r:id="rId14"/>
    <p:sldId id="288" r:id="rId15"/>
    <p:sldId id="290" r:id="rId16"/>
    <p:sldId id="293" r:id="rId17"/>
    <p:sldId id="294" r:id="rId18"/>
    <p:sldId id="292" r:id="rId19"/>
    <p:sldId id="295" r:id="rId20"/>
    <p:sldId id="270" r:id="rId21"/>
    <p:sldId id="297" r:id="rId22"/>
    <p:sldId id="308" r:id="rId23"/>
    <p:sldId id="307" r:id="rId24"/>
    <p:sldId id="269" r:id="rId25"/>
    <p:sldId id="305" r:id="rId26"/>
    <p:sldId id="306" r:id="rId27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8EC20E35-A176-4012-BC5E-935CFFF8708E}" styleName="Medium Style 3">
    <a:wholeTbl>
      <a:tcTxStyle>
        <a:fontRef idx="minor"/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D7AC3CCA-C797-4891-BE02-D94E43425B78}" styleName="Medium Style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 w="12700" cmpd="sng">
              <a:solidFill>
                <a:schemeClr val="dk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dk1"/>
              </a:solidFill>
            </a:ln>
          </a:top>
        </a:tcBdr>
        <a:fill>
          <a:solidFill>
            <a:schemeClr val="dk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dk1">
              <a:tint val="20000"/>
            </a:schemeClr>
          </a:solidFill>
        </a:fill>
      </a:tcStyle>
    </a:firstRow>
  </a:tblStyle>
  <a:tblStyle styleId="{5202B0CA-FC54-4496-8BCA-5EF66A818D29}" styleName="Dark Style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dk1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Row>
  </a:tblStyle>
  <a:tblStyle styleId="{E8034E78-7F5D-4C2E-B375-FC64B27BC917}" styleName="Dark Style 1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dk1">
              <a:tint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dk1">
              <a:tint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dk1">
              <a:tint val="6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616DA210-FB5B-4158-B5E0-FEB733F419BA}" styleName="Light Style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D27102A9-8310-4765-A935-A1911B00CA55}" styleName="Light Style 1 - Accent 4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4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4"/>
              </a:solidFill>
            </a:ln>
          </a:bottom>
        </a:tcBdr>
        <a:fill>
          <a:noFill/>
        </a:fill>
      </a:tcStyle>
    </a:firstRow>
  </a:tblStyle>
  <a:tblStyle styleId="{9D7B26C5-4107-4FEC-AEDC-1716B250A1EF}" styleName="Light Style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44" autoAdjust="0"/>
    <p:restoredTop sz="95509" autoAdjust="0"/>
  </p:normalViewPr>
  <p:slideViewPr>
    <p:cSldViewPr snapToGrid="0" snapToObjects="1">
      <p:cViewPr varScale="1">
        <p:scale>
          <a:sx n="170" d="100"/>
          <a:sy n="170" d="100"/>
        </p:scale>
        <p:origin x="-104" y="-24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notesMaster" Target="notesMasters/notesMaster1.xml"/><Relationship Id="rId29" Type="http://schemas.openxmlformats.org/officeDocument/2006/relationships/printerSettings" Target="printerSettings/printerSettings1.bin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presProps" Target="presProps.xml"/><Relationship Id="rId31" Type="http://schemas.openxmlformats.org/officeDocument/2006/relationships/viewProps" Target="viewProps.xml"/><Relationship Id="rId32" Type="http://schemas.openxmlformats.org/officeDocument/2006/relationships/theme" Target="theme/theme1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249F8AD-06F7-5440-90DA-D2213B3EDC5F}" type="datetimeFigureOut">
              <a:rPr lang="en-US" smtClean="0"/>
              <a:t>6/12/17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34E667A-D083-2947-B4F3-0FDA3A88FCC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846076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4E667A-D083-2947-B4F3-0FDA3A88FCC7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953648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4E667A-D083-2947-B4F3-0FDA3A88FCC7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953648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4E667A-D083-2947-B4F3-0FDA3A88FCC7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953648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530A59-3A12-AA4A-A644-1AEC27B1FB4E}" type="datetimeFigureOut">
              <a:rPr lang="en-US" smtClean="0"/>
              <a:t>6/12/17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C71792-16AB-C443-B4FE-B8A8CF8D64F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277207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530A59-3A12-AA4A-A644-1AEC27B1FB4E}" type="datetimeFigureOut">
              <a:rPr lang="en-US" smtClean="0"/>
              <a:t>6/12/17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C71792-16AB-C443-B4FE-B8A8CF8D64F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108063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530A59-3A12-AA4A-A644-1AEC27B1FB4E}" type="datetimeFigureOut">
              <a:rPr lang="en-US" smtClean="0"/>
              <a:t>6/12/17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C71792-16AB-C443-B4FE-B8A8CF8D64F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377652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530A59-3A12-AA4A-A644-1AEC27B1FB4E}" type="datetimeFigureOut">
              <a:rPr lang="en-US" smtClean="0"/>
              <a:t>6/12/17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C71792-16AB-C443-B4FE-B8A8CF8D64F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387297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530A59-3A12-AA4A-A644-1AEC27B1FB4E}" type="datetimeFigureOut">
              <a:rPr lang="en-US" smtClean="0"/>
              <a:t>6/12/17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C71792-16AB-C443-B4FE-B8A8CF8D64F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324965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530A59-3A12-AA4A-A644-1AEC27B1FB4E}" type="datetimeFigureOut">
              <a:rPr lang="en-US" smtClean="0"/>
              <a:t>6/12/17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C71792-16AB-C443-B4FE-B8A8CF8D64F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519921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530A59-3A12-AA4A-A644-1AEC27B1FB4E}" type="datetimeFigureOut">
              <a:rPr lang="en-US" smtClean="0"/>
              <a:t>6/12/17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C71792-16AB-C443-B4FE-B8A8CF8D64F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88687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530A59-3A12-AA4A-A644-1AEC27B1FB4E}" type="datetimeFigureOut">
              <a:rPr lang="en-US" smtClean="0"/>
              <a:t>6/12/17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C71792-16AB-C443-B4FE-B8A8CF8D64F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163252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530A59-3A12-AA4A-A644-1AEC27B1FB4E}" type="datetimeFigureOut">
              <a:rPr lang="en-US" smtClean="0"/>
              <a:t>6/12/17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C71792-16AB-C443-B4FE-B8A8CF8D64F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584660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530A59-3A12-AA4A-A644-1AEC27B1FB4E}" type="datetimeFigureOut">
              <a:rPr lang="en-US" smtClean="0"/>
              <a:t>6/12/17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C71792-16AB-C443-B4FE-B8A8CF8D64F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700079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530A59-3A12-AA4A-A644-1AEC27B1FB4E}" type="datetimeFigureOut">
              <a:rPr lang="en-US" smtClean="0"/>
              <a:t>6/12/17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C71792-16AB-C443-B4FE-B8A8CF8D64F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272130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4530A59-3A12-AA4A-A644-1AEC27B1FB4E}" type="datetimeFigureOut">
              <a:rPr lang="en-US" smtClean="0"/>
              <a:t>6/12/17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0C71792-16AB-C443-B4FE-B8A8CF8D64F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02284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4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.png"/><Relationship Id="rId3" Type="http://schemas.openxmlformats.org/officeDocument/2006/relationships/image" Target="../media/image14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5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6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7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8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9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0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3.jp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1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2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3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4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25.png"/><Relationship Id="rId1" Type="http://schemas.microsoft.com/office/2007/relationships/media" Target="../media/media1.mov"/><Relationship Id="rId2" Type="http://schemas.openxmlformats.org/officeDocument/2006/relationships/video" Target="../media/media1.mov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5.jp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reen Shot 2016-01-08 at 11.20.23 AM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35" r="2903"/>
          <a:stretch/>
        </p:blipFill>
        <p:spPr>
          <a:xfrm>
            <a:off x="0" y="2322479"/>
            <a:ext cx="9144000" cy="2839561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0" y="2322478"/>
            <a:ext cx="9144000" cy="2839561"/>
          </a:xfrm>
          <a:prstGeom prst="rect">
            <a:avLst/>
          </a:prstGeom>
          <a:solidFill>
            <a:schemeClr val="bg1">
              <a:alpha val="7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78397" y="6170112"/>
            <a:ext cx="1290874" cy="411785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04372" y="872993"/>
            <a:ext cx="8839344" cy="10464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latin typeface="Palatino"/>
                <a:cs typeface="Palatino"/>
              </a:rPr>
              <a:t>Visualizing ensemble forecast information</a:t>
            </a:r>
          </a:p>
          <a:p>
            <a:endParaRPr lang="en-US" dirty="0">
              <a:latin typeface="Palatino"/>
              <a:cs typeface="Palatino"/>
            </a:endParaRPr>
          </a:p>
          <a:p>
            <a:r>
              <a:rPr lang="en-US" sz="2000" dirty="0" smtClean="0">
                <a:latin typeface="Palatino"/>
                <a:cs typeface="Palatino"/>
              </a:rPr>
              <a:t>Ryan Sobash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48177" y="5116031"/>
            <a:ext cx="883934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>
                <a:latin typeface="Palatino"/>
                <a:cs typeface="Palatino"/>
              </a:rPr>
              <a:t>2017 WRF Users’ Workshop: Ensemble Forecasting Tutorial</a:t>
            </a:r>
          </a:p>
        </p:txBody>
      </p:sp>
    </p:spTree>
    <p:extLst>
      <p:ext uri="{BB962C8B-B14F-4D97-AF65-F5344CB8AC3E}">
        <p14:creationId xmlns:p14="http://schemas.microsoft.com/office/powerpoint/2010/main" val="25357445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28600"/>
            <a:ext cx="9144000" cy="6400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886283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28600"/>
            <a:ext cx="9144000" cy="6400800"/>
          </a:xfrm>
          <a:prstGeom prst="rect">
            <a:avLst/>
          </a:prstGeom>
        </p:spPr>
      </p:pic>
      <p:sp>
        <p:nvSpPr>
          <p:cNvPr id="5" name="Oval 4"/>
          <p:cNvSpPr>
            <a:spLocks noChangeAspect="1"/>
          </p:cNvSpPr>
          <p:nvPr/>
        </p:nvSpPr>
        <p:spPr>
          <a:xfrm>
            <a:off x="4639240" y="2976991"/>
            <a:ext cx="182011" cy="177973"/>
          </a:xfrm>
          <a:prstGeom prst="ellipse">
            <a:avLst/>
          </a:prstGeom>
          <a:solidFill>
            <a:schemeClr val="tx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Oval 5"/>
          <p:cNvSpPr>
            <a:spLocks noChangeAspect="1"/>
          </p:cNvSpPr>
          <p:nvPr/>
        </p:nvSpPr>
        <p:spPr>
          <a:xfrm>
            <a:off x="4601540" y="3865549"/>
            <a:ext cx="182011" cy="177973"/>
          </a:xfrm>
          <a:prstGeom prst="ellipse">
            <a:avLst/>
          </a:prstGeom>
          <a:solidFill>
            <a:schemeClr val="tx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Oval 6"/>
          <p:cNvSpPr/>
          <p:nvPr/>
        </p:nvSpPr>
        <p:spPr>
          <a:xfrm rot="19680213">
            <a:off x="3899067" y="2515881"/>
            <a:ext cx="1715246" cy="1205627"/>
          </a:xfrm>
          <a:prstGeom prst="ellipse">
            <a:avLst/>
          </a:prstGeom>
          <a:noFill/>
          <a:ln w="3810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622829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Screenshot 2016-06-29 17.10.16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7718" y="638162"/>
            <a:ext cx="8254171" cy="2651533"/>
          </a:xfrm>
          <a:prstGeom prst="rect">
            <a:avLst/>
          </a:prstGeom>
        </p:spPr>
      </p:pic>
      <p:pic>
        <p:nvPicPr>
          <p:cNvPr id="12" name="Picture 11" descr="Screenshot 2016-06-29 17.10.40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7718" y="3268467"/>
            <a:ext cx="8254171" cy="2596531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3696834" y="857489"/>
            <a:ext cx="663327" cy="4905364"/>
          </a:xfrm>
          <a:prstGeom prst="rect">
            <a:avLst/>
          </a:prstGeom>
          <a:noFill/>
          <a:ln w="28575">
            <a:solidFill>
              <a:srgbClr val="0000FF">
                <a:alpha val="75000"/>
              </a:srgb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-113250" y="2920363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760405" y="525442"/>
            <a:ext cx="501972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 smtClean="0">
                <a:solidFill>
                  <a:srgbClr val="008000"/>
                </a:solidFill>
                <a:latin typeface="Helvetica"/>
                <a:cs typeface="Helvetica"/>
              </a:rPr>
              <a:t>“Plume” diagrams </a:t>
            </a:r>
            <a:r>
              <a:rPr lang="en-US" sz="1600" b="1" dirty="0" smtClean="0">
                <a:latin typeface="Helvetica"/>
                <a:cs typeface="Helvetica"/>
              </a:rPr>
              <a:t>– show members/mean/spread</a:t>
            </a:r>
            <a:endParaRPr lang="en-US" sz="1600" b="1" dirty="0">
              <a:latin typeface="Helvetica"/>
              <a:cs typeface="Helvetica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668665" y="5743074"/>
            <a:ext cx="471935" cy="2923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00" b="1" dirty="0" smtClean="0">
                <a:latin typeface="Helvetica"/>
                <a:cs typeface="Helvetica"/>
              </a:rPr>
              <a:t>00Z</a:t>
            </a:r>
            <a:endParaRPr lang="en-US" sz="1300" b="1" dirty="0">
              <a:latin typeface="Helvetica"/>
              <a:cs typeface="Helvetica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2504466" y="5750441"/>
            <a:ext cx="471935" cy="2923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00" b="1" dirty="0" smtClean="0">
                <a:latin typeface="Helvetica"/>
                <a:cs typeface="Helvetica"/>
              </a:rPr>
              <a:t>12Z</a:t>
            </a:r>
            <a:endParaRPr lang="en-US" sz="1300" b="1" dirty="0">
              <a:latin typeface="Helvetica"/>
              <a:cs typeface="Helvetica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4420344" y="5756647"/>
            <a:ext cx="471935" cy="2923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00" b="1" dirty="0" smtClean="0">
                <a:latin typeface="Helvetica"/>
                <a:cs typeface="Helvetica"/>
              </a:rPr>
              <a:t>00Z</a:t>
            </a:r>
            <a:endParaRPr lang="en-US" sz="1300" b="1" dirty="0">
              <a:latin typeface="Helvetica"/>
              <a:cs typeface="Helvetica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6311954" y="5762853"/>
            <a:ext cx="471935" cy="2923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00" b="1" dirty="0" smtClean="0">
                <a:latin typeface="Helvetica"/>
                <a:cs typeface="Helvetica"/>
              </a:rPr>
              <a:t>12Z</a:t>
            </a:r>
            <a:endParaRPr lang="en-US" sz="1300" b="1" dirty="0">
              <a:latin typeface="Helvetica"/>
              <a:cs typeface="Helvetica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8155029" y="5743074"/>
            <a:ext cx="471935" cy="2923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00" b="1" dirty="0" smtClean="0">
                <a:latin typeface="Helvetica"/>
                <a:cs typeface="Helvetica"/>
              </a:rPr>
              <a:t>00Z</a:t>
            </a:r>
            <a:endParaRPr lang="en-US" sz="1300" b="1" dirty="0">
              <a:latin typeface="Helvetica"/>
              <a:cs typeface="Helvetica"/>
            </a:endParaRPr>
          </a:p>
        </p:txBody>
      </p:sp>
    </p:spTree>
    <p:extLst>
      <p:ext uri="{BB962C8B-B14F-4D97-AF65-F5344CB8AC3E}">
        <p14:creationId xmlns:p14="http://schemas.microsoft.com/office/powerpoint/2010/main" val="188421336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Screenshot 2016-06-29 17.08.08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6379" y="633387"/>
            <a:ext cx="8367422" cy="5952942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5177184" y="5080301"/>
            <a:ext cx="2248839" cy="1043563"/>
          </a:xfrm>
          <a:prstGeom prst="rect">
            <a:avLst/>
          </a:prstGeom>
          <a:noFill/>
          <a:ln w="28575">
            <a:solidFill>
              <a:srgbClr val="0000FF">
                <a:alpha val="75000"/>
              </a:srgb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9" name="Straight Connector 8"/>
          <p:cNvCxnSpPr/>
          <p:nvPr/>
        </p:nvCxnSpPr>
        <p:spPr>
          <a:xfrm>
            <a:off x="817028" y="633387"/>
            <a:ext cx="7515003" cy="0"/>
          </a:xfrm>
          <a:prstGeom prst="line">
            <a:avLst/>
          </a:prstGeom>
          <a:ln w="12700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TextBox 11"/>
          <p:cNvSpPr txBox="1"/>
          <p:nvPr/>
        </p:nvSpPr>
        <p:spPr>
          <a:xfrm>
            <a:off x="768494" y="304505"/>
            <a:ext cx="248016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 smtClean="0">
                <a:latin typeface="Helvetica"/>
                <a:cs typeface="Helvetica"/>
              </a:rPr>
              <a:t>Ensemble Skew-T plots</a:t>
            </a:r>
            <a:endParaRPr lang="en-US" sz="1600" b="1" dirty="0">
              <a:latin typeface="Helvetica"/>
              <a:cs typeface="Helvetica"/>
            </a:endParaRPr>
          </a:p>
        </p:txBody>
      </p:sp>
    </p:spTree>
    <p:extLst>
      <p:ext uri="{BB962C8B-B14F-4D97-AF65-F5344CB8AC3E}">
        <p14:creationId xmlns:p14="http://schemas.microsoft.com/office/powerpoint/2010/main" val="106439346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60400"/>
            <a:ext cx="9144000" cy="55226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264355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64020" y="1675953"/>
            <a:ext cx="8461461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>
                <a:solidFill>
                  <a:srgbClr val="008000"/>
                </a:solidFill>
                <a:latin typeface="Palatino"/>
                <a:cs typeface="Palatino"/>
              </a:rPr>
              <a:t>Unique ensemble fields for small-scale phenomena</a:t>
            </a:r>
          </a:p>
          <a:p>
            <a:pPr algn="ctr"/>
            <a:endParaRPr lang="en-US" sz="2400" dirty="0" smtClean="0">
              <a:latin typeface="Palatino"/>
              <a:cs typeface="Palatino"/>
            </a:endParaRPr>
          </a:p>
          <a:p>
            <a:pPr algn="ctr"/>
            <a:endParaRPr lang="en-US" sz="2400" dirty="0">
              <a:latin typeface="Palatino"/>
              <a:cs typeface="Palatino"/>
            </a:endParaRPr>
          </a:p>
          <a:p>
            <a:pPr algn="ctr"/>
            <a:r>
              <a:rPr lang="en-US" sz="2400" dirty="0" smtClean="0">
                <a:latin typeface="Palatino"/>
                <a:cs typeface="Palatino"/>
              </a:rPr>
              <a:t>Thunderstorms, heavy rain</a:t>
            </a:r>
          </a:p>
          <a:p>
            <a:pPr algn="ctr"/>
            <a:endParaRPr lang="en-US" sz="2400" dirty="0">
              <a:latin typeface="Palatino"/>
              <a:cs typeface="Palatino"/>
            </a:endParaRPr>
          </a:p>
          <a:p>
            <a:pPr algn="ctr"/>
            <a:r>
              <a:rPr lang="en-US" sz="2400" dirty="0" smtClean="0">
                <a:latin typeface="Palatino"/>
                <a:cs typeface="Palatino"/>
              </a:rPr>
              <a:t>Ensemble mean not useful for discrete fields containing spatial displacements</a:t>
            </a:r>
          </a:p>
        </p:txBody>
      </p:sp>
    </p:spTree>
    <p:extLst>
      <p:ext uri="{BB962C8B-B14F-4D97-AF65-F5344CB8AC3E}">
        <p14:creationId xmlns:p14="http://schemas.microsoft.com/office/powerpoint/2010/main" val="390920087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5800" y="0"/>
            <a:ext cx="776377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17907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5800" y="0"/>
            <a:ext cx="776377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981647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5800" y="0"/>
            <a:ext cx="776377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04081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5800" y="0"/>
            <a:ext cx="776377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940057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Group 18"/>
          <p:cNvGrpSpPr/>
          <p:nvPr/>
        </p:nvGrpSpPr>
        <p:grpSpPr>
          <a:xfrm>
            <a:off x="1404395" y="64790"/>
            <a:ext cx="6251383" cy="6628909"/>
            <a:chOff x="1555047" y="535962"/>
            <a:chExt cx="5646813" cy="6157737"/>
          </a:xfrm>
        </p:grpSpPr>
        <p:pic>
          <p:nvPicPr>
            <p:cNvPr id="10" name="Picture 9" descr="sandy.jpg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55047" y="671168"/>
              <a:ext cx="5630338" cy="6022531"/>
            </a:xfrm>
            <a:prstGeom prst="rect">
              <a:avLst/>
            </a:prstGeom>
          </p:spPr>
        </p:pic>
        <p:sp>
          <p:nvSpPr>
            <p:cNvPr id="13" name="TextBox 12"/>
            <p:cNvSpPr txBox="1"/>
            <p:nvPr/>
          </p:nvSpPr>
          <p:spPr>
            <a:xfrm>
              <a:off x="3161106" y="2850752"/>
              <a:ext cx="1085565" cy="3859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100" b="1" dirty="0" smtClean="0">
                  <a:solidFill>
                    <a:srgbClr val="800000"/>
                  </a:solidFill>
                  <a:latin typeface="Helvetica"/>
                  <a:cs typeface="Helvetica"/>
                </a:rPr>
                <a:t>ECMWF</a:t>
              </a:r>
              <a:endParaRPr lang="en-US" sz="2100" b="1" dirty="0">
                <a:solidFill>
                  <a:srgbClr val="800000"/>
                </a:solidFill>
                <a:latin typeface="Helvetica"/>
                <a:cs typeface="Helvetica"/>
              </a:endParaRPr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6248181" y="2867625"/>
              <a:ext cx="910009" cy="3859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100" b="1" dirty="0" smtClean="0">
                  <a:solidFill>
                    <a:srgbClr val="800000"/>
                  </a:solidFill>
                  <a:latin typeface="Helvetica"/>
                  <a:cs typeface="Helvetica"/>
                </a:rPr>
                <a:t>UKMO</a:t>
              </a:r>
              <a:endParaRPr lang="en-US" sz="2100" b="1" dirty="0">
                <a:solidFill>
                  <a:srgbClr val="800000"/>
                </a:solidFill>
                <a:latin typeface="Helvetica"/>
                <a:cs typeface="Helvetica"/>
              </a:endParaRPr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3383195" y="5805986"/>
              <a:ext cx="842661" cy="3859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100" b="1" dirty="0" smtClean="0">
                  <a:solidFill>
                    <a:srgbClr val="800000"/>
                  </a:solidFill>
                  <a:latin typeface="Helvetica"/>
                  <a:cs typeface="Helvetica"/>
                </a:rPr>
                <a:t>NCEP</a:t>
              </a:r>
              <a:endParaRPr lang="en-US" sz="2100" b="1" dirty="0">
                <a:solidFill>
                  <a:srgbClr val="800000"/>
                </a:solidFill>
                <a:latin typeface="Helvetica"/>
                <a:cs typeface="Helvetica"/>
              </a:endParaRPr>
            </a:p>
          </p:txBody>
        </p:sp>
        <p:sp>
          <p:nvSpPr>
            <p:cNvPr id="16" name="TextBox 15"/>
            <p:cNvSpPr txBox="1"/>
            <p:nvPr/>
          </p:nvSpPr>
          <p:spPr>
            <a:xfrm>
              <a:off x="6481066" y="5799374"/>
              <a:ext cx="720794" cy="3859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100" b="1" dirty="0" smtClean="0">
                  <a:solidFill>
                    <a:srgbClr val="800000"/>
                  </a:solidFill>
                  <a:latin typeface="Helvetica"/>
                  <a:cs typeface="Helvetica"/>
                </a:rPr>
                <a:t>CMC</a:t>
              </a:r>
              <a:endParaRPr lang="en-US" sz="2100" b="1" dirty="0">
                <a:solidFill>
                  <a:srgbClr val="800000"/>
                </a:solidFill>
                <a:latin typeface="Helvetica"/>
                <a:cs typeface="Helvetica"/>
              </a:endParaRPr>
            </a:p>
          </p:txBody>
        </p:sp>
        <p:sp>
          <p:nvSpPr>
            <p:cNvPr id="17" name="TextBox 16"/>
            <p:cNvSpPr txBox="1"/>
            <p:nvPr/>
          </p:nvSpPr>
          <p:spPr>
            <a:xfrm>
              <a:off x="1743229" y="535962"/>
              <a:ext cx="5453861" cy="285901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b="1" dirty="0" smtClean="0">
                  <a:latin typeface="Helvetica"/>
                  <a:cs typeface="Helvetica"/>
                </a:rPr>
                <a:t>Hurricane Sandy ensemble forecasts initialized 12 UTC 24 Oct 2012 </a:t>
              </a:r>
              <a:endParaRPr lang="en-US" sz="1400" b="1" dirty="0">
                <a:latin typeface="Helvetica"/>
                <a:cs typeface="Helvetica"/>
              </a:endParaRPr>
            </a:p>
          </p:txBody>
        </p:sp>
      </p:grpSp>
      <p:sp>
        <p:nvSpPr>
          <p:cNvPr id="18" name="TextBox 17"/>
          <p:cNvSpPr txBox="1"/>
          <p:nvPr/>
        </p:nvSpPr>
        <p:spPr>
          <a:xfrm>
            <a:off x="1692647" y="3252195"/>
            <a:ext cx="5453861" cy="27699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US" sz="1200" dirty="0"/>
          </a:p>
        </p:txBody>
      </p:sp>
      <p:sp>
        <p:nvSpPr>
          <p:cNvPr id="11" name="TextBox 10"/>
          <p:cNvSpPr txBox="1"/>
          <p:nvPr/>
        </p:nvSpPr>
        <p:spPr>
          <a:xfrm>
            <a:off x="6599994" y="6292002"/>
            <a:ext cx="212081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latin typeface="Helvetica"/>
                <a:cs typeface="Helvetica"/>
              </a:rPr>
              <a:t>Adapted from </a:t>
            </a:r>
          </a:p>
          <a:p>
            <a:r>
              <a:rPr lang="en-US" sz="1400" dirty="0" smtClean="0">
                <a:latin typeface="Helvetica"/>
                <a:cs typeface="Helvetica"/>
              </a:rPr>
              <a:t>Magnusson et al. (2014)</a:t>
            </a:r>
            <a:endParaRPr lang="en-US" sz="1400" dirty="0">
              <a:latin typeface="Helvetica"/>
              <a:cs typeface="Helvetica"/>
            </a:endParaRPr>
          </a:p>
        </p:txBody>
      </p:sp>
    </p:spTree>
    <p:extLst>
      <p:ext uri="{BB962C8B-B14F-4D97-AF65-F5344CB8AC3E}">
        <p14:creationId xmlns:p14="http://schemas.microsoft.com/office/powerpoint/2010/main" val="171945156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60400"/>
            <a:ext cx="9144000" cy="55226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609614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5800" y="0"/>
            <a:ext cx="7763774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87640" y="104589"/>
            <a:ext cx="5153875" cy="369332"/>
          </a:xfrm>
          <a:prstGeom prst="rect">
            <a:avLst/>
          </a:prstGeom>
          <a:solidFill>
            <a:schemeClr val="bg1"/>
          </a:solidFill>
          <a:ln w="25400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i="1" dirty="0" smtClean="0">
                <a:latin typeface="Helvetica"/>
                <a:cs typeface="Helvetica"/>
              </a:rPr>
              <a:t>“Grid-point” probability of </a:t>
            </a:r>
            <a:r>
              <a:rPr lang="en-US" i="1" dirty="0" err="1" smtClean="0">
                <a:latin typeface="Helvetica"/>
                <a:cs typeface="Helvetica"/>
              </a:rPr>
              <a:t>precip</a:t>
            </a:r>
            <a:r>
              <a:rPr lang="en-US" i="1" dirty="0" smtClean="0">
                <a:latin typeface="Helvetica"/>
                <a:cs typeface="Helvetica"/>
              </a:rPr>
              <a:t> &gt; 0.1” in </a:t>
            </a:r>
            <a:r>
              <a:rPr lang="en-US" i="1" dirty="0" err="1" smtClean="0">
                <a:latin typeface="Helvetica"/>
                <a:cs typeface="Helvetica"/>
              </a:rPr>
              <a:t>prev</a:t>
            </a:r>
            <a:r>
              <a:rPr lang="en-US" i="1" dirty="0" smtClean="0">
                <a:latin typeface="Helvetica"/>
                <a:cs typeface="Helvetica"/>
              </a:rPr>
              <a:t> </a:t>
            </a:r>
            <a:r>
              <a:rPr lang="en-US" i="1" dirty="0" err="1" smtClean="0">
                <a:latin typeface="Helvetica"/>
                <a:cs typeface="Helvetica"/>
              </a:rPr>
              <a:t>hr</a:t>
            </a:r>
            <a:endParaRPr lang="en-US" i="1" dirty="0">
              <a:latin typeface="Helvetica"/>
              <a:cs typeface="Helvetica"/>
            </a:endParaRPr>
          </a:p>
        </p:txBody>
      </p:sp>
    </p:spTree>
    <p:extLst>
      <p:ext uri="{BB962C8B-B14F-4D97-AF65-F5344CB8AC3E}">
        <p14:creationId xmlns:p14="http://schemas.microsoft.com/office/powerpoint/2010/main" val="200317591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5800" y="0"/>
            <a:ext cx="7763774" cy="68580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87640" y="104589"/>
            <a:ext cx="5590631" cy="369332"/>
          </a:xfrm>
          <a:prstGeom prst="rect">
            <a:avLst/>
          </a:prstGeom>
          <a:solidFill>
            <a:schemeClr val="bg1"/>
          </a:solidFill>
          <a:ln w="25400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i="1" dirty="0" smtClean="0">
                <a:latin typeface="Helvetica"/>
                <a:cs typeface="Helvetica"/>
              </a:rPr>
              <a:t>“Neighborhood” probability of </a:t>
            </a:r>
            <a:r>
              <a:rPr lang="en-US" i="1" dirty="0" err="1" smtClean="0">
                <a:latin typeface="Helvetica"/>
                <a:cs typeface="Helvetica"/>
              </a:rPr>
              <a:t>precip</a:t>
            </a:r>
            <a:r>
              <a:rPr lang="en-US" i="1" dirty="0" smtClean="0">
                <a:latin typeface="Helvetica"/>
                <a:cs typeface="Helvetica"/>
              </a:rPr>
              <a:t> &gt; 0.1” in </a:t>
            </a:r>
            <a:r>
              <a:rPr lang="en-US" i="1" dirty="0" err="1" smtClean="0">
                <a:latin typeface="Helvetica"/>
                <a:cs typeface="Helvetica"/>
              </a:rPr>
              <a:t>prev</a:t>
            </a:r>
            <a:r>
              <a:rPr lang="en-US" i="1" dirty="0" smtClean="0">
                <a:latin typeface="Helvetica"/>
                <a:cs typeface="Helvetica"/>
              </a:rPr>
              <a:t> </a:t>
            </a:r>
            <a:r>
              <a:rPr lang="en-US" i="1" dirty="0" err="1" smtClean="0">
                <a:latin typeface="Helvetica"/>
                <a:cs typeface="Helvetica"/>
              </a:rPr>
              <a:t>hr</a:t>
            </a:r>
            <a:endParaRPr lang="en-US" i="1" dirty="0">
              <a:latin typeface="Helvetica"/>
              <a:cs typeface="Helvetica"/>
            </a:endParaRPr>
          </a:p>
        </p:txBody>
      </p:sp>
    </p:spTree>
    <p:extLst>
      <p:ext uri="{BB962C8B-B14F-4D97-AF65-F5344CB8AC3E}">
        <p14:creationId xmlns:p14="http://schemas.microsoft.com/office/powerpoint/2010/main" val="252176271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792757" y="5800278"/>
            <a:ext cx="403115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 smtClean="0">
                <a:latin typeface="Helvetica"/>
                <a:cs typeface="Helvetica"/>
              </a:rPr>
              <a:t>“Neighborhood-maximum probability”</a:t>
            </a:r>
            <a:endParaRPr lang="en-US" i="1" dirty="0">
              <a:latin typeface="Helvetica"/>
              <a:cs typeface="Helvetica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5800" y="0"/>
            <a:ext cx="7763774" cy="68580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87640" y="104589"/>
            <a:ext cx="6662889" cy="646331"/>
          </a:xfrm>
          <a:prstGeom prst="rect">
            <a:avLst/>
          </a:prstGeom>
          <a:solidFill>
            <a:schemeClr val="bg1"/>
          </a:solidFill>
          <a:ln w="254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i="1" dirty="0" smtClean="0">
                <a:latin typeface="Helvetica"/>
                <a:cs typeface="Helvetica"/>
              </a:rPr>
              <a:t>“Neighborhood-max” probability of </a:t>
            </a:r>
            <a:r>
              <a:rPr lang="en-US" i="1" dirty="0" err="1" smtClean="0">
                <a:latin typeface="Helvetica"/>
                <a:cs typeface="Helvetica"/>
              </a:rPr>
              <a:t>precip</a:t>
            </a:r>
            <a:r>
              <a:rPr lang="en-US" i="1" dirty="0" smtClean="0">
                <a:latin typeface="Helvetica"/>
                <a:cs typeface="Helvetica"/>
              </a:rPr>
              <a:t> &gt; 0.1” in </a:t>
            </a:r>
            <a:r>
              <a:rPr lang="en-US" i="1" dirty="0" err="1" smtClean="0">
                <a:latin typeface="Helvetica"/>
                <a:cs typeface="Helvetica"/>
              </a:rPr>
              <a:t>prev</a:t>
            </a:r>
            <a:r>
              <a:rPr lang="en-US" i="1" dirty="0" smtClean="0">
                <a:latin typeface="Helvetica"/>
                <a:cs typeface="Helvetica"/>
              </a:rPr>
              <a:t> </a:t>
            </a:r>
            <a:r>
              <a:rPr lang="en-US" i="1" dirty="0" err="1" smtClean="0">
                <a:latin typeface="Helvetica"/>
                <a:cs typeface="Helvetica"/>
              </a:rPr>
              <a:t>hr</a:t>
            </a:r>
            <a:endParaRPr lang="en-US" i="1" dirty="0">
              <a:latin typeface="Helvetica"/>
              <a:cs typeface="Helvetica"/>
            </a:endParaRPr>
          </a:p>
          <a:p>
            <a:r>
              <a:rPr lang="en-US" i="1" dirty="0">
                <a:latin typeface="Helvetica"/>
                <a:cs typeface="Helvetica"/>
              </a:rPr>
              <a:t>w</a:t>
            </a:r>
            <a:r>
              <a:rPr lang="en-US" i="1" dirty="0" smtClean="0">
                <a:latin typeface="Helvetica"/>
                <a:cs typeface="Helvetica"/>
              </a:rPr>
              <a:t>ithin </a:t>
            </a:r>
            <a:r>
              <a:rPr lang="en-US" b="1" i="1" dirty="0" smtClean="0">
                <a:solidFill>
                  <a:srgbClr val="0000FF"/>
                </a:solidFill>
                <a:latin typeface="Helvetica"/>
                <a:cs typeface="Helvetica"/>
              </a:rPr>
              <a:t>25-mi </a:t>
            </a:r>
            <a:r>
              <a:rPr lang="en-US" i="1" dirty="0" smtClean="0">
                <a:latin typeface="Helvetica"/>
                <a:cs typeface="Helvetica"/>
              </a:rPr>
              <a:t>of a point</a:t>
            </a:r>
            <a:endParaRPr lang="en-US" i="1" dirty="0">
              <a:latin typeface="Helvetica"/>
              <a:cs typeface="Helvetica"/>
            </a:endParaRPr>
          </a:p>
        </p:txBody>
      </p:sp>
    </p:spTree>
    <p:extLst>
      <p:ext uri="{BB962C8B-B14F-4D97-AF65-F5344CB8AC3E}">
        <p14:creationId xmlns:p14="http://schemas.microsoft.com/office/powerpoint/2010/main" val="15344448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/>
          <p:cNvSpPr txBox="1"/>
          <p:nvPr/>
        </p:nvSpPr>
        <p:spPr>
          <a:xfrm>
            <a:off x="168581" y="1225253"/>
            <a:ext cx="8903296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>
                <a:solidFill>
                  <a:srgbClr val="FF0000"/>
                </a:solidFill>
                <a:latin typeface="Palatino"/>
                <a:cs typeface="Palatino"/>
              </a:rPr>
              <a:t>Useful software packages:</a:t>
            </a:r>
          </a:p>
          <a:p>
            <a:pPr algn="ctr"/>
            <a:endParaRPr lang="en-US" sz="2400" dirty="0">
              <a:latin typeface="Palatino"/>
              <a:cs typeface="Palatino"/>
            </a:endParaRPr>
          </a:p>
          <a:p>
            <a:pPr algn="ctr"/>
            <a:r>
              <a:rPr lang="is-IS" sz="2400" dirty="0" smtClean="0">
                <a:latin typeface="Palatino"/>
                <a:cs typeface="Palatino"/>
              </a:rPr>
              <a:t>e.g., NCL/Python/Grads</a:t>
            </a:r>
          </a:p>
          <a:p>
            <a:pPr algn="ctr"/>
            <a:endParaRPr lang="is-IS" sz="2400" dirty="0" smtClean="0">
              <a:latin typeface="Palatino"/>
              <a:cs typeface="Palatino"/>
            </a:endParaRPr>
          </a:p>
          <a:p>
            <a:pPr algn="ctr"/>
            <a:endParaRPr lang="is-IS" sz="2400" dirty="0">
              <a:latin typeface="Palatino"/>
              <a:cs typeface="Palatino"/>
            </a:endParaRPr>
          </a:p>
          <a:p>
            <a:pPr algn="ctr"/>
            <a:endParaRPr lang="is-IS" sz="2400" dirty="0" smtClean="0">
              <a:latin typeface="Palatino"/>
              <a:cs typeface="Palatino"/>
            </a:endParaRPr>
          </a:p>
          <a:p>
            <a:pPr algn="ctr"/>
            <a:r>
              <a:rPr lang="is-IS" sz="2400" b="1" dirty="0" smtClean="0">
                <a:solidFill>
                  <a:srgbClr val="008000"/>
                </a:solidFill>
                <a:latin typeface="Palatino"/>
                <a:cs typeface="Palatino"/>
              </a:rPr>
              <a:t>Web-based visualization libraries:</a:t>
            </a:r>
          </a:p>
          <a:p>
            <a:pPr algn="ctr"/>
            <a:endParaRPr lang="is-IS" sz="2400" dirty="0">
              <a:latin typeface="Palatino"/>
              <a:cs typeface="Palatino"/>
            </a:endParaRPr>
          </a:p>
          <a:p>
            <a:pPr algn="ctr"/>
            <a:r>
              <a:rPr lang="is-IS" sz="2400" dirty="0" smtClean="0">
                <a:latin typeface="Palatino"/>
                <a:cs typeface="Palatino"/>
              </a:rPr>
              <a:t>e.g., javascript/d3</a:t>
            </a:r>
          </a:p>
          <a:p>
            <a:pPr algn="ctr"/>
            <a:endParaRPr lang="is-IS" sz="2400" dirty="0">
              <a:latin typeface="Palatino"/>
              <a:cs typeface="Palatino"/>
            </a:endParaRPr>
          </a:p>
        </p:txBody>
      </p:sp>
    </p:spTree>
    <p:extLst>
      <p:ext uri="{BB962C8B-B14F-4D97-AF65-F5344CB8AC3E}">
        <p14:creationId xmlns:p14="http://schemas.microsoft.com/office/powerpoint/2010/main" val="355509105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rollover_video.mo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17718" y="57058"/>
            <a:ext cx="7717280" cy="6662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722578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/>
          <p:cNvSpPr txBox="1"/>
          <p:nvPr/>
        </p:nvSpPr>
        <p:spPr>
          <a:xfrm>
            <a:off x="96828" y="689152"/>
            <a:ext cx="8903296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US" sz="2400" b="1" dirty="0">
              <a:solidFill>
                <a:srgbClr val="3366FF"/>
              </a:solidFill>
              <a:latin typeface="Palatino"/>
              <a:cs typeface="Palatino"/>
            </a:endParaRPr>
          </a:p>
          <a:p>
            <a:pPr algn="ctr"/>
            <a:r>
              <a:rPr lang="en-US" sz="2400" b="1" dirty="0" smtClean="0">
                <a:solidFill>
                  <a:srgbClr val="008000"/>
                </a:solidFill>
                <a:latin typeface="Palatino"/>
                <a:cs typeface="Palatino"/>
              </a:rPr>
              <a:t>Thanks!</a:t>
            </a:r>
            <a:endParaRPr lang="en-US" sz="2400" b="1" dirty="0">
              <a:solidFill>
                <a:srgbClr val="008000"/>
              </a:solidFill>
              <a:latin typeface="Palatino"/>
              <a:cs typeface="Palatino"/>
            </a:endParaRPr>
          </a:p>
          <a:p>
            <a:pPr algn="ctr"/>
            <a:endParaRPr lang="en-US" sz="2400" b="1" dirty="0" smtClean="0">
              <a:latin typeface="Palatino"/>
              <a:cs typeface="Palatino"/>
            </a:endParaRPr>
          </a:p>
          <a:p>
            <a:pPr algn="ctr"/>
            <a:endParaRPr lang="en-US" sz="2400" b="1" dirty="0">
              <a:solidFill>
                <a:srgbClr val="FF0000"/>
              </a:solidFill>
              <a:latin typeface="Palatino"/>
              <a:cs typeface="Palatino"/>
            </a:endParaRPr>
          </a:p>
          <a:p>
            <a:pPr algn="ctr"/>
            <a:r>
              <a:rPr lang="en-US" sz="2400" b="1" dirty="0" err="1" smtClean="0">
                <a:latin typeface="Palatino"/>
                <a:cs typeface="Palatino"/>
              </a:rPr>
              <a:t>sobash@ucar.edu</a:t>
            </a:r>
            <a:endParaRPr lang="is-IS" sz="2400" b="1" dirty="0" smtClean="0">
              <a:latin typeface="Palatino"/>
              <a:cs typeface="Palatino"/>
            </a:endParaRPr>
          </a:p>
          <a:p>
            <a:pPr algn="ctr"/>
            <a:endParaRPr lang="is-IS" sz="2400" dirty="0">
              <a:latin typeface="Palatino"/>
              <a:cs typeface="Palatino"/>
            </a:endParaRPr>
          </a:p>
        </p:txBody>
      </p:sp>
    </p:spTree>
    <p:extLst>
      <p:ext uri="{BB962C8B-B14F-4D97-AF65-F5344CB8AC3E}">
        <p14:creationId xmlns:p14="http://schemas.microsoft.com/office/powerpoint/2010/main" val="97216923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td2_mean_f042_CGP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4449" y="379485"/>
            <a:ext cx="7128797" cy="62971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669683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B5AqxUVYAEnVkR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074" y="418020"/>
            <a:ext cx="7925782" cy="5944337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1101492" y="5546007"/>
            <a:ext cx="141577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 smtClean="0">
                <a:latin typeface="Helvetica"/>
                <a:cs typeface="Helvetica"/>
              </a:rPr>
              <a:t>@</a:t>
            </a:r>
            <a:r>
              <a:rPr lang="en-US" sz="1600" b="1" dirty="0" err="1" smtClean="0">
                <a:latin typeface="Helvetica"/>
                <a:cs typeface="Helvetica"/>
              </a:rPr>
              <a:t>RyanMaue</a:t>
            </a:r>
            <a:endParaRPr lang="en-US" sz="1600" b="1" dirty="0">
              <a:latin typeface="Helvetica"/>
              <a:cs typeface="Helvetica"/>
            </a:endParaRPr>
          </a:p>
        </p:txBody>
      </p:sp>
    </p:spTree>
    <p:extLst>
      <p:ext uri="{BB962C8B-B14F-4D97-AF65-F5344CB8AC3E}">
        <p14:creationId xmlns:p14="http://schemas.microsoft.com/office/powerpoint/2010/main" val="277350096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2392421" y="68288"/>
            <a:ext cx="381516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latin typeface="Palatino"/>
                <a:cs typeface="Palatino"/>
              </a:rPr>
              <a:t>http://</a:t>
            </a:r>
            <a:r>
              <a:rPr lang="en-US" sz="2400" b="1" dirty="0" err="1" smtClean="0">
                <a:latin typeface="Palatino"/>
                <a:cs typeface="Palatino"/>
              </a:rPr>
              <a:t>ensemble.ucar.edu</a:t>
            </a:r>
            <a:endParaRPr lang="en-US" sz="2400" b="1" dirty="0">
              <a:latin typeface="Palatino"/>
              <a:cs typeface="Palatino"/>
            </a:endParaRPr>
          </a:p>
        </p:txBody>
      </p:sp>
      <p:pic>
        <p:nvPicPr>
          <p:cNvPr id="2" name="Picture 1" descr="Screenshot 2016-06-29 16.26.31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03800"/>
            <a:ext cx="9144000" cy="5401271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486495" y="5992413"/>
            <a:ext cx="823253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200" dirty="0" smtClean="0">
                <a:latin typeface="Palatino"/>
                <a:cs typeface="Palatino"/>
              </a:rPr>
              <a:t>Lots </a:t>
            </a:r>
            <a:r>
              <a:rPr lang="en-US" sz="2200" dirty="0">
                <a:latin typeface="Palatino"/>
                <a:cs typeface="Palatino"/>
              </a:rPr>
              <a:t>of data! (NCAR 10-member 3-km WRF ensemble produces ~4 TB of data/day).</a:t>
            </a:r>
          </a:p>
        </p:txBody>
      </p:sp>
    </p:spTree>
    <p:extLst>
      <p:ext uri="{BB962C8B-B14F-4D97-AF65-F5344CB8AC3E}">
        <p14:creationId xmlns:p14="http://schemas.microsoft.com/office/powerpoint/2010/main" val="41139651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28600"/>
            <a:ext cx="9144000" cy="6400800"/>
          </a:xfrm>
          <a:prstGeom prst="rect">
            <a:avLst/>
          </a:prstGeom>
        </p:spPr>
      </p:pic>
      <p:sp>
        <p:nvSpPr>
          <p:cNvPr id="5" name="Oval 4"/>
          <p:cNvSpPr/>
          <p:nvPr/>
        </p:nvSpPr>
        <p:spPr>
          <a:xfrm rot="19680213">
            <a:off x="3899067" y="2515881"/>
            <a:ext cx="1715246" cy="1205627"/>
          </a:xfrm>
          <a:prstGeom prst="ellipse">
            <a:avLst/>
          </a:prstGeom>
          <a:noFill/>
          <a:ln w="3810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719593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28600"/>
            <a:ext cx="9144000" cy="6400800"/>
          </a:xfrm>
          <a:prstGeom prst="rect">
            <a:avLst/>
          </a:prstGeom>
        </p:spPr>
      </p:pic>
      <p:sp>
        <p:nvSpPr>
          <p:cNvPr id="5" name="Oval 4"/>
          <p:cNvSpPr/>
          <p:nvPr/>
        </p:nvSpPr>
        <p:spPr>
          <a:xfrm rot="19680213">
            <a:off x="3899067" y="2515881"/>
            <a:ext cx="1715246" cy="1205627"/>
          </a:xfrm>
          <a:prstGeom prst="ellipse">
            <a:avLst/>
          </a:prstGeom>
          <a:noFill/>
          <a:ln w="3810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863445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28600"/>
            <a:ext cx="9144000" cy="6400800"/>
          </a:xfrm>
          <a:prstGeom prst="rect">
            <a:avLst/>
          </a:prstGeom>
        </p:spPr>
      </p:pic>
      <p:sp>
        <p:nvSpPr>
          <p:cNvPr id="3" name="Oval 2"/>
          <p:cNvSpPr/>
          <p:nvPr/>
        </p:nvSpPr>
        <p:spPr>
          <a:xfrm rot="19680213">
            <a:off x="3899067" y="2515881"/>
            <a:ext cx="1715246" cy="1205627"/>
          </a:xfrm>
          <a:prstGeom prst="ellipse">
            <a:avLst/>
          </a:prstGeom>
          <a:noFill/>
          <a:ln w="3810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946821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28600"/>
            <a:ext cx="9144000" cy="6400800"/>
          </a:xfrm>
          <a:prstGeom prst="rect">
            <a:avLst/>
          </a:prstGeom>
        </p:spPr>
      </p:pic>
      <p:sp>
        <p:nvSpPr>
          <p:cNvPr id="5" name="Oval 4"/>
          <p:cNvSpPr/>
          <p:nvPr/>
        </p:nvSpPr>
        <p:spPr>
          <a:xfrm rot="19680213">
            <a:off x="3899067" y="2515881"/>
            <a:ext cx="1715246" cy="1205627"/>
          </a:xfrm>
          <a:prstGeom prst="ellipse">
            <a:avLst/>
          </a:prstGeom>
          <a:noFill/>
          <a:ln w="3810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959720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1783</TotalTime>
  <Words>197</Words>
  <Application>Microsoft Macintosh PowerPoint</Application>
  <PresentationFormat>On-screen Show (4:3)</PresentationFormat>
  <Paragraphs>49</Paragraphs>
  <Slides>26</Slides>
  <Notes>3</Notes>
  <HiddenSlides>0</HiddenSlides>
  <MMClips>1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26</vt:i4>
      </vt:variant>
    </vt:vector>
  </HeadingPairs>
  <TitlesOfParts>
    <vt:vector size="27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Ryan</dc:creator>
  <cp:lastModifiedBy>Ryan Sobash</cp:lastModifiedBy>
  <cp:revision>109</cp:revision>
  <cp:lastPrinted>2015-08-06T22:16:42Z</cp:lastPrinted>
  <dcterms:created xsi:type="dcterms:W3CDTF">2015-08-05T21:52:54Z</dcterms:created>
  <dcterms:modified xsi:type="dcterms:W3CDTF">2017-06-12T16:06:41Z</dcterms:modified>
</cp:coreProperties>
</file>