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A247-94A9-DD49-996C-A6E4C2C78E39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073-9C7E-584E-A182-4BA0945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8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A247-94A9-DD49-996C-A6E4C2C78E39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073-9C7E-584E-A182-4BA0945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8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A247-94A9-DD49-996C-A6E4C2C78E39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073-9C7E-584E-A182-4BA0945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5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A247-94A9-DD49-996C-A6E4C2C78E39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073-9C7E-584E-A182-4BA0945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1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A247-94A9-DD49-996C-A6E4C2C78E39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073-9C7E-584E-A182-4BA0945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8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A247-94A9-DD49-996C-A6E4C2C78E39}" type="datetimeFigureOut">
              <a:rPr lang="en-US" smtClean="0"/>
              <a:t>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073-9C7E-584E-A182-4BA0945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7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A247-94A9-DD49-996C-A6E4C2C78E39}" type="datetimeFigureOut">
              <a:rPr lang="en-US" smtClean="0"/>
              <a:t>6/12/17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073-9C7E-584E-A182-4BA0945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A247-94A9-DD49-996C-A6E4C2C78E39}" type="datetimeFigureOut">
              <a:rPr lang="en-US" smtClean="0"/>
              <a:t>6/12/17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073-9C7E-584E-A182-4BA0945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A247-94A9-DD49-996C-A6E4C2C78E39}" type="datetimeFigureOut">
              <a:rPr lang="en-US" smtClean="0"/>
              <a:t>6/12/17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073-9C7E-584E-A182-4BA0945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6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A247-94A9-DD49-996C-A6E4C2C78E39}" type="datetimeFigureOut">
              <a:rPr lang="en-US" smtClean="0"/>
              <a:t>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073-9C7E-584E-A182-4BA0945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A247-94A9-DD49-996C-A6E4C2C78E39}" type="datetimeFigureOut">
              <a:rPr lang="en-US" smtClean="0"/>
              <a:t>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073-9C7E-584E-A182-4BA0945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7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3A247-94A9-DD49-996C-A6E4C2C78E39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D1073-9C7E-584E-A182-4BA0945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8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wprp@ucar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 on WRF </a:t>
            </a:r>
            <a:r>
              <a:rPr lang="en-US" dirty="0" smtClean="0"/>
              <a:t>Physics Suites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Brown (NOAA/ESRL)</a:t>
            </a:r>
          </a:p>
          <a:p>
            <a:r>
              <a:rPr lang="en-US" dirty="0" smtClean="0"/>
              <a:t>Jimy Dudhia (NCAR/MMM)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65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Verification</a:t>
            </a:r>
            <a:endParaRPr lang="en-US" dirty="0"/>
          </a:p>
        </p:txBody>
      </p:sp>
      <p:pic>
        <p:nvPicPr>
          <p:cNvPr id="4" name="Picture 3" descr="new_sfc_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13" y="491411"/>
            <a:ext cx="4919637" cy="63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Precipitation Verification: 15 km Suites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91818" y="1532120"/>
            <a:ext cx="3498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2015 daily-averaged precipitation (observation is ST4): STD and RAP2 have higher peak values</a:t>
            </a:r>
            <a:endParaRPr lang="en-US" dirty="0"/>
          </a:p>
        </p:txBody>
      </p:sp>
      <p:pic>
        <p:nvPicPr>
          <p:cNvPr id="3" name="Picture 2" descr="Screen Shot 2017-06-09 at 11.20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328"/>
            <a:ext cx="5315077" cy="5678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1291" y="3305310"/>
            <a:ext cx="39541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/>
              <a:t>Rap2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12791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ve_domain_precip_multi_da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024" y="-1221809"/>
            <a:ext cx="9752024" cy="9619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Precipitation Verification: 15 km Suites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47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s_tot_15km_samesca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66" y="-1326595"/>
            <a:ext cx="7796434" cy="10089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Precipitation Verification: 15 km Suites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32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Suites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How many suites?</a:t>
            </a:r>
          </a:p>
          <a:p>
            <a:pPr lvl="2"/>
            <a:r>
              <a:rPr lang="en-US" dirty="0" smtClean="0"/>
              <a:t>High-resolution, tropical, regional climate, etc.</a:t>
            </a:r>
          </a:p>
          <a:p>
            <a:pPr lvl="2"/>
            <a:r>
              <a:rPr lang="en-US" dirty="0" smtClean="0"/>
              <a:t>Too many may defeat </a:t>
            </a:r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How does a suite qualify as an official option?</a:t>
            </a:r>
          </a:p>
          <a:p>
            <a:pPr lvl="2"/>
            <a:r>
              <a:rPr lang="en-US" dirty="0" smtClean="0"/>
              <a:t>Verification testing</a:t>
            </a:r>
          </a:p>
          <a:p>
            <a:pPr lvl="3"/>
            <a:r>
              <a:rPr lang="en-US" dirty="0" smtClean="0"/>
              <a:t>How much is needed?</a:t>
            </a:r>
          </a:p>
          <a:p>
            <a:pPr lvl="3"/>
            <a:r>
              <a:rPr lang="en-US" dirty="0" smtClean="0"/>
              <a:t>What qualifies? </a:t>
            </a:r>
          </a:p>
          <a:p>
            <a:pPr lvl="2"/>
            <a:r>
              <a:rPr lang="en-US" dirty="0" smtClean="0"/>
              <a:t>Proposal and decision process</a:t>
            </a:r>
          </a:p>
          <a:p>
            <a:pPr lvl="3"/>
            <a:r>
              <a:rPr lang="en-US" dirty="0" smtClean="0"/>
              <a:t>Panel: WRF Physics Review Panel (WPRP) mechanism with independent reviewers proposed</a:t>
            </a:r>
          </a:p>
          <a:p>
            <a:pPr lvl="2"/>
            <a:r>
              <a:rPr lang="en-US" dirty="0" smtClean="0"/>
              <a:t>How do we handle improvements to existing suites?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701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Procedure for Adding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WRF Physics Review Panel (WPRP)</a:t>
            </a:r>
          </a:p>
          <a:p>
            <a:pPr lvl="1"/>
            <a:r>
              <a:rPr lang="en-US" dirty="0" smtClean="0"/>
              <a:t>John Brown (NOAA/ESRL)</a:t>
            </a:r>
          </a:p>
          <a:p>
            <a:pPr lvl="1"/>
            <a:r>
              <a:rPr lang="en-US" dirty="0" smtClean="0"/>
              <a:t>Jimy Dudhia (NCAR/MMM)</a:t>
            </a:r>
          </a:p>
          <a:p>
            <a:pPr lvl="1"/>
            <a:r>
              <a:rPr lang="en-US" dirty="0" smtClean="0"/>
              <a:t>Dave </a:t>
            </a:r>
            <a:r>
              <a:rPr lang="en-US" dirty="0" err="1" smtClean="0"/>
              <a:t>Stensrud</a:t>
            </a:r>
            <a:r>
              <a:rPr lang="en-US" dirty="0" smtClean="0"/>
              <a:t> (Penn State)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Need to formalize criteria for adding physics</a:t>
            </a:r>
          </a:p>
          <a:p>
            <a:pPr lvl="1"/>
            <a:r>
              <a:rPr lang="en-US" dirty="0" smtClean="0"/>
              <a:t>Maintain WRF as a cutting edge model</a:t>
            </a:r>
          </a:p>
          <a:p>
            <a:pPr lvl="1"/>
            <a:r>
              <a:rPr lang="en-US" dirty="0" smtClean="0"/>
              <a:t>Keep  model additions manageable for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1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Merit Criteria</a:t>
            </a:r>
          </a:p>
          <a:p>
            <a:pPr lvl="1"/>
            <a:r>
              <a:rPr lang="en-US" dirty="0" smtClean="0"/>
              <a:t>Scientific soundness</a:t>
            </a:r>
          </a:p>
          <a:p>
            <a:pPr lvl="1"/>
            <a:r>
              <a:rPr lang="en-US" dirty="0" smtClean="0"/>
              <a:t>Novelty compared to current capabilities</a:t>
            </a:r>
          </a:p>
          <a:p>
            <a:pPr lvl="1"/>
            <a:r>
              <a:rPr lang="en-US" dirty="0" smtClean="0"/>
              <a:t>Potential for interest from the community</a:t>
            </a:r>
          </a:p>
          <a:p>
            <a:r>
              <a:rPr lang="en-US" dirty="0" smtClean="0"/>
              <a:t>Procedure</a:t>
            </a:r>
          </a:p>
          <a:p>
            <a:pPr lvl="1"/>
            <a:r>
              <a:rPr lang="en-US" dirty="0" smtClean="0"/>
              <a:t>Submit short Letter </a:t>
            </a:r>
            <a:r>
              <a:rPr lang="en-US" dirty="0"/>
              <a:t>O</a:t>
            </a:r>
            <a:r>
              <a:rPr lang="en-US" dirty="0" smtClean="0"/>
              <a:t>f Intent to WPRP (</a:t>
            </a:r>
            <a:r>
              <a:rPr lang="en-US" dirty="0" smtClean="0">
                <a:hlinkClick r:id="rId2"/>
              </a:rPr>
              <a:t>wprp@ucar.edu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this passes panel, WPRP invites proposal with suggested tests and documentation</a:t>
            </a:r>
          </a:p>
          <a:p>
            <a:pPr lvl="1"/>
            <a:r>
              <a:rPr lang="en-US" dirty="0" smtClean="0"/>
              <a:t>Proposal will be sent for anonymous review to relevant experts within WRF community</a:t>
            </a:r>
          </a:p>
          <a:p>
            <a:pPr lvl="1"/>
            <a:r>
              <a:rPr lang="en-US" dirty="0" smtClean="0"/>
              <a:t>If accepted by review, the recommendation for addition is sent to the WRF Developers’ Committee</a:t>
            </a:r>
          </a:p>
          <a:p>
            <a:r>
              <a:rPr lang="en-US" dirty="0" smtClean="0"/>
              <a:t>More information </a:t>
            </a:r>
          </a:p>
          <a:p>
            <a:pPr lvl="1"/>
            <a:r>
              <a:rPr lang="en-US" dirty="0" smtClean="0"/>
              <a:t>http://www2.mmm.ucar.edu/</a:t>
            </a:r>
            <a:r>
              <a:rPr lang="en-US" dirty="0" err="1" smtClean="0"/>
              <a:t>wrf</a:t>
            </a:r>
            <a:r>
              <a:rPr lang="en-US" dirty="0" smtClean="0"/>
              <a:t>/users/</a:t>
            </a:r>
            <a:r>
              <a:rPr lang="en-US" dirty="0" err="1" smtClean="0"/>
              <a:t>physics_review.php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05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4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Suites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Suggestion for discussion</a:t>
            </a:r>
          </a:p>
          <a:p>
            <a:r>
              <a:rPr lang="en-US" dirty="0" smtClean="0"/>
              <a:t>Define some physics suites for NWP and regional climate applications</a:t>
            </a:r>
          </a:p>
          <a:p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Combinations that have been well tested (e.g. in operational settings or widely used)</a:t>
            </a:r>
          </a:p>
          <a:p>
            <a:pPr lvl="1"/>
            <a:r>
              <a:rPr lang="en-US" dirty="0" smtClean="0"/>
              <a:t>Combinations that interact in more detail (e.g. microphysics and radiation, cloud fraction from cumulus and radiation)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0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Suites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Pro’s</a:t>
            </a:r>
          </a:p>
          <a:p>
            <a:pPr lvl="1"/>
            <a:r>
              <a:rPr lang="en-US" dirty="0" smtClean="0"/>
              <a:t>Good starting points for new users</a:t>
            </a:r>
          </a:p>
          <a:p>
            <a:pPr lvl="1"/>
            <a:r>
              <a:rPr lang="en-US" dirty="0" smtClean="0"/>
              <a:t>Offers focus point for verification and development across community</a:t>
            </a:r>
          </a:p>
          <a:p>
            <a:pPr lvl="2"/>
            <a:r>
              <a:rPr lang="en-US" dirty="0" smtClean="0"/>
              <a:t>More similar to how operational centers improve their model physics</a:t>
            </a:r>
          </a:p>
          <a:p>
            <a:pPr lvl="1"/>
            <a:r>
              <a:rPr lang="en-US" dirty="0" smtClean="0"/>
              <a:t>Can leverage size of community to improve suites in NWP or </a:t>
            </a:r>
            <a:r>
              <a:rPr lang="en-US" dirty="0" err="1" smtClean="0"/>
              <a:t>Reg</a:t>
            </a:r>
            <a:r>
              <a:rPr lang="en-US" dirty="0" smtClean="0"/>
              <a:t> </a:t>
            </a:r>
            <a:r>
              <a:rPr lang="en-US" dirty="0" err="1" smtClean="0"/>
              <a:t>Clim</a:t>
            </a:r>
            <a:r>
              <a:rPr lang="en-US" dirty="0" smtClean="0"/>
              <a:t> performance</a:t>
            </a:r>
          </a:p>
          <a:p>
            <a:pPr lvl="1"/>
            <a:r>
              <a:rPr lang="en-US" dirty="0" smtClean="0"/>
              <a:t>Improvements to individual physics can be quantified in terms of suite 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0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Suites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Suite is defined by microphysics, cumulus, radiation, land-surface, surface-layer and PBL schemes</a:t>
            </a:r>
          </a:p>
          <a:p>
            <a:r>
              <a:rPr lang="en-US" dirty="0" smtClean="0"/>
              <a:t>Two initial suites available</a:t>
            </a:r>
          </a:p>
          <a:p>
            <a:pPr lvl="1"/>
            <a:r>
              <a:rPr lang="en-US" dirty="0" smtClean="0"/>
              <a:t>CONUS (Thompson </a:t>
            </a:r>
            <a:r>
              <a:rPr lang="en-US" dirty="0" err="1" smtClean="0"/>
              <a:t>mp</a:t>
            </a:r>
            <a:r>
              <a:rPr lang="en-US" dirty="0" smtClean="0"/>
              <a:t>, </a:t>
            </a:r>
            <a:r>
              <a:rPr lang="en-US" dirty="0" err="1" smtClean="0"/>
              <a:t>Tiedtke</a:t>
            </a:r>
            <a:r>
              <a:rPr lang="en-US" dirty="0" smtClean="0"/>
              <a:t> cu , RRTMG, MYJ PBL and surface layer, Noah LSM)</a:t>
            </a:r>
          </a:p>
          <a:p>
            <a:pPr lvl="2"/>
            <a:r>
              <a:rPr lang="en-US" dirty="0" smtClean="0"/>
              <a:t>Based on physics used in NCAR ensemble forecasts (talk 3.1)</a:t>
            </a:r>
          </a:p>
          <a:p>
            <a:pPr lvl="1"/>
            <a:r>
              <a:rPr lang="en-US" dirty="0" smtClean="0"/>
              <a:t>Tropical (WSM6 </a:t>
            </a:r>
            <a:r>
              <a:rPr lang="en-US" dirty="0" err="1" smtClean="0"/>
              <a:t>mp</a:t>
            </a:r>
            <a:r>
              <a:rPr lang="en-US" dirty="0" smtClean="0"/>
              <a:t>, new </a:t>
            </a:r>
            <a:r>
              <a:rPr lang="en-US" dirty="0" err="1" smtClean="0"/>
              <a:t>Tiedtke</a:t>
            </a:r>
            <a:r>
              <a:rPr lang="en-US" dirty="0" smtClean="0"/>
              <a:t> cu, RRTMG, YSU PBL, MM5 surface layer, Noah LSM)</a:t>
            </a:r>
          </a:p>
          <a:p>
            <a:pPr lvl="2"/>
            <a:r>
              <a:rPr lang="en-US" dirty="0" smtClean="0"/>
              <a:t>Based on physics used in MPAS for global TC forecasts (talk 9.4)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9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Suites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Namelist</a:t>
            </a:r>
            <a:r>
              <a:rPr lang="en-US" dirty="0" smtClean="0"/>
              <a:t> selectable and modifiable</a:t>
            </a:r>
          </a:p>
          <a:p>
            <a:pPr marL="457200" lvl="1" indent="0">
              <a:buNone/>
            </a:pPr>
            <a:r>
              <a:rPr lang="en-US" dirty="0" err="1" smtClean="0"/>
              <a:t>physics_suite</a:t>
            </a:r>
            <a:r>
              <a:rPr lang="en-US" dirty="0" smtClean="0"/>
              <a:t> = ‘tropical’</a:t>
            </a:r>
          </a:p>
          <a:p>
            <a:pPr marL="457200" lvl="1" indent="0">
              <a:buNone/>
            </a:pPr>
            <a:r>
              <a:rPr lang="en-US" dirty="0" err="1"/>
              <a:t>c</a:t>
            </a:r>
            <a:r>
              <a:rPr lang="en-US" dirty="0" err="1" smtClean="0"/>
              <a:t>u_physics</a:t>
            </a:r>
            <a:r>
              <a:rPr lang="en-US" dirty="0" smtClean="0"/>
              <a:t> = -1, -1, 0</a:t>
            </a:r>
          </a:p>
          <a:p>
            <a:pPr lvl="1"/>
            <a:r>
              <a:rPr lang="en-US" dirty="0" smtClean="0"/>
              <a:t>Keeps suite </a:t>
            </a:r>
            <a:r>
              <a:rPr lang="en-US" dirty="0" err="1" smtClean="0"/>
              <a:t>cu_physics</a:t>
            </a:r>
            <a:r>
              <a:rPr lang="en-US" dirty="0" smtClean="0"/>
              <a:t> in outer two domains, and turns it off in 3</a:t>
            </a:r>
            <a:r>
              <a:rPr lang="en-US" baseline="30000" dirty="0" smtClean="0"/>
              <a:t>rd</a:t>
            </a:r>
            <a:r>
              <a:rPr lang="en-US" dirty="0" smtClean="0"/>
              <a:t> domain</a:t>
            </a:r>
          </a:p>
          <a:p>
            <a:pPr lvl="1"/>
            <a:r>
              <a:rPr lang="en-US" dirty="0" smtClean="0"/>
              <a:t>Allows switching from suite option to another </a:t>
            </a:r>
            <a:r>
              <a:rPr lang="en-US" dirty="0" smtClean="0"/>
              <a:t>one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879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Verification: Suites</a:t>
            </a:r>
            <a:endParaRPr lang="en-US" dirty="0"/>
          </a:p>
        </p:txBody>
      </p:sp>
      <p:pic>
        <p:nvPicPr>
          <p:cNvPr id="5" name="Picture 4" descr="Screen Shot 2017-06-09 at 10.46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130"/>
            <a:ext cx="4373706" cy="5666802"/>
          </a:xfrm>
          <a:prstGeom prst="rect">
            <a:avLst/>
          </a:prstGeom>
        </p:spPr>
      </p:pic>
      <p:pic>
        <p:nvPicPr>
          <p:cNvPr id="6" name="Picture 5" descr="Screen Shot 2017-06-09 at 10.47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290" y="1132130"/>
            <a:ext cx="4621710" cy="56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06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515</Words>
  <Application>Microsoft Macintosh PowerPoint</Application>
  <PresentationFormat>On-screen Show (4:3)</PresentationFormat>
  <Paragraphs>69</Paragraphs>
  <Slides>14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Discussion on WRF Physics Suites</vt:lpstr>
      <vt:lpstr>New Procedure for Adding Physics</vt:lpstr>
      <vt:lpstr>WPRP</vt:lpstr>
      <vt:lpstr>PowerPoint Presentation</vt:lpstr>
      <vt:lpstr>Physics Suites</vt:lpstr>
      <vt:lpstr>Physics Suites</vt:lpstr>
      <vt:lpstr>Physics Suites</vt:lpstr>
      <vt:lpstr>Physics Suites</vt:lpstr>
      <vt:lpstr>Profile Verification: Suites</vt:lpstr>
      <vt:lpstr>Surface Verification</vt:lpstr>
      <vt:lpstr>Precipitation Verification: 15 km Suites</vt:lpstr>
      <vt:lpstr>Precipitation Verification: 15 km Suites</vt:lpstr>
      <vt:lpstr>Precipitation Verification: 15 km Suites</vt:lpstr>
      <vt:lpstr>Physics Suites</vt:lpstr>
    </vt:vector>
  </TitlesOfParts>
  <Company>NCAR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Jimy Dudhia</dc:creator>
  <cp:lastModifiedBy>Jimy Dudhia</cp:lastModifiedBy>
  <cp:revision>11</cp:revision>
  <dcterms:created xsi:type="dcterms:W3CDTF">2016-06-22T14:36:50Z</dcterms:created>
  <dcterms:modified xsi:type="dcterms:W3CDTF">2017-06-12T17:36:29Z</dcterms:modified>
</cp:coreProperties>
</file>