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29" r:id="rId2"/>
    <p:sldId id="544" r:id="rId3"/>
    <p:sldId id="531" r:id="rId4"/>
    <p:sldId id="546" r:id="rId5"/>
    <p:sldId id="539" r:id="rId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8DC"/>
    <a:srgbClr val="82CAE1"/>
    <a:srgbClr val="73CAF4"/>
    <a:srgbClr val="00CAFF"/>
    <a:srgbClr val="CFDE72"/>
    <a:srgbClr val="B3FF72"/>
    <a:srgbClr val="CEDD7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50" d="100"/>
          <a:sy n="150" d="100"/>
        </p:scale>
        <p:origin x="-80" y="2336"/>
      </p:cViewPr>
      <p:guideLst>
        <p:guide orient="horz" pos="2756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FBAB694D-B64B-D543-8BA5-C6D68A816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38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92150"/>
            <a:ext cx="4608512" cy="3455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379913"/>
            <a:ext cx="5048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6025"/>
            <a:ext cx="2938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836025"/>
            <a:ext cx="2938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2D48D2-69AA-1C4E-8CEE-1592AF5B7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4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D46E73-76E2-4143-B5F7-7C17ADD08310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A55C08-4470-704E-975B-C797AC19B82B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A2C6D7-2FBD-804A-8317-8FE8B4FC960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45E29C-35E8-E649-A155-EE426D3E037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2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47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4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0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22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96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99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rf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8705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 userDrawn="1"/>
        </p:nvSpPr>
        <p:spPr bwMode="auto">
          <a:xfrm>
            <a:off x="1082675" y="6272213"/>
            <a:ext cx="7934325" cy="158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6"/>
          <p:cNvSpPr>
            <a:spLocks noChangeShapeType="1"/>
          </p:cNvSpPr>
          <p:nvPr userDrawn="1"/>
        </p:nvSpPr>
        <p:spPr bwMode="auto">
          <a:xfrm>
            <a:off x="8820150" y="1752600"/>
            <a:ext cx="0" cy="4724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Text Box 7"/>
          <p:cNvSpPr txBox="1">
            <a:spLocks noChangeArrowheads="1"/>
          </p:cNvSpPr>
          <p:nvPr userDrawn="1"/>
        </p:nvSpPr>
        <p:spPr bwMode="auto">
          <a:xfrm>
            <a:off x="2743200" y="64008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Text Box 8"/>
          <p:cNvSpPr txBox="1">
            <a:spLocks noChangeArrowheads="1"/>
          </p:cNvSpPr>
          <p:nvPr userDrawn="1"/>
        </p:nvSpPr>
        <p:spPr bwMode="auto">
          <a:xfrm>
            <a:off x="3030538" y="6334125"/>
            <a:ext cx="556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400" dirty="0" err="1" smtClean="0">
                <a:solidFill>
                  <a:schemeClr val="accent2"/>
                </a:solidFill>
                <a:latin typeface="Arial" charset="0"/>
              </a:rPr>
              <a:t>Mesoscale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 &amp; </a:t>
            </a:r>
            <a:r>
              <a:rPr lang="en-US" sz="1400" dirty="0" err="1" smtClean="0">
                <a:solidFill>
                  <a:schemeClr val="accent2"/>
                </a:solidFill>
                <a:latin typeface="Arial" charset="0"/>
              </a:rPr>
              <a:t>Microscale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 Meteorology Laboratory / NCAR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vantGarde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vantGarde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vantGarde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vantGarde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vantGar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vantGar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vantGar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vantGarde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1752600" y="722313"/>
            <a:ext cx="563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000066"/>
                </a:solidFill>
                <a:latin typeface="Arial" charset="0"/>
              </a:rPr>
              <a:t>18</a:t>
            </a:r>
            <a:r>
              <a:rPr lang="en-US" sz="3200" baseline="30000" dirty="0" smtClean="0">
                <a:solidFill>
                  <a:srgbClr val="000066"/>
                </a:solidFill>
                <a:latin typeface="Arial" charset="0"/>
              </a:rPr>
              <a:t>th</a:t>
            </a:r>
            <a:r>
              <a:rPr lang="en-US" sz="32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WRF Users Workshop</a:t>
            </a:r>
          </a:p>
        </p:txBody>
      </p:sp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965325" y="1441450"/>
            <a:ext cx="5551488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600">
                <a:solidFill>
                  <a:srgbClr val="CC0000"/>
                </a:solidFill>
                <a:latin typeface="Brush Script MT" charset="0"/>
              </a:rPr>
              <a:t>Welcome!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239018" y="5059363"/>
            <a:ext cx="2665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Arial" charset="0"/>
              </a:rPr>
              <a:t>13 -16 June 2017</a:t>
            </a:r>
            <a:endParaRPr lang="en-US" dirty="0">
              <a:latin typeface="Arial" charset="0"/>
            </a:endParaRPr>
          </a:p>
          <a:p>
            <a:pPr algn="ctr" eaLnBrk="1" hangingPunct="1"/>
            <a:r>
              <a:rPr lang="en-US" dirty="0">
                <a:latin typeface="Arial" charset="0"/>
              </a:rPr>
              <a:t>Boulder, Colorado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117600" y="3497263"/>
            <a:ext cx="68897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US" sz="2800" smtClean="0">
                <a:latin typeface="Arial" charset="0"/>
              </a:rPr>
              <a:t>177 </a:t>
            </a:r>
            <a:r>
              <a:rPr lang="en-US" sz="2800" dirty="0">
                <a:latin typeface="Arial" charset="0"/>
              </a:rPr>
              <a:t>Registered Participants (19 countries)</a:t>
            </a:r>
          </a:p>
          <a:p>
            <a:pPr algn="ctr" eaLnBrk="1" hangingPunct="1">
              <a:lnSpc>
                <a:spcPts val="4000"/>
              </a:lnSpc>
            </a:pPr>
            <a:r>
              <a:rPr lang="en-US" sz="2800" dirty="0">
                <a:latin typeface="Arial" charset="0"/>
              </a:rPr>
              <a:t>~ </a:t>
            </a:r>
            <a:r>
              <a:rPr lang="en-US" sz="2800" dirty="0" smtClean="0">
                <a:latin typeface="Arial" charset="0"/>
              </a:rPr>
              <a:t>57 </a:t>
            </a:r>
            <a:r>
              <a:rPr lang="en-US" sz="2800" dirty="0">
                <a:latin typeface="Arial" charset="0"/>
              </a:rPr>
              <a:t>First timers!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/>
          </p:cNvSpPr>
          <p:nvPr/>
        </p:nvSpPr>
        <p:spPr bwMode="auto">
          <a:xfrm>
            <a:off x="2023009" y="466205"/>
            <a:ext cx="508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0090"/>
                </a:solidFill>
                <a:latin typeface="Arial" charset="0"/>
                <a:cs typeface="Arial" charset="0"/>
              </a:rPr>
              <a:t>WRF User Participation</a:t>
            </a: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629322" y="4175130"/>
            <a:ext cx="655795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ts val="3000"/>
              </a:lnSpc>
              <a:buClr>
                <a:srgbClr val="000090"/>
              </a:buClr>
              <a:buSzPct val="120000"/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Registered Users: </a:t>
            </a:r>
            <a:r>
              <a:rPr lang="en-US" sz="2000" dirty="0" smtClean="0">
                <a:latin typeface="Arial" charset="0"/>
                <a:cs typeface="Arial" charset="0"/>
              </a:rPr>
              <a:t>39,180    </a:t>
            </a:r>
            <a:endParaRPr lang="en-US" sz="20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ts val="3000"/>
              </a:lnSpc>
              <a:buClr>
                <a:srgbClr val="000090"/>
              </a:buClr>
              <a:buSzPct val="120000"/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Active subscribers to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wrf-news@ucar.edu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:  ~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8,000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955800" y="5761038"/>
            <a:ext cx="5670442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Currently averaging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350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email inquiries per month to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wrfhelp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4077" y="1427905"/>
            <a:ext cx="5955476" cy="252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0090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Past 5 year statistics:</a:t>
            </a:r>
          </a:p>
          <a:p>
            <a:pPr marL="342900" indent="-342900">
              <a:buClr>
                <a:srgbClr val="000090"/>
              </a:buClr>
              <a:buSzPct val="120000"/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20000"/>
              <a:buFont typeface="Lucida Grande"/>
              <a:buChar char="-"/>
            </a:pPr>
            <a:r>
              <a:rPr lang="en-US" sz="2000" dirty="0" smtClean="0">
                <a:latin typeface="Arial"/>
                <a:cs typeface="Arial"/>
              </a:rPr>
              <a:t>20,900 new registered users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20000"/>
              <a:buFont typeface="Lucida Grande"/>
              <a:buChar char="-"/>
            </a:pPr>
            <a:r>
              <a:rPr lang="en-US" sz="2000" dirty="0" smtClean="0">
                <a:latin typeface="Arial"/>
                <a:cs typeface="Arial"/>
              </a:rPr>
              <a:t>5,000 new U.S. users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20000"/>
              <a:buFont typeface="Lucida Grande"/>
              <a:buChar char="-"/>
            </a:pPr>
            <a:r>
              <a:rPr lang="en-US" sz="2000" dirty="0" smtClean="0">
                <a:latin typeface="Arial"/>
                <a:cs typeface="Arial"/>
              </a:rPr>
              <a:t>261 different U.S. universities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20000"/>
              <a:buFont typeface="Lucida Grande"/>
              <a:buChar char="-"/>
            </a:pPr>
            <a:r>
              <a:rPr lang="en-US" sz="2000" dirty="0" smtClean="0">
                <a:latin typeface="Arial"/>
                <a:cs typeface="Arial"/>
              </a:rPr>
              <a:t>145 different U.S. govt./nonprofit institutions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ChangeArrowheads="1"/>
          </p:cNvSpPr>
          <p:nvPr/>
        </p:nvSpPr>
        <p:spPr bwMode="auto">
          <a:xfrm>
            <a:off x="1152525" y="146050"/>
            <a:ext cx="7239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000">
                <a:solidFill>
                  <a:srgbClr val="000066"/>
                </a:solidFill>
                <a:latin typeface="Arial" charset="0"/>
              </a:rPr>
              <a:t> Some Aspects of Workshop Format     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24361" y="752475"/>
            <a:ext cx="8623306" cy="575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347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indent="228600" eaLnBrk="1" hangingPunct="1">
              <a:lnSpc>
                <a:spcPct val="130000"/>
              </a:lnSpc>
              <a:buClr>
                <a:srgbClr val="000066"/>
              </a:buClr>
              <a:buSzPct val="130000"/>
              <a:buFont typeface="Times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Monday afternoon (yesterday) lecture series </a:t>
            </a:r>
          </a:p>
          <a:p>
            <a:pPr marL="804863" lvl="1" indent="-347663" eaLnBrk="1" hangingPunct="1">
              <a:spcBef>
                <a:spcPts val="600"/>
              </a:spcBef>
              <a:buClr>
                <a:srgbClr val="CC0000"/>
              </a:buClr>
              <a:buSzPct val="130000"/>
              <a:buFont typeface="Times" charset="0"/>
              <a:buChar char="–"/>
              <a:defRPr/>
            </a:pPr>
            <a:r>
              <a:rPr lang="en-US" sz="1800" dirty="0" smtClean="0">
                <a:latin typeface="Arial" charset="0"/>
              </a:rPr>
              <a:t>Ensemble forecasting</a:t>
            </a:r>
          </a:p>
          <a:p>
            <a:pPr marL="804863" lvl="1" indent="-347663" eaLnBrk="1" hangingPunct="1">
              <a:spcBef>
                <a:spcPts val="600"/>
              </a:spcBef>
              <a:buClr>
                <a:srgbClr val="CC0000"/>
              </a:buClr>
              <a:buSzPct val="130000"/>
              <a:buFont typeface="Times" charset="0"/>
              <a:buChar char="–"/>
              <a:defRPr/>
            </a:pPr>
            <a:r>
              <a:rPr lang="en-US" sz="1800" dirty="0" smtClean="0">
                <a:latin typeface="Arial" charset="0"/>
              </a:rPr>
              <a:t>Will cover other topics in future workshops (suggestions welcome)</a:t>
            </a:r>
          </a:p>
          <a:p>
            <a:pPr indent="228600" eaLnBrk="1" hangingPunct="1">
              <a:lnSpc>
                <a:spcPct val="130000"/>
              </a:lnSpc>
              <a:buClr>
                <a:srgbClr val="000066"/>
              </a:buClr>
              <a:buSzPct val="130000"/>
              <a:buFont typeface="Times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Combination of plenary and one parallel session (59 oral presentations*)</a:t>
            </a:r>
            <a:endParaRPr lang="en-US" sz="2000" dirty="0">
              <a:latin typeface="Arial" charset="0"/>
            </a:endParaRPr>
          </a:p>
          <a:p>
            <a:pPr indent="228600" eaLnBrk="1" hangingPunct="1">
              <a:lnSpc>
                <a:spcPct val="130000"/>
              </a:lnSpc>
              <a:buClr>
                <a:srgbClr val="000066"/>
              </a:buClr>
              <a:buSzPct val="130000"/>
              <a:buFont typeface="Times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Poster session tomorrow afternoon using the full CG auditorium</a:t>
            </a:r>
          </a:p>
          <a:p>
            <a:pPr marL="804863" lvl="1" indent="-347663" eaLnBrk="1" hangingPunct="1">
              <a:spcBef>
                <a:spcPts val="800"/>
              </a:spcBef>
              <a:buClr>
                <a:srgbClr val="CC0000"/>
              </a:buClr>
              <a:buSzPct val="130000"/>
              <a:buFont typeface="Times" charset="0"/>
              <a:buChar char="–"/>
              <a:defRPr/>
            </a:pPr>
            <a:r>
              <a:rPr lang="en-US" sz="1800" dirty="0" smtClean="0">
                <a:latin typeface="Arial" charset="0"/>
              </a:rPr>
              <a:t>70 poster presentations 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130000"/>
              </a:lnSpc>
              <a:buClr>
                <a:srgbClr val="CC0000"/>
              </a:buClr>
              <a:buSzPct val="130000"/>
              <a:buFont typeface="Times" charset="0"/>
              <a:buChar char="–"/>
              <a:defRPr/>
            </a:pPr>
            <a:r>
              <a:rPr lang="en-US" sz="1800" dirty="0" smtClean="0">
                <a:latin typeface="Arial" charset="0"/>
              </a:rPr>
              <a:t>Posters will only be viewable during poster session</a:t>
            </a:r>
          </a:p>
          <a:p>
            <a:pPr marL="0" lvl="1" indent="228600" eaLnBrk="1" hangingPunct="1">
              <a:lnSpc>
                <a:spcPct val="130000"/>
              </a:lnSpc>
              <a:buClr>
                <a:srgbClr val="000066"/>
              </a:buClr>
              <a:buSzPct val="130000"/>
              <a:buFont typeface="Times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Two discussion sessions:</a:t>
            </a:r>
          </a:p>
          <a:p>
            <a:pPr marL="800100" lvl="2" indent="-342900" eaLnBrk="1" hangingPunct="1">
              <a:lnSpc>
                <a:spcPct val="130000"/>
              </a:lnSpc>
              <a:buClr>
                <a:srgbClr val="CC0000"/>
              </a:buClr>
              <a:buSzPct val="130000"/>
              <a:buFont typeface="Lucida Grande"/>
              <a:buChar char="-"/>
              <a:defRPr/>
            </a:pPr>
            <a:r>
              <a:rPr lang="en-US" sz="1800" dirty="0" smtClean="0">
                <a:latin typeface="Arial" charset="0"/>
              </a:rPr>
              <a:t>Tuesday:  WRF physics suites</a:t>
            </a:r>
          </a:p>
          <a:p>
            <a:pPr marL="800100" lvl="2" indent="-342900" eaLnBrk="1" hangingPunct="1">
              <a:lnSpc>
                <a:spcPct val="130000"/>
              </a:lnSpc>
              <a:buClr>
                <a:srgbClr val="CC0000"/>
              </a:buClr>
              <a:buSzPct val="130000"/>
              <a:buFont typeface="Lucida Grande"/>
              <a:buChar char="-"/>
              <a:defRPr/>
            </a:pPr>
            <a:r>
              <a:rPr lang="en-US" sz="1800" dirty="0" smtClean="0">
                <a:latin typeface="Arial" charset="0"/>
              </a:rPr>
              <a:t>Thursday: Model unification issues</a:t>
            </a:r>
            <a:endParaRPr lang="en-US" sz="2000" dirty="0" smtClean="0">
              <a:latin typeface="Arial" charset="0"/>
            </a:endParaRPr>
          </a:p>
          <a:p>
            <a:pPr indent="228600" eaLnBrk="1" hangingPunct="1">
              <a:lnSpc>
                <a:spcPct val="130000"/>
              </a:lnSpc>
              <a:buClr>
                <a:srgbClr val="000066"/>
              </a:buClr>
              <a:buSzPct val="130000"/>
              <a:buFont typeface="Times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Social “Information Exchange” this afternoon here on the CG Plaza</a:t>
            </a:r>
          </a:p>
          <a:p>
            <a:pPr indent="228600" eaLnBrk="1" hangingPunct="1">
              <a:lnSpc>
                <a:spcPct val="130000"/>
              </a:lnSpc>
              <a:buClr>
                <a:srgbClr val="000066"/>
              </a:buClr>
              <a:buSzPct val="130000"/>
              <a:buFont typeface="Times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Workshop group photo in Atrium following morning session tomorrow</a:t>
            </a:r>
          </a:p>
          <a:p>
            <a:pPr indent="228600" eaLnBrk="1" hangingPunct="1">
              <a:lnSpc>
                <a:spcPct val="130000"/>
              </a:lnSpc>
              <a:buClr>
                <a:srgbClr val="000066"/>
              </a:buClr>
              <a:buSzPct val="130000"/>
              <a:buFont typeface="Times" charset="0"/>
              <a:buChar char="•"/>
              <a:defRPr/>
            </a:pPr>
            <a:r>
              <a:rPr lang="en-US" sz="2000" dirty="0">
                <a:latin typeface="Arial" charset="0"/>
              </a:rPr>
              <a:t>All abstracts are posted in the online agenda (WRF-</a:t>
            </a:r>
            <a:r>
              <a:rPr lang="en-US" sz="2000" dirty="0" err="1">
                <a:latin typeface="Arial" charset="0"/>
              </a:rPr>
              <a:t>model.org</a:t>
            </a:r>
            <a:r>
              <a:rPr lang="en-US" sz="2000" dirty="0">
                <a:latin typeface="Arial" charset="0"/>
              </a:rPr>
              <a:t>)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buClr>
                <a:srgbClr val="000066"/>
              </a:buClr>
              <a:buSzPct val="130000"/>
              <a:defRPr/>
            </a:pP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130000"/>
              </a:lnSpc>
              <a:buClr>
                <a:srgbClr val="000066"/>
              </a:buClr>
              <a:buSzPct val="130000"/>
              <a:buFont typeface="Times" charset="0"/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054100" y="6359525"/>
            <a:ext cx="7493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* &lt;12 min presentation, &gt;3 min discussion; Please keep on schedule!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38" y="5824538"/>
            <a:ext cx="838200" cy="8477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1"/>
          <a:stretch/>
        </p:blipFill>
        <p:spPr>
          <a:xfrm>
            <a:off x="424114" y="867952"/>
            <a:ext cx="8381230" cy="5355048"/>
          </a:xfrm>
          <a:prstGeom prst="rect">
            <a:avLst/>
          </a:prstGeom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439863" y="246063"/>
            <a:ext cx="655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dirty="0" smtClean="0">
                <a:solidFill>
                  <a:srgbClr val="000066"/>
                </a:solidFill>
                <a:latin typeface="Arial" charset="0"/>
              </a:rPr>
              <a:t>18</a:t>
            </a:r>
            <a:r>
              <a:rPr lang="en-US" sz="3000" baseline="30000" dirty="0" smtClean="0">
                <a:solidFill>
                  <a:srgbClr val="000066"/>
                </a:solidFill>
                <a:latin typeface="Arial" charset="0"/>
              </a:rPr>
              <a:t>th</a:t>
            </a:r>
            <a:r>
              <a:rPr lang="en-US" sz="3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dirty="0">
                <a:solidFill>
                  <a:srgbClr val="000066"/>
                </a:solidFill>
                <a:latin typeface="Arial" charset="0"/>
              </a:rPr>
              <a:t>WRF Users Workshop Agenda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7178" y="3916371"/>
            <a:ext cx="1697038" cy="2841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4174" y="3903141"/>
            <a:ext cx="1739900" cy="2714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68008" y="3899966"/>
            <a:ext cx="1701800" cy="2746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0106" y="5281618"/>
            <a:ext cx="2713561" cy="29686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64538" y="4200004"/>
            <a:ext cx="1003300" cy="3302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737" y="4558247"/>
            <a:ext cx="1320800" cy="3302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6211" y="5909737"/>
            <a:ext cx="1489590" cy="271463"/>
          </a:xfrm>
          <a:prstGeom prst="rect">
            <a:avLst/>
          </a:prstGeom>
          <a:solidFill>
            <a:srgbClr val="3366FF">
              <a:alpha val="31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13207" y="5621871"/>
            <a:ext cx="1092200" cy="3302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6210" y="5536677"/>
            <a:ext cx="2370123" cy="30532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4" name="TextBox 12"/>
          <p:cNvSpPr txBox="1">
            <a:spLocks noChangeArrowheads="1"/>
          </p:cNvSpPr>
          <p:nvPr/>
        </p:nvSpPr>
        <p:spPr bwMode="auto">
          <a:xfrm>
            <a:off x="3818478" y="3565005"/>
            <a:ext cx="15001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 dirty="0">
                <a:latin typeface="Verdana" charset="0"/>
                <a:cs typeface="Verdana" charset="0"/>
              </a:rPr>
              <a:t>12</a:t>
            </a:r>
            <a:r>
              <a:rPr lang="en-US" sz="900" b="1" dirty="0" smtClean="0">
                <a:latin typeface="Verdana" charset="0"/>
                <a:cs typeface="Verdana" charset="0"/>
              </a:rPr>
              <a:t>:00 </a:t>
            </a:r>
            <a:r>
              <a:rPr lang="en-US" sz="900" b="1" dirty="0">
                <a:latin typeface="Verdana" charset="0"/>
                <a:cs typeface="Verdana" charset="0"/>
              </a:rPr>
              <a:t>- Group photo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78803" y="3632209"/>
            <a:ext cx="1395413" cy="103188"/>
          </a:xfrm>
          <a:prstGeom prst="rect">
            <a:avLst/>
          </a:prstGeom>
          <a:solidFill>
            <a:srgbClr val="3366FF">
              <a:alpha val="31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ChangeArrowheads="1"/>
          </p:cNvSpPr>
          <p:nvPr/>
        </p:nvSpPr>
        <p:spPr bwMode="auto">
          <a:xfrm>
            <a:off x="1290638" y="604838"/>
            <a:ext cx="655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000" dirty="0">
                <a:solidFill>
                  <a:srgbClr val="000066"/>
                </a:solidFill>
                <a:latin typeface="Arial" charset="0"/>
              </a:rPr>
              <a:t>WRF Related Instructional Sessions</a:t>
            </a:r>
          </a:p>
        </p:txBody>
      </p:sp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286929" y="4874149"/>
            <a:ext cx="6600825" cy="101917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" charset="0"/>
              </a:rPr>
              <a:t>Online survey questionnaire will be sent out following workshop. Please respond, your feedback is important for future workshop planning!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060167" y="180975"/>
            <a:ext cx="3053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Friday, </a:t>
            </a:r>
            <a:r>
              <a:rPr lang="en-US" dirty="0" smtClean="0">
                <a:latin typeface="Arial" charset="0"/>
                <a:cs typeface="Arial" charset="0"/>
              </a:rPr>
              <a:t>16 June 2017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2013633" y="1345672"/>
            <a:ext cx="6122189" cy="33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90"/>
              </a:buClr>
              <a:buSzPct val="120000"/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08:30 – 10:00</a:t>
            </a:r>
          </a:p>
          <a:p>
            <a:pPr lvl="1" eaLnBrk="1" hangingPunct="1">
              <a:spcBef>
                <a:spcPts val="700"/>
              </a:spcBef>
              <a:buClr>
                <a:srgbClr val="FF0000"/>
              </a:buClr>
              <a:buSzPct val="120000"/>
              <a:buFont typeface="Lucida Grande" charset="0"/>
              <a:buChar char="−"/>
            </a:pPr>
            <a:r>
              <a:rPr lang="en-US" sz="2000" dirty="0" smtClean="0">
                <a:latin typeface="Arial" charset="0"/>
                <a:cs typeface="Arial" charset="0"/>
              </a:rPr>
              <a:t>NCAR Command Language (NCL) </a:t>
            </a:r>
            <a:endParaRPr lang="en-US" sz="2000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700"/>
              </a:spcBef>
              <a:buClr>
                <a:srgbClr val="FF0000"/>
              </a:buClr>
              <a:buSzPct val="120000"/>
              <a:buFont typeface="Lucida Grande" charset="0"/>
              <a:buChar char="−"/>
            </a:pPr>
            <a:r>
              <a:rPr lang="en-US" sz="2000" dirty="0">
                <a:latin typeface="Arial" charset="0"/>
                <a:cs typeface="Arial" charset="0"/>
              </a:rPr>
              <a:t>Visualization and Analysis Package (VAPOR)</a:t>
            </a:r>
          </a:p>
          <a:p>
            <a:pPr lvl="1" eaLnBrk="1" hangingPunct="1">
              <a:spcBef>
                <a:spcPts val="700"/>
              </a:spcBef>
              <a:buClr>
                <a:srgbClr val="FF0000"/>
              </a:buClr>
              <a:buSzPct val="120000"/>
              <a:buFont typeface="Lucida Grande" charset="0"/>
              <a:buChar char="−"/>
            </a:pPr>
            <a:r>
              <a:rPr lang="en-US" sz="2000" dirty="0" smtClean="0">
                <a:latin typeface="Arial" charset="0"/>
                <a:cs typeface="Arial" charset="0"/>
              </a:rPr>
              <a:t>WRF - Hydro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700"/>
              </a:spcBef>
              <a:buClr>
                <a:srgbClr val="000090"/>
              </a:buClr>
              <a:buSzPct val="120000"/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8:30 – 12:</a:t>
            </a:r>
            <a:r>
              <a:rPr lang="en-US" dirty="0">
                <a:latin typeface="Arial" charset="0"/>
                <a:cs typeface="Arial" charset="0"/>
              </a:rPr>
              <a:t>0</a:t>
            </a:r>
            <a:r>
              <a:rPr lang="en-US" dirty="0" smtClean="0">
                <a:latin typeface="Arial" charset="0"/>
                <a:cs typeface="Arial" charset="0"/>
              </a:rPr>
              <a:t>0</a:t>
            </a:r>
          </a:p>
          <a:p>
            <a:pPr lvl="1" eaLnBrk="1" hangingPunct="1">
              <a:spcBef>
                <a:spcPts val="700"/>
              </a:spcBef>
              <a:buClr>
                <a:srgbClr val="FF0000"/>
              </a:buClr>
              <a:buSzPct val="120000"/>
              <a:buFont typeface="Lucida Grande" charset="0"/>
              <a:buChar char="−"/>
            </a:pPr>
            <a:r>
              <a:rPr lang="en-US" sz="2000" dirty="0" smtClean="0">
                <a:latin typeface="Arial" charset="0"/>
                <a:cs typeface="Arial" charset="0"/>
              </a:rPr>
              <a:t>MPAS for WRF users</a:t>
            </a:r>
          </a:p>
          <a:p>
            <a:pPr marL="169863" indent="-169863" eaLnBrk="1" hangingPunct="1">
              <a:spcBef>
                <a:spcPts val="700"/>
              </a:spcBef>
              <a:buClr>
                <a:srgbClr val="000090"/>
              </a:buClr>
              <a:buSzPct val="120000"/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10:</a:t>
            </a:r>
            <a:r>
              <a:rPr lang="en-US" dirty="0">
                <a:latin typeface="Arial" charset="0"/>
                <a:cs typeface="Arial" charset="0"/>
              </a:rPr>
              <a:t>30 – </a:t>
            </a:r>
            <a:r>
              <a:rPr lang="en-US" dirty="0" smtClean="0">
                <a:latin typeface="Arial" charset="0"/>
                <a:cs typeface="Arial" charset="0"/>
              </a:rPr>
              <a:t>12:00</a:t>
            </a:r>
            <a:endParaRPr lang="en-US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700"/>
              </a:spcBef>
              <a:buClr>
                <a:srgbClr val="FF0000"/>
              </a:buClr>
              <a:buSzPct val="120000"/>
              <a:buFont typeface="Lucida Grande" charset="0"/>
              <a:buChar char="−"/>
            </a:pPr>
            <a:r>
              <a:rPr lang="en-US" sz="2000" dirty="0" smtClean="0">
                <a:latin typeface="Arial" charset="0"/>
                <a:cs typeface="Arial" charset="0"/>
              </a:rPr>
              <a:t>WRF - Python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vantGarde"/>
        <a:ea typeface=""/>
        <a:cs typeface=""/>
      </a:majorFont>
      <a:minorFont>
        <a:latin typeface="Abadi MT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8076</TotalTime>
  <Words>295</Words>
  <Application>Microsoft Macintosh PowerPoint</Application>
  <PresentationFormat>On-screen Show (4:3)</PresentationFormat>
  <Paragraphs>48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Joe Klemp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MMM Seminar</cp:lastModifiedBy>
  <cp:revision>110</cp:revision>
  <cp:lastPrinted>2010-06-21T17:32:49Z</cp:lastPrinted>
  <dcterms:created xsi:type="dcterms:W3CDTF">2012-06-25T16:39:37Z</dcterms:created>
  <dcterms:modified xsi:type="dcterms:W3CDTF">2017-06-12T22:58:52Z</dcterms:modified>
</cp:coreProperties>
</file>