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9" r:id="rId1"/>
    <p:sldMasterId id="2147483680" r:id="rId2"/>
  </p:sldMasterIdLst>
  <p:notesMasterIdLst>
    <p:notesMasterId r:id="rId6"/>
  </p:notesMasterIdLst>
  <p:sldIdLst>
    <p:sldId id="324" r:id="rId3"/>
    <p:sldId id="343" r:id="rId4"/>
    <p:sldId id="347" r:id="rId5"/>
  </p:sldIdLst>
  <p:sldSz cx="12192000" cy="6858000"/>
  <p:notesSz cx="7010400" cy="9296400"/>
  <p:embeddedFontLst>
    <p:embeddedFont>
      <p:font typeface="Helvetica Neue" panose="02000503000000020004" pitchFamily="2" charset="0"/>
      <p:regular r:id="rId7"/>
      <p:bold r:id="rId8"/>
      <p:italic r:id="rId9"/>
      <p:boldItalic r:id="rId10"/>
    </p:embeddedFont>
    <p:embeddedFont>
      <p:font typeface="Trebuchet MS" panose="020B0703020202090204" pitchFamily="34" charset="0"/>
      <p:regular r:id="rId11"/>
      <p:bold r:id="rId12"/>
      <p: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9FDF"/>
    <a:srgbClr val="ECC5BB"/>
    <a:srgbClr val="B327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19"/>
    <p:restoredTop sz="94830"/>
  </p:normalViewPr>
  <p:slideViewPr>
    <p:cSldViewPr snapToGrid="0">
      <p:cViewPr varScale="1">
        <p:scale>
          <a:sx n="117" d="100"/>
          <a:sy n="117" d="100"/>
        </p:scale>
        <p:origin x="832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0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94268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0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56375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ctrTitle"/>
          </p:nvPr>
        </p:nvSpPr>
        <p:spPr>
          <a:xfrm>
            <a:off x="914400" y="2130440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71"/>
              <a:buFont typeface="Helvetica Neue"/>
              <a:buNone/>
              <a:defRPr sz="2471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1828800" y="3611556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353"/>
              </a:spcBef>
              <a:spcAft>
                <a:spcPts val="0"/>
              </a:spcAft>
              <a:buClr>
                <a:srgbClr val="9E9E9E"/>
              </a:buClr>
              <a:buSzPts val="1765"/>
              <a:buFont typeface="Arial"/>
              <a:buNone/>
              <a:defRPr sz="1765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ctr" rtl="0">
              <a:spcBef>
                <a:spcPts val="353"/>
              </a:spcBef>
              <a:spcAft>
                <a:spcPts val="0"/>
              </a:spcAft>
              <a:buClr>
                <a:srgbClr val="9E9E9E"/>
              </a:buClr>
              <a:buSzPts val="1765"/>
              <a:buFont typeface="Arial"/>
              <a:buNone/>
              <a:defRPr sz="1765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ctr" rtl="0">
              <a:spcBef>
                <a:spcPts val="318"/>
              </a:spcBef>
              <a:spcAft>
                <a:spcPts val="0"/>
              </a:spcAft>
              <a:buClr>
                <a:srgbClr val="9E9E9E"/>
              </a:buClr>
              <a:buSzPts val="1588"/>
              <a:buFont typeface="Arial"/>
              <a:buNone/>
              <a:defRPr sz="1588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ctr" rtl="0">
              <a:spcBef>
                <a:spcPts val="282"/>
              </a:spcBef>
              <a:spcAft>
                <a:spcPts val="0"/>
              </a:spcAft>
              <a:buClr>
                <a:srgbClr val="9E9E9E"/>
              </a:buClr>
              <a:buSzPts val="1412"/>
              <a:buFont typeface="Arial"/>
              <a:buNone/>
              <a:defRPr sz="1412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ctr" rtl="0">
              <a:spcBef>
                <a:spcPts val="247"/>
              </a:spcBef>
              <a:spcAft>
                <a:spcPts val="0"/>
              </a:spcAft>
              <a:buClr>
                <a:srgbClr val="9E9E9E"/>
              </a:buClr>
              <a:buSzPts val="1235"/>
              <a:buFont typeface="Arial"/>
              <a:buNone/>
              <a:defRPr sz="1235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ctr" rtl="0">
              <a:spcBef>
                <a:spcPts val="353"/>
              </a:spcBef>
              <a:spcAft>
                <a:spcPts val="0"/>
              </a:spcAft>
              <a:buClr>
                <a:srgbClr val="9E9E9E"/>
              </a:buClr>
              <a:buSzPts val="1765"/>
              <a:buFont typeface="Arial"/>
              <a:buNone/>
              <a:defRPr sz="1765" b="0" i="0" u="none" strike="noStrike" cap="none">
                <a:solidFill>
                  <a:srgbClr val="9E9E9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353"/>
              </a:spcBef>
              <a:spcAft>
                <a:spcPts val="0"/>
              </a:spcAft>
              <a:buClr>
                <a:srgbClr val="9E9E9E"/>
              </a:buClr>
              <a:buSzPts val="1765"/>
              <a:buFont typeface="Arial"/>
              <a:buNone/>
              <a:defRPr sz="1765" b="0" i="0" u="none" strike="noStrike" cap="none">
                <a:solidFill>
                  <a:srgbClr val="9E9E9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353"/>
              </a:spcBef>
              <a:spcAft>
                <a:spcPts val="0"/>
              </a:spcAft>
              <a:buClr>
                <a:srgbClr val="9E9E9E"/>
              </a:buClr>
              <a:buSzPts val="1765"/>
              <a:buFont typeface="Arial"/>
              <a:buNone/>
              <a:defRPr sz="1765" b="0" i="0" u="none" strike="noStrike" cap="none">
                <a:solidFill>
                  <a:srgbClr val="9E9E9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353"/>
              </a:spcBef>
              <a:spcAft>
                <a:spcPts val="0"/>
              </a:spcAft>
              <a:buClr>
                <a:srgbClr val="9E9E9E"/>
              </a:buClr>
              <a:buSzPts val="1765"/>
              <a:buFont typeface="Arial"/>
              <a:buNone/>
              <a:defRPr sz="1765" b="0" i="0" u="none" strike="noStrike" cap="none">
                <a:solidFill>
                  <a:srgbClr val="9E9E9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71"/>
              <a:buFont typeface="Helvetica Neue"/>
              <a:buNone/>
              <a:defRPr sz="2471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1"/>
          </p:nvPr>
        </p:nvSpPr>
        <p:spPr>
          <a:xfrm>
            <a:off x="609600" y="1600203"/>
            <a:ext cx="10972800" cy="4318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3093" algn="l" rtl="0">
              <a:spcBef>
                <a:spcPts val="424"/>
              </a:spcBef>
              <a:spcAft>
                <a:spcPts val="0"/>
              </a:spcAft>
              <a:buClr>
                <a:schemeClr val="dk1"/>
              </a:buClr>
              <a:buSzPts val="2118"/>
              <a:buFont typeface="Arial"/>
              <a:buChar char="•"/>
              <a:defRPr sz="2118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–"/>
              <a:defRPr sz="176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29438" algn="l" rtl="0">
              <a:spcBef>
                <a:spcPts val="318"/>
              </a:spcBef>
              <a:spcAft>
                <a:spcPts val="0"/>
              </a:spcAft>
              <a:buClr>
                <a:schemeClr val="dk1"/>
              </a:buClr>
              <a:buSzPts val="1588"/>
              <a:buFont typeface="Arial"/>
              <a:buChar char="•"/>
              <a:defRPr sz="1588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–"/>
              <a:defRPr sz="141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07022" algn="l" rtl="0">
              <a:spcBef>
                <a:spcPts val="247"/>
              </a:spcBef>
              <a:spcAft>
                <a:spcPts val="0"/>
              </a:spcAft>
              <a:buClr>
                <a:schemeClr val="dk1"/>
              </a:buClr>
              <a:buSzPts val="1235"/>
              <a:buFont typeface="Arial"/>
              <a:buChar char="»"/>
              <a:defRPr sz="123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" name="Google Shape;143;p36">
            <a:extLst>
              <a:ext uri="{FF2B5EF4-FFF2-40B4-BE49-F238E27FC236}">
                <a16:creationId xmlns:a16="http://schemas.microsoft.com/office/drawing/2014/main" id="{0F0AF333-438D-6239-358B-75083040EF0E}"/>
              </a:ext>
            </a:extLst>
          </p:cNvPr>
          <p:cNvSpPr txBox="1"/>
          <p:nvPr userDrawn="1"/>
        </p:nvSpPr>
        <p:spPr>
          <a:xfrm>
            <a:off x="2294452" y="6382301"/>
            <a:ext cx="5112188" cy="3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1600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WRF/MPAS Users Workshop, 25-29 June 2024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963084" y="4406916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71"/>
              <a:buFont typeface="Helvetica Neue"/>
              <a:buNone/>
              <a:defRPr sz="2471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353"/>
              </a:spcBef>
              <a:spcAft>
                <a:spcPts val="0"/>
              </a:spcAft>
              <a:buClr>
                <a:srgbClr val="9E9E9E"/>
              </a:buClr>
              <a:buSzPts val="1765"/>
              <a:buFont typeface="Arial"/>
              <a:buNone/>
              <a:defRPr sz="1765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spcBef>
                <a:spcPts val="318"/>
              </a:spcBef>
              <a:spcAft>
                <a:spcPts val="0"/>
              </a:spcAft>
              <a:buClr>
                <a:srgbClr val="9E9E9E"/>
              </a:buClr>
              <a:buSzPts val="1588"/>
              <a:buFont typeface="Arial"/>
              <a:buNone/>
              <a:defRPr sz="1588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spcBef>
                <a:spcPts val="282"/>
              </a:spcBef>
              <a:spcAft>
                <a:spcPts val="0"/>
              </a:spcAft>
              <a:buClr>
                <a:srgbClr val="9E9E9E"/>
              </a:buClr>
              <a:buSzPts val="1412"/>
              <a:buFont typeface="Arial"/>
              <a:buNone/>
              <a:defRPr sz="1412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spcBef>
                <a:spcPts val="247"/>
              </a:spcBef>
              <a:spcAft>
                <a:spcPts val="0"/>
              </a:spcAft>
              <a:buClr>
                <a:srgbClr val="9E9E9E"/>
              </a:buClr>
              <a:buSzPts val="1235"/>
              <a:buFont typeface="Arial"/>
              <a:buNone/>
              <a:defRPr sz="1235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spcBef>
                <a:spcPts val="247"/>
              </a:spcBef>
              <a:spcAft>
                <a:spcPts val="0"/>
              </a:spcAft>
              <a:buClr>
                <a:srgbClr val="9E9E9E"/>
              </a:buClr>
              <a:buSzPts val="1235"/>
              <a:buFont typeface="Arial"/>
              <a:buNone/>
              <a:defRPr sz="1235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spcBef>
                <a:spcPts val="247"/>
              </a:spcBef>
              <a:spcAft>
                <a:spcPts val="0"/>
              </a:spcAft>
              <a:buClr>
                <a:srgbClr val="9E9E9E"/>
              </a:buClr>
              <a:buSzPts val="1235"/>
              <a:buFont typeface="Arial"/>
              <a:buNone/>
              <a:defRPr sz="1235" b="0" i="0" u="none" strike="noStrike" cap="none">
                <a:solidFill>
                  <a:srgbClr val="9E9E9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47"/>
              </a:spcBef>
              <a:spcAft>
                <a:spcPts val="0"/>
              </a:spcAft>
              <a:buClr>
                <a:srgbClr val="9E9E9E"/>
              </a:buClr>
              <a:buSzPts val="1235"/>
              <a:buFont typeface="Arial"/>
              <a:buNone/>
              <a:defRPr sz="1235" b="0" i="0" u="none" strike="noStrike" cap="none">
                <a:solidFill>
                  <a:srgbClr val="9E9E9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47"/>
              </a:spcBef>
              <a:spcAft>
                <a:spcPts val="0"/>
              </a:spcAft>
              <a:buClr>
                <a:srgbClr val="9E9E9E"/>
              </a:buClr>
              <a:buSzPts val="1235"/>
              <a:buFont typeface="Arial"/>
              <a:buNone/>
              <a:defRPr sz="1235" b="0" i="0" u="none" strike="noStrike" cap="none">
                <a:solidFill>
                  <a:srgbClr val="9E9E9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47"/>
              </a:spcBef>
              <a:spcAft>
                <a:spcPts val="0"/>
              </a:spcAft>
              <a:buClr>
                <a:srgbClr val="9E9E9E"/>
              </a:buClr>
              <a:buSzPts val="1235"/>
              <a:buFont typeface="Arial"/>
              <a:buNone/>
              <a:defRPr sz="1235" b="0" i="0" u="none" strike="noStrike" cap="none">
                <a:solidFill>
                  <a:srgbClr val="9E9E9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71"/>
              <a:buFont typeface="Helvetica Neue"/>
              <a:buNone/>
              <a:defRPr sz="2471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609602" y="1535119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None/>
              <a:defRPr sz="1765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None/>
              <a:defRPr sz="1765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spcBef>
                <a:spcPts val="318"/>
              </a:spcBef>
              <a:spcAft>
                <a:spcPts val="0"/>
              </a:spcAft>
              <a:buClr>
                <a:schemeClr val="dk1"/>
              </a:buClr>
              <a:buSzPts val="1588"/>
              <a:buFont typeface="Arial"/>
              <a:buNone/>
              <a:defRPr sz="1588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None/>
              <a:defRPr sz="1412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None/>
              <a:defRPr sz="1412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None/>
              <a:defRPr sz="1412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None/>
              <a:defRPr sz="1412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None/>
              <a:defRPr sz="1412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None/>
              <a:defRPr sz="1412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body" idx="2"/>
          </p:nvPr>
        </p:nvSpPr>
        <p:spPr>
          <a:xfrm>
            <a:off x="609602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29437" algn="l" rtl="0">
              <a:spcBef>
                <a:spcPts val="318"/>
              </a:spcBef>
              <a:spcAft>
                <a:spcPts val="0"/>
              </a:spcAft>
              <a:buClr>
                <a:schemeClr val="dk1"/>
              </a:buClr>
              <a:buSzPts val="1588"/>
              <a:buFont typeface="Arial"/>
              <a:buChar char="–"/>
              <a:defRPr sz="1588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•"/>
              <a:defRPr sz="141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07022" algn="l" rtl="0">
              <a:spcBef>
                <a:spcPts val="247"/>
              </a:spcBef>
              <a:spcAft>
                <a:spcPts val="0"/>
              </a:spcAft>
              <a:buClr>
                <a:schemeClr val="dk1"/>
              </a:buClr>
              <a:buSzPts val="1235"/>
              <a:buFont typeface="Arial"/>
              <a:buChar char="–"/>
              <a:defRPr sz="123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95846" algn="l" rtl="0">
              <a:spcBef>
                <a:spcPts val="212"/>
              </a:spcBef>
              <a:spcAft>
                <a:spcPts val="0"/>
              </a:spcAft>
              <a:buClr>
                <a:schemeClr val="dk1"/>
              </a:buClr>
              <a:buSzPts val="1059"/>
              <a:buFont typeface="Arial"/>
              <a:buChar char="»"/>
              <a:defRPr sz="105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•"/>
              <a:defRPr sz="14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•"/>
              <a:defRPr sz="14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•"/>
              <a:defRPr sz="14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•"/>
              <a:defRPr sz="14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body" idx="3"/>
          </p:nvPr>
        </p:nvSpPr>
        <p:spPr>
          <a:xfrm>
            <a:off x="6193380" y="1535119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None/>
              <a:defRPr sz="1765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None/>
              <a:defRPr sz="1765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spcBef>
                <a:spcPts val="318"/>
              </a:spcBef>
              <a:spcAft>
                <a:spcPts val="0"/>
              </a:spcAft>
              <a:buClr>
                <a:schemeClr val="dk1"/>
              </a:buClr>
              <a:buSzPts val="1588"/>
              <a:buFont typeface="Arial"/>
              <a:buNone/>
              <a:defRPr sz="1588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None/>
              <a:defRPr sz="1412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None/>
              <a:defRPr sz="1412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None/>
              <a:defRPr sz="1412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None/>
              <a:defRPr sz="1412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None/>
              <a:defRPr sz="1412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None/>
              <a:defRPr sz="1412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body" idx="4"/>
          </p:nvPr>
        </p:nvSpPr>
        <p:spPr>
          <a:xfrm>
            <a:off x="6193380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29437" algn="l" rtl="0">
              <a:spcBef>
                <a:spcPts val="318"/>
              </a:spcBef>
              <a:spcAft>
                <a:spcPts val="0"/>
              </a:spcAft>
              <a:buClr>
                <a:schemeClr val="dk1"/>
              </a:buClr>
              <a:buSzPts val="1588"/>
              <a:buFont typeface="Arial"/>
              <a:buChar char="–"/>
              <a:defRPr sz="1588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•"/>
              <a:defRPr sz="141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07022" algn="l" rtl="0">
              <a:spcBef>
                <a:spcPts val="247"/>
              </a:spcBef>
              <a:spcAft>
                <a:spcPts val="0"/>
              </a:spcAft>
              <a:buClr>
                <a:schemeClr val="dk1"/>
              </a:buClr>
              <a:buSzPts val="1235"/>
              <a:buFont typeface="Arial"/>
              <a:buChar char="–"/>
              <a:defRPr sz="123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95846" algn="l" rtl="0">
              <a:spcBef>
                <a:spcPts val="212"/>
              </a:spcBef>
              <a:spcAft>
                <a:spcPts val="0"/>
              </a:spcAft>
              <a:buClr>
                <a:schemeClr val="dk1"/>
              </a:buClr>
              <a:buSzPts val="1059"/>
              <a:buFont typeface="Arial"/>
              <a:buChar char="»"/>
              <a:defRPr sz="105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•"/>
              <a:defRPr sz="14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•"/>
              <a:defRPr sz="14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•"/>
              <a:defRPr sz="14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•"/>
              <a:defRPr sz="14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71"/>
              <a:buFont typeface="Helvetica Neue"/>
              <a:buNone/>
              <a:defRPr sz="2471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609605" y="273064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5"/>
              <a:buFont typeface="Helvetica Neue"/>
              <a:buNone/>
              <a:defRPr sz="1765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4766733" y="273067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29437" algn="l" rtl="0">
              <a:spcBef>
                <a:spcPts val="318"/>
              </a:spcBef>
              <a:spcAft>
                <a:spcPts val="0"/>
              </a:spcAft>
              <a:buClr>
                <a:schemeClr val="dk1"/>
              </a:buClr>
              <a:buSzPts val="1588"/>
              <a:buFont typeface="Arial"/>
              <a:buChar char="–"/>
              <a:defRPr sz="1588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•"/>
              <a:defRPr sz="141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07022" algn="l" rtl="0">
              <a:spcBef>
                <a:spcPts val="247"/>
              </a:spcBef>
              <a:spcAft>
                <a:spcPts val="0"/>
              </a:spcAft>
              <a:buClr>
                <a:schemeClr val="dk1"/>
              </a:buClr>
              <a:buSzPts val="1235"/>
              <a:buFont typeface="Arial"/>
              <a:buChar char="–"/>
              <a:defRPr sz="123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95846" algn="l" rtl="0">
              <a:spcBef>
                <a:spcPts val="212"/>
              </a:spcBef>
              <a:spcAft>
                <a:spcPts val="0"/>
              </a:spcAft>
              <a:buClr>
                <a:schemeClr val="dk1"/>
              </a:buClr>
              <a:buSzPts val="1059"/>
              <a:buFont typeface="Arial"/>
              <a:buChar char="»"/>
              <a:defRPr sz="105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2"/>
          </p:nvPr>
        </p:nvSpPr>
        <p:spPr>
          <a:xfrm>
            <a:off x="609605" y="1435104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247"/>
              </a:spcBef>
              <a:spcAft>
                <a:spcPts val="0"/>
              </a:spcAft>
              <a:buClr>
                <a:schemeClr val="dk1"/>
              </a:buClr>
              <a:buSzPts val="1235"/>
              <a:buFont typeface="Arial"/>
              <a:buNone/>
              <a:defRPr sz="123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spcBef>
                <a:spcPts val="212"/>
              </a:spcBef>
              <a:spcAft>
                <a:spcPts val="0"/>
              </a:spcAft>
              <a:buClr>
                <a:schemeClr val="dk1"/>
              </a:buClr>
              <a:buSzPts val="1059"/>
              <a:buFont typeface="Arial"/>
              <a:buNone/>
              <a:defRPr sz="105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spcBef>
                <a:spcPts val="176"/>
              </a:spcBef>
              <a:spcAft>
                <a:spcPts val="0"/>
              </a:spcAft>
              <a:buClr>
                <a:schemeClr val="dk1"/>
              </a:buClr>
              <a:buSzPts val="882"/>
              <a:buFont typeface="Arial"/>
              <a:buNone/>
              <a:defRPr sz="88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spcBef>
                <a:spcPts val="159"/>
              </a:spcBef>
              <a:spcAft>
                <a:spcPts val="0"/>
              </a:spcAft>
              <a:buClr>
                <a:schemeClr val="dk1"/>
              </a:buClr>
              <a:buSzPts val="794"/>
              <a:buFont typeface="Arial"/>
              <a:buNone/>
              <a:defRPr sz="794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spcBef>
                <a:spcPts val="159"/>
              </a:spcBef>
              <a:spcAft>
                <a:spcPts val="0"/>
              </a:spcAft>
              <a:buClr>
                <a:schemeClr val="dk1"/>
              </a:buClr>
              <a:buSzPts val="794"/>
              <a:buFont typeface="Arial"/>
              <a:buNone/>
              <a:defRPr sz="794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spcBef>
                <a:spcPts val="159"/>
              </a:spcBef>
              <a:spcAft>
                <a:spcPts val="0"/>
              </a:spcAft>
              <a:buClr>
                <a:schemeClr val="dk1"/>
              </a:buClr>
              <a:buSzPts val="794"/>
              <a:buFont typeface="Arial"/>
              <a:buNone/>
              <a:defRPr sz="79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59"/>
              </a:spcBef>
              <a:spcAft>
                <a:spcPts val="0"/>
              </a:spcAft>
              <a:buClr>
                <a:schemeClr val="dk1"/>
              </a:buClr>
              <a:buSzPts val="794"/>
              <a:buFont typeface="Arial"/>
              <a:buNone/>
              <a:defRPr sz="79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59"/>
              </a:spcBef>
              <a:spcAft>
                <a:spcPts val="0"/>
              </a:spcAft>
              <a:buClr>
                <a:schemeClr val="dk1"/>
              </a:buClr>
              <a:buSzPts val="794"/>
              <a:buFont typeface="Arial"/>
              <a:buNone/>
              <a:defRPr sz="79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59"/>
              </a:spcBef>
              <a:spcAft>
                <a:spcPts val="0"/>
              </a:spcAft>
              <a:buClr>
                <a:schemeClr val="dk1"/>
              </a:buClr>
              <a:buSzPts val="794"/>
              <a:buFont typeface="Arial"/>
              <a:buNone/>
              <a:defRPr sz="79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2389717" y="4800615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5"/>
              <a:buFont typeface="Helvetica Neue"/>
              <a:buNone/>
              <a:defRPr sz="1765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14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565"/>
              </a:spcBef>
              <a:spcAft>
                <a:spcPts val="0"/>
              </a:spcAft>
              <a:buClr>
                <a:schemeClr val="dk1"/>
              </a:buClr>
              <a:buSzPts val="2824"/>
              <a:buFont typeface="Arial"/>
              <a:buNone/>
              <a:defRPr sz="2824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spcBef>
                <a:spcPts val="494"/>
              </a:spcBef>
              <a:spcAft>
                <a:spcPts val="0"/>
              </a:spcAft>
              <a:buClr>
                <a:schemeClr val="dk1"/>
              </a:buClr>
              <a:buSzPts val="2471"/>
              <a:buFont typeface="Arial"/>
              <a:buNone/>
              <a:defRPr sz="2471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spcBef>
                <a:spcPts val="424"/>
              </a:spcBef>
              <a:spcAft>
                <a:spcPts val="0"/>
              </a:spcAft>
              <a:buClr>
                <a:schemeClr val="dk1"/>
              </a:buClr>
              <a:buSzPts val="2118"/>
              <a:buFont typeface="Arial"/>
              <a:buNone/>
              <a:defRPr sz="2118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None/>
              <a:defRPr sz="176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None/>
              <a:defRPr sz="176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None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None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None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None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1"/>
          </p:nvPr>
        </p:nvSpPr>
        <p:spPr>
          <a:xfrm>
            <a:off x="2389717" y="5367352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247"/>
              </a:spcBef>
              <a:spcAft>
                <a:spcPts val="0"/>
              </a:spcAft>
              <a:buClr>
                <a:schemeClr val="dk1"/>
              </a:buClr>
              <a:buSzPts val="1235"/>
              <a:buFont typeface="Arial"/>
              <a:buNone/>
              <a:defRPr sz="123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spcBef>
                <a:spcPts val="212"/>
              </a:spcBef>
              <a:spcAft>
                <a:spcPts val="0"/>
              </a:spcAft>
              <a:buClr>
                <a:schemeClr val="dk1"/>
              </a:buClr>
              <a:buSzPts val="1059"/>
              <a:buFont typeface="Arial"/>
              <a:buNone/>
              <a:defRPr sz="105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spcBef>
                <a:spcPts val="176"/>
              </a:spcBef>
              <a:spcAft>
                <a:spcPts val="0"/>
              </a:spcAft>
              <a:buClr>
                <a:schemeClr val="dk1"/>
              </a:buClr>
              <a:buSzPts val="882"/>
              <a:buFont typeface="Arial"/>
              <a:buNone/>
              <a:defRPr sz="88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spcBef>
                <a:spcPts val="159"/>
              </a:spcBef>
              <a:spcAft>
                <a:spcPts val="0"/>
              </a:spcAft>
              <a:buClr>
                <a:schemeClr val="dk1"/>
              </a:buClr>
              <a:buSzPts val="794"/>
              <a:buFont typeface="Arial"/>
              <a:buNone/>
              <a:defRPr sz="794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spcBef>
                <a:spcPts val="159"/>
              </a:spcBef>
              <a:spcAft>
                <a:spcPts val="0"/>
              </a:spcAft>
              <a:buClr>
                <a:schemeClr val="dk1"/>
              </a:buClr>
              <a:buSzPts val="794"/>
              <a:buFont typeface="Arial"/>
              <a:buNone/>
              <a:defRPr sz="794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spcBef>
                <a:spcPts val="159"/>
              </a:spcBef>
              <a:spcAft>
                <a:spcPts val="0"/>
              </a:spcAft>
              <a:buClr>
                <a:schemeClr val="dk1"/>
              </a:buClr>
              <a:buSzPts val="794"/>
              <a:buFont typeface="Arial"/>
              <a:buNone/>
              <a:defRPr sz="79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59"/>
              </a:spcBef>
              <a:spcAft>
                <a:spcPts val="0"/>
              </a:spcAft>
              <a:buClr>
                <a:schemeClr val="dk1"/>
              </a:buClr>
              <a:buSzPts val="794"/>
              <a:buFont typeface="Arial"/>
              <a:buNone/>
              <a:defRPr sz="79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59"/>
              </a:spcBef>
              <a:spcAft>
                <a:spcPts val="0"/>
              </a:spcAft>
              <a:buClr>
                <a:schemeClr val="dk1"/>
              </a:buClr>
              <a:buSzPts val="794"/>
              <a:buFont typeface="Arial"/>
              <a:buNone/>
              <a:defRPr sz="79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59"/>
              </a:spcBef>
              <a:spcAft>
                <a:spcPts val="0"/>
              </a:spcAft>
              <a:buClr>
                <a:schemeClr val="dk1"/>
              </a:buClr>
              <a:buSzPts val="794"/>
              <a:buFont typeface="Arial"/>
              <a:buNone/>
              <a:defRPr sz="79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>
  <p:cSld name="Title and Conten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2328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69CB8AB-A986-AE4C-98C2-0FA6376C640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6272784"/>
            <a:ext cx="12192000" cy="585216"/>
          </a:xfrm>
          <a:prstGeom prst="rect">
            <a:avLst/>
          </a:prstGeom>
        </p:spPr>
      </p:pic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71"/>
              <a:buFont typeface="Helvetica Neue"/>
              <a:buNone/>
              <a:defRPr sz="2471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609600" y="1600203"/>
            <a:ext cx="10972800" cy="4318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3093" algn="l" rtl="0">
              <a:spcBef>
                <a:spcPts val="424"/>
              </a:spcBef>
              <a:spcAft>
                <a:spcPts val="0"/>
              </a:spcAft>
              <a:buClr>
                <a:schemeClr val="dk1"/>
              </a:buClr>
              <a:buSzPts val="2118"/>
              <a:buFont typeface="Arial"/>
              <a:buChar char="•"/>
              <a:defRPr sz="2118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–"/>
              <a:defRPr sz="176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29438" algn="l" rtl="0">
              <a:spcBef>
                <a:spcPts val="318"/>
              </a:spcBef>
              <a:spcAft>
                <a:spcPts val="0"/>
              </a:spcAft>
              <a:buClr>
                <a:schemeClr val="dk1"/>
              </a:buClr>
              <a:buSzPts val="1588"/>
              <a:buFont typeface="Arial"/>
              <a:buChar char="•"/>
              <a:defRPr sz="1588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18261" algn="l" rtl="0">
              <a:spcBef>
                <a:spcPts val="282"/>
              </a:spcBef>
              <a:spcAft>
                <a:spcPts val="0"/>
              </a:spcAft>
              <a:buClr>
                <a:schemeClr val="dk1"/>
              </a:buClr>
              <a:buSzPts val="1412"/>
              <a:buFont typeface="Arial"/>
              <a:buChar char="–"/>
              <a:defRPr sz="141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07022" algn="l" rtl="0">
              <a:spcBef>
                <a:spcPts val="247"/>
              </a:spcBef>
              <a:spcAft>
                <a:spcPts val="0"/>
              </a:spcAft>
              <a:buClr>
                <a:schemeClr val="dk1"/>
              </a:buClr>
              <a:buSzPts val="1235"/>
              <a:buFont typeface="Arial"/>
              <a:buChar char="»"/>
              <a:defRPr sz="123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0677" algn="l" rtl="0">
              <a:spcBef>
                <a:spcPts val="353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sz="17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FD4A6C-8087-E46C-FAAD-7909526611AC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50807" y="6262508"/>
            <a:ext cx="1786462" cy="5954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CC1943-2FF5-3245-96E1-AE92AD5610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2" t="10094" r="6" b="5130"/>
          <a:stretch/>
        </p:blipFill>
        <p:spPr>
          <a:xfrm>
            <a:off x="0" y="2485"/>
            <a:ext cx="12191966" cy="6892497"/>
          </a:xfrm>
          <a:prstGeom prst="rect">
            <a:avLst/>
          </a:prstGeom>
        </p:spPr>
      </p:pic>
      <p:sp>
        <p:nvSpPr>
          <p:cNvPr id="16" name="Google Shape;16;p3"/>
          <p:cNvSpPr/>
          <p:nvPr/>
        </p:nvSpPr>
        <p:spPr>
          <a:xfrm>
            <a:off x="0" y="986325"/>
            <a:ext cx="12190241" cy="2249558"/>
          </a:xfrm>
          <a:prstGeom prst="rect">
            <a:avLst/>
          </a:prstGeom>
          <a:solidFill>
            <a:srgbClr val="19658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Google Shape;17;p3"/>
          <p:cNvSpPr/>
          <p:nvPr/>
        </p:nvSpPr>
        <p:spPr>
          <a:xfrm>
            <a:off x="0" y="4638650"/>
            <a:ext cx="12192000" cy="22497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7" name="Google Shape;20;p4">
            <a:extLst>
              <a:ext uri="{FF2B5EF4-FFF2-40B4-BE49-F238E27FC236}">
                <a16:creationId xmlns:a16="http://schemas.microsoft.com/office/drawing/2014/main" id="{D7FDFFDC-1D7A-664F-86D5-57CE532AC4CF}"/>
              </a:ext>
            </a:extLst>
          </p:cNvPr>
          <p:cNvSpPr/>
          <p:nvPr userDrawn="1"/>
        </p:nvSpPr>
        <p:spPr>
          <a:xfrm>
            <a:off x="1567" y="6652200"/>
            <a:ext cx="12190400" cy="236100"/>
          </a:xfrm>
          <a:prstGeom prst="rect">
            <a:avLst/>
          </a:prstGeom>
          <a:solidFill>
            <a:srgbClr val="1A658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9" name="Google Shape;21;p4">
            <a:extLst>
              <a:ext uri="{FF2B5EF4-FFF2-40B4-BE49-F238E27FC236}">
                <a16:creationId xmlns:a16="http://schemas.microsoft.com/office/drawing/2014/main" id="{E2DB44F4-BF55-034B-901F-8B4BFA816955}"/>
              </a:ext>
            </a:extLst>
          </p:cNvPr>
          <p:cNvSpPr txBox="1"/>
          <p:nvPr userDrawn="1"/>
        </p:nvSpPr>
        <p:spPr>
          <a:xfrm>
            <a:off x="671033" y="6682500"/>
            <a:ext cx="108484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material is based upon work supported by the National Center for Atmospheric Research, which is a major facility sponsored by the National Science Foundation under Cooperative Agreement No. 1852977.</a:t>
            </a:r>
            <a:endParaRPr sz="600" dirty="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A200E7-6C6B-230F-C4EF-E1AE1F49867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2080" y="5704840"/>
            <a:ext cx="2621280" cy="873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3475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1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81FEBF-44A3-F409-A368-CDAFBEF1C918}"/>
              </a:ext>
            </a:extLst>
          </p:cNvPr>
          <p:cNvSpPr txBox="1"/>
          <p:nvPr/>
        </p:nvSpPr>
        <p:spPr>
          <a:xfrm>
            <a:off x="0" y="1613531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</a:rPr>
              <a:t>Discussion III: General Topics</a:t>
            </a:r>
          </a:p>
        </p:txBody>
      </p:sp>
      <p:sp>
        <p:nvSpPr>
          <p:cNvPr id="5" name="Google Shape;143;p36">
            <a:extLst>
              <a:ext uri="{FF2B5EF4-FFF2-40B4-BE49-F238E27FC236}">
                <a16:creationId xmlns:a16="http://schemas.microsoft.com/office/drawing/2014/main" id="{1CE157FD-21B0-191E-6B51-2E1E3A1470D0}"/>
              </a:ext>
            </a:extLst>
          </p:cNvPr>
          <p:cNvSpPr txBox="1"/>
          <p:nvPr/>
        </p:nvSpPr>
        <p:spPr>
          <a:xfrm>
            <a:off x="3190118" y="5731205"/>
            <a:ext cx="6828973" cy="69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WRF/MPAS Users Workshop, 25-28 June 2024</a:t>
            </a:r>
          </a:p>
        </p:txBody>
      </p:sp>
    </p:spTree>
    <p:extLst>
      <p:ext uri="{BB962C8B-B14F-4D97-AF65-F5344CB8AC3E}">
        <p14:creationId xmlns:p14="http://schemas.microsoft.com/office/powerpoint/2010/main" val="408483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489247-582C-9061-329C-102FE805A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38463"/>
          </a:xfrm>
        </p:spPr>
        <p:txBody>
          <a:bodyPr/>
          <a:lstStyle/>
          <a:p>
            <a:r>
              <a:rPr lang="en-US" sz="3600" b="0" dirty="0"/>
              <a:t>Questions: MPAS release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510864-0DE6-D574-B97A-8719041D7993}"/>
              </a:ext>
            </a:extLst>
          </p:cNvPr>
          <p:cNvSpPr txBox="1"/>
          <p:nvPr/>
        </p:nvSpPr>
        <p:spPr>
          <a:xfrm>
            <a:off x="609601" y="1306286"/>
            <a:ext cx="1134291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8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What would help to increase the usability of MPAS? </a:t>
            </a:r>
          </a:p>
          <a:p>
            <a:pPr>
              <a:spcBef>
                <a:spcPts val="1200"/>
              </a:spcBef>
            </a:pPr>
            <a:r>
              <a:rPr lang="en-US" sz="28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What's not working? </a:t>
            </a:r>
          </a:p>
          <a:p>
            <a:pPr>
              <a:spcBef>
                <a:spcPts val="1200"/>
              </a:spcBef>
            </a:pPr>
            <a:r>
              <a:rPr lang="en-US" sz="28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What do you or your colleagues need for your research, for your students? </a:t>
            </a:r>
          </a:p>
          <a:p>
            <a:pPr>
              <a:spcBef>
                <a:spcPts val="1200"/>
              </a:spcBef>
            </a:pPr>
            <a:r>
              <a:rPr lang="en-US" sz="28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What key features are top of list? </a:t>
            </a:r>
          </a:p>
          <a:p>
            <a:pPr>
              <a:spcBef>
                <a:spcPts val="1200"/>
              </a:spcBef>
            </a:pPr>
            <a:r>
              <a:rPr lang="en-US" sz="28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What has been the most challenging aspect of starting to use MPAS, and what would help lower that barrier?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8923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489247-582C-9061-329C-102FE805A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38463"/>
          </a:xfrm>
        </p:spPr>
        <p:txBody>
          <a:bodyPr/>
          <a:lstStyle/>
          <a:p>
            <a:r>
              <a:rPr lang="en-US" sz="3600" b="0" dirty="0"/>
              <a:t>Questions: MPAS Development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A6D3E9-8630-337C-5079-7F8BE0470E39}"/>
              </a:ext>
            </a:extLst>
          </p:cNvPr>
          <p:cNvSpPr txBox="1"/>
          <p:nvPr/>
        </p:nvSpPr>
        <p:spPr>
          <a:xfrm>
            <a:off x="669074" y="1059367"/>
            <a:ext cx="82301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We have had a first meeting of the MPAS Science Advisory Committee</a:t>
            </a:r>
          </a:p>
          <a:p>
            <a:endParaRPr lang="en-US" sz="2000" dirty="0"/>
          </a:p>
          <a:p>
            <a:r>
              <a:rPr lang="en-US" sz="2000" dirty="0"/>
              <a:t>We have a draft MPAS Plans and Priorities document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E5A125-250D-D2B9-CCC0-976AAD5DAD16}"/>
              </a:ext>
            </a:extLst>
          </p:cNvPr>
          <p:cNvSpPr txBox="1"/>
          <p:nvPr/>
        </p:nvSpPr>
        <p:spPr>
          <a:xfrm>
            <a:off x="1326996" y="2319454"/>
            <a:ext cx="10176184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Priority development areas:</a:t>
            </a:r>
          </a:p>
          <a:p>
            <a:pPr marL="695325" indent="-342900">
              <a:buFont typeface="Arial" panose="020B0604020202020204" pitchFamily="34" charset="0"/>
              <a:buChar char="•"/>
            </a:pPr>
            <a:r>
              <a:rPr lang="en-US" sz="2000" dirty="0"/>
              <a:t>Coupling with ocean, wave, and sea-ice models.</a:t>
            </a:r>
          </a:p>
          <a:p>
            <a:pPr marL="695325" indent="-342900">
              <a:buFont typeface="Arial" panose="020B0604020202020204" pitchFamily="34" charset="0"/>
              <a:buChar char="•"/>
            </a:pPr>
            <a:r>
              <a:rPr lang="en-US" sz="2000" dirty="0"/>
              <a:t>Shared physics capabilities with WRF and CM1.</a:t>
            </a:r>
          </a:p>
          <a:p>
            <a:pPr marL="695325" indent="-342900">
              <a:buFont typeface="Arial" panose="020B0604020202020204" pitchFamily="34" charset="0"/>
              <a:buChar char="•"/>
            </a:pPr>
            <a:r>
              <a:rPr lang="en-US" sz="2000" dirty="0"/>
              <a:t>MPAS-JEDI functionality with builds using the latest MPAS-A and JEDI releases.  </a:t>
            </a:r>
          </a:p>
          <a:p>
            <a:pPr marL="695325" indent="-342900">
              <a:buFont typeface="Arial" panose="020B0604020202020204" pitchFamily="34" charset="0"/>
              <a:buChar char="•"/>
            </a:pPr>
            <a:r>
              <a:rPr lang="en-US" sz="2000" dirty="0"/>
              <a:t>Aerosol and dust capability in MPAS-A.</a:t>
            </a:r>
          </a:p>
          <a:p>
            <a:pPr marL="695325" indent="-342900">
              <a:buFont typeface="Arial" panose="020B0604020202020204" pitchFamily="34" charset="0"/>
              <a:buChar char="•"/>
            </a:pPr>
            <a:r>
              <a:rPr lang="en-US" sz="2000" dirty="0"/>
              <a:t>GPU capabilities.</a:t>
            </a:r>
          </a:p>
          <a:p>
            <a:pPr marL="695325" indent="-342900">
              <a:buFont typeface="Arial" panose="020B0604020202020204" pitchFamily="34" charset="0"/>
              <a:buChar char="•"/>
            </a:pPr>
            <a:r>
              <a:rPr lang="en-US" sz="2000" dirty="0"/>
              <a:t>LES capabilities.</a:t>
            </a:r>
          </a:p>
          <a:p>
            <a:pPr marL="695325" indent="-342900">
              <a:buFont typeface="Arial" panose="020B0604020202020204" pitchFamily="34" charset="0"/>
              <a:buChar char="•"/>
            </a:pPr>
            <a:r>
              <a:rPr lang="en-US" sz="2000" dirty="0"/>
              <a:t>Enhanced mesh-generation capabilities.</a:t>
            </a:r>
          </a:p>
          <a:p>
            <a:pPr marL="695325" indent="-342900">
              <a:buFont typeface="Arial" panose="020B0604020202020204" pitchFamily="34" charset="0"/>
              <a:buChar char="•"/>
            </a:pPr>
            <a:r>
              <a:rPr lang="en-US" sz="2000" dirty="0"/>
              <a:t>Expanded physics capabilities.</a:t>
            </a:r>
          </a:p>
          <a:p>
            <a:pPr marL="695325" indent="-342900">
              <a:buFont typeface="Arial" panose="020B0604020202020204" pitchFamily="34" charset="0"/>
              <a:buChar char="•"/>
            </a:pPr>
            <a:r>
              <a:rPr lang="en-US" sz="2000" dirty="0"/>
              <a:t>Deep-atmosphere dynamics.</a:t>
            </a:r>
          </a:p>
          <a:p>
            <a:pPr marL="695325" indent="-342900">
              <a:buFont typeface="Arial" panose="020B0604020202020204" pitchFamily="34" charset="0"/>
              <a:buChar char="•"/>
            </a:pPr>
            <a:r>
              <a:rPr lang="en-US" sz="2000" dirty="0"/>
              <a:t>Comprehensive chemistry (MICM).</a:t>
            </a:r>
          </a:p>
        </p:txBody>
      </p:sp>
    </p:spTree>
    <p:extLst>
      <p:ext uri="{BB962C8B-B14F-4D97-AF65-F5344CB8AC3E}">
        <p14:creationId xmlns:p14="http://schemas.microsoft.com/office/powerpoint/2010/main" val="125981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NCAR-Blue-BottomSwooshes">
  <a:themeElements>
    <a:clrScheme name="Custom 4">
      <a:dk1>
        <a:srgbClr val="666666"/>
      </a:dk1>
      <a:lt1>
        <a:srgbClr val="FFFFFF"/>
      </a:lt1>
      <a:dk2>
        <a:srgbClr val="122D5D"/>
      </a:dk2>
      <a:lt2>
        <a:srgbClr val="D3DCEC"/>
      </a:lt2>
      <a:accent1>
        <a:srgbClr val="277DA1"/>
      </a:accent1>
      <a:accent2>
        <a:srgbClr val="248F87"/>
      </a:accent2>
      <a:accent3>
        <a:srgbClr val="BBD52F"/>
      </a:accent3>
      <a:accent4>
        <a:srgbClr val="D3DCEC"/>
      </a:accent4>
      <a:accent5>
        <a:srgbClr val="6C6C6C"/>
      </a:accent5>
      <a:accent6>
        <a:srgbClr val="9EA0A3"/>
      </a:accent6>
      <a:hlink>
        <a:srgbClr val="1A658F"/>
      </a:hlink>
      <a:folHlink>
        <a:srgbClr val="BBD52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itle Page: NCAR - Blue Logo">
  <a:themeElements>
    <a:clrScheme name="NCAR UCAR">
      <a:dk1>
        <a:srgbClr val="000000"/>
      </a:dk1>
      <a:lt1>
        <a:srgbClr val="FFFFFF"/>
      </a:lt1>
      <a:dk2>
        <a:srgbClr val="1F3058"/>
      </a:dk2>
      <a:lt2>
        <a:srgbClr val="EEECE1"/>
      </a:lt2>
      <a:accent1>
        <a:srgbClr val="1A3141"/>
      </a:accent1>
      <a:accent2>
        <a:srgbClr val="456673"/>
      </a:accent2>
      <a:accent3>
        <a:srgbClr val="C45229"/>
      </a:accent3>
      <a:accent4>
        <a:srgbClr val="9F1B25"/>
      </a:accent4>
      <a:accent5>
        <a:srgbClr val="B36E25"/>
      </a:accent5>
      <a:accent6>
        <a:srgbClr val="555058"/>
      </a:accent6>
      <a:hlink>
        <a:srgbClr val="1F3058"/>
      </a:hlink>
      <a:folHlink>
        <a:srgbClr val="7C788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48317</TotalTime>
  <Words>164</Words>
  <Application>Microsoft Macintosh PowerPoint</Application>
  <PresentationFormat>Widescreen</PresentationFormat>
  <Paragraphs>23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Trebuchet MS</vt:lpstr>
      <vt:lpstr>Calibri</vt:lpstr>
      <vt:lpstr>Helvetica Neue</vt:lpstr>
      <vt:lpstr>Arial</vt:lpstr>
      <vt:lpstr>NCAR-Blue-BottomSwooshes</vt:lpstr>
      <vt:lpstr>1_Title Page: NCAR - Blue Logo</vt:lpstr>
      <vt:lpstr>PowerPoint Presentation</vt:lpstr>
      <vt:lpstr>Questions: MPAS release</vt:lpstr>
      <vt:lpstr>Questions: MPAS Development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Bill Skamarock</cp:lastModifiedBy>
  <cp:revision>272</cp:revision>
  <dcterms:modified xsi:type="dcterms:W3CDTF">2024-06-26T18:57:49Z</dcterms:modified>
</cp:coreProperties>
</file>