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6"/>
    <p:restoredTop sz="94694"/>
  </p:normalViewPr>
  <p:slideViewPr>
    <p:cSldViewPr snapToGrid="0">
      <p:cViewPr varScale="1">
        <p:scale>
          <a:sx n="101" d="100"/>
          <a:sy n="101" d="100"/>
        </p:scale>
        <p:origin x="168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0" name="Shape 9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20" name="Group"/>
          <p:cNvGrpSpPr/>
          <p:nvPr/>
        </p:nvGrpSpPr>
        <p:grpSpPr>
          <a:xfrm>
            <a:off x="-1651" y="-4366"/>
            <a:ext cx="13010305" cy="1397001"/>
            <a:chOff x="0" y="0"/>
            <a:chExt cx="13010303" cy="1397000"/>
          </a:xfrm>
        </p:grpSpPr>
        <p:pic>
          <p:nvPicPr>
            <p:cNvPr id="17" name="CIMMS-NSSL-header.pdf" descr="CIMMS-NSSL-header.pdf"/>
            <p:cNvPicPr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0" y="0"/>
              <a:ext cx="13010304" cy="1397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" name="nssl-logo.pdf" descr="nssl-logo.pd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62175" y="125416"/>
              <a:ext cx="1146949" cy="11461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noaa-logo.pdf" descr="noaa-logo.pd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1232" y="127003"/>
              <a:ext cx="1143001" cy="11429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1" name="WRF/MPAS Workshop June 2024"/>
          <p:cNvSpPr txBox="1"/>
          <p:nvPr/>
        </p:nvSpPr>
        <p:spPr>
          <a:xfrm>
            <a:off x="10685499" y="9387377"/>
            <a:ext cx="2022402" cy="237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/>
            </a:lvl1pPr>
          </a:lstStyle>
          <a:p>
            <a:r>
              <a:t>WRF/MPAS Workshop June 2024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CIMMS-NSSL-header.pdf" descr="CIMMS-NSSL-header.pdf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2779" y="-55921"/>
            <a:ext cx="13010305" cy="1686747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5549" y="440134"/>
            <a:ext cx="635001" cy="63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50" y="438716"/>
            <a:ext cx="635001" cy="637836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WRF/MPAS Workshop June 2024"/>
          <p:cNvSpPr txBox="1"/>
          <p:nvPr/>
        </p:nvSpPr>
        <p:spPr>
          <a:xfrm>
            <a:off x="10634699" y="9425477"/>
            <a:ext cx="2022402" cy="237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/>
            </a:lvl1pPr>
          </a:lstStyle>
          <a:p>
            <a:r>
              <a:t>WRF/MPAS Workshop June 2024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Text"/>
          <p:cNvSpPr txBox="1">
            <a:spLocks noGrp="1"/>
          </p:cNvSpPr>
          <p:nvPr>
            <p:ph type="title"/>
          </p:nvPr>
        </p:nvSpPr>
        <p:spPr>
          <a:xfrm>
            <a:off x="894079" y="1608666"/>
            <a:ext cx="11216642" cy="1413935"/>
          </a:xfrm>
          <a:prstGeom prst="rect">
            <a:avLst/>
          </a:prstGeom>
        </p:spPr>
        <p:txBody>
          <a:bodyPr lIns="48767" tIns="48767" rIns="48767" bIns="48767"/>
          <a:lstStyle>
            <a:lvl1pPr algn="l" defTabSz="1300480">
              <a:lnSpc>
                <a:spcPct val="90000"/>
              </a:lnSpc>
              <a:defRPr sz="6200">
                <a:solidFill>
                  <a:srgbClr val="00000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7362" y="8024622"/>
            <a:ext cx="323359" cy="338837"/>
          </a:xfrm>
          <a:prstGeom prst="rect">
            <a:avLst/>
          </a:prstGeom>
        </p:spPr>
        <p:txBody>
          <a:bodyPr lIns="48767" tIns="48767" rIns="48767" bIns="48767" anchor="ctr"/>
          <a:lstStyle>
            <a:lvl1pPr algn="r" defTabSz="1300480">
              <a:defRPr sz="16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894079" y="1608666"/>
            <a:ext cx="11216642" cy="1413935"/>
          </a:xfrm>
          <a:prstGeom prst="rect">
            <a:avLst/>
          </a:prstGeom>
        </p:spPr>
        <p:txBody>
          <a:bodyPr lIns="48767" tIns="48767" rIns="48767" bIns="48767"/>
          <a:lstStyle>
            <a:lvl1pPr algn="l" defTabSz="1300480">
              <a:lnSpc>
                <a:spcPct val="90000"/>
              </a:lnSpc>
              <a:defRPr sz="6200">
                <a:solidFill>
                  <a:srgbClr val="00000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58" name="Body Level One…"/>
          <p:cNvSpPr txBox="1">
            <a:spLocks noGrp="1"/>
          </p:cNvSpPr>
          <p:nvPr>
            <p:ph type="body" idx="1"/>
          </p:nvPr>
        </p:nvSpPr>
        <p:spPr>
          <a:xfrm>
            <a:off x="894079" y="3166533"/>
            <a:ext cx="11216642" cy="4641428"/>
          </a:xfrm>
          <a:prstGeom prst="rect">
            <a:avLst/>
          </a:prstGeom>
        </p:spPr>
        <p:txBody>
          <a:bodyPr lIns="48767" tIns="48767" rIns="48767" bIns="48767" anchor="t"/>
          <a:lstStyle>
            <a:lvl1pPr marL="310242" indent="-310242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1pPr>
            <a:lvl2pPr marL="819150" indent="-361950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2pPr>
            <a:lvl3pPr marL="1348739" indent="-434339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3pPr>
            <a:lvl4pPr marL="1854200" indent="-482600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4pPr>
            <a:lvl5pPr marL="2311400" indent="-482600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7362" y="8024622"/>
            <a:ext cx="323359" cy="338837"/>
          </a:xfrm>
          <a:prstGeom prst="rect">
            <a:avLst/>
          </a:prstGeom>
        </p:spPr>
        <p:txBody>
          <a:bodyPr lIns="48767" tIns="48767" rIns="48767" bIns="48767" anchor="ctr"/>
          <a:lstStyle>
            <a:lvl1pPr algn="r" defTabSz="1300480">
              <a:defRPr sz="16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625599" y="2416387"/>
            <a:ext cx="9753602" cy="2546774"/>
          </a:xfrm>
          <a:prstGeom prst="rect">
            <a:avLst/>
          </a:prstGeom>
        </p:spPr>
        <p:txBody>
          <a:bodyPr lIns="48767" tIns="48767" rIns="48767" bIns="48767" anchor="b"/>
          <a:lstStyle>
            <a:lvl1pPr defTabSz="1300480">
              <a:lnSpc>
                <a:spcPct val="90000"/>
              </a:lnSpc>
              <a:defRPr sz="8400">
                <a:solidFill>
                  <a:srgbClr val="00000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25599" y="5061373"/>
            <a:ext cx="9753602" cy="1766147"/>
          </a:xfrm>
          <a:prstGeom prst="rect">
            <a:avLst/>
          </a:prstGeom>
        </p:spPr>
        <p:txBody>
          <a:bodyPr lIns="48767" tIns="48767" rIns="48767" bIns="48767" anchor="t"/>
          <a:lstStyle>
            <a:lvl1pPr marL="0" indent="0" algn="ctr" defTabSz="1300480">
              <a:lnSpc>
                <a:spcPct val="90000"/>
              </a:lnSpc>
              <a:spcBef>
                <a:spcPts val="1400"/>
              </a:spcBef>
              <a:buSzTx/>
              <a:buNone/>
              <a:defRPr sz="3400">
                <a:latin typeface="Calibri"/>
                <a:ea typeface="Calibri"/>
                <a:cs typeface="Calibri"/>
                <a:sym typeface="Calibri"/>
              </a:defRPr>
            </a:lvl1pPr>
            <a:lvl2pPr marL="0" indent="457200" algn="ctr" defTabSz="1300480">
              <a:lnSpc>
                <a:spcPct val="90000"/>
              </a:lnSpc>
              <a:spcBef>
                <a:spcPts val="1400"/>
              </a:spcBef>
              <a:buSzTx/>
              <a:buNone/>
              <a:defRPr sz="3400">
                <a:latin typeface="Calibri"/>
                <a:ea typeface="Calibri"/>
                <a:cs typeface="Calibri"/>
                <a:sym typeface="Calibri"/>
              </a:defRPr>
            </a:lvl2pPr>
            <a:lvl3pPr marL="0" indent="914400" algn="ctr" defTabSz="1300480">
              <a:lnSpc>
                <a:spcPct val="90000"/>
              </a:lnSpc>
              <a:spcBef>
                <a:spcPts val="1400"/>
              </a:spcBef>
              <a:buSzTx/>
              <a:buNone/>
              <a:defRPr sz="3400">
                <a:latin typeface="Calibri"/>
                <a:ea typeface="Calibri"/>
                <a:cs typeface="Calibri"/>
                <a:sym typeface="Calibri"/>
              </a:defRPr>
            </a:lvl3pPr>
            <a:lvl4pPr marL="0" indent="1371600" algn="ctr" defTabSz="1300480">
              <a:lnSpc>
                <a:spcPct val="90000"/>
              </a:lnSpc>
              <a:spcBef>
                <a:spcPts val="1400"/>
              </a:spcBef>
              <a:buSzTx/>
              <a:buNone/>
              <a:defRPr sz="3400">
                <a:latin typeface="Calibri"/>
                <a:ea typeface="Calibri"/>
                <a:cs typeface="Calibri"/>
                <a:sym typeface="Calibri"/>
              </a:defRPr>
            </a:lvl4pPr>
            <a:lvl5pPr marL="0" indent="1828800" algn="ctr" defTabSz="1300480">
              <a:lnSpc>
                <a:spcPct val="90000"/>
              </a:lnSpc>
              <a:spcBef>
                <a:spcPts val="1400"/>
              </a:spcBef>
              <a:buSzTx/>
              <a:buNone/>
              <a:defRPr sz="34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7362" y="8024622"/>
            <a:ext cx="323359" cy="338837"/>
          </a:xfrm>
          <a:prstGeom prst="rect">
            <a:avLst/>
          </a:prstGeom>
        </p:spPr>
        <p:txBody>
          <a:bodyPr lIns="48767" tIns="48767" rIns="48767" bIns="48767" anchor="ctr"/>
          <a:lstStyle>
            <a:lvl1pPr algn="r" defTabSz="1300480">
              <a:defRPr sz="16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nssl-logo.pdf" descr="nssl-logo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4767" y="1418632"/>
            <a:ext cx="860213" cy="859627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noaa-logo.pdf" descr="noaa-logo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9058" y="1419822"/>
            <a:ext cx="857252" cy="85724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0" name="Group"/>
          <p:cNvGrpSpPr/>
          <p:nvPr/>
        </p:nvGrpSpPr>
        <p:grpSpPr>
          <a:xfrm>
            <a:off x="-38861" y="1162604"/>
            <a:ext cx="13082523" cy="1404757"/>
            <a:chOff x="0" y="0"/>
            <a:chExt cx="13082522" cy="1404755"/>
          </a:xfrm>
        </p:grpSpPr>
        <p:pic>
          <p:nvPicPr>
            <p:cNvPr id="77" name="CIMMS-NSSL-header.pdf" descr="CIMMS-NSSL-header.pd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0"/>
              <a:ext cx="13082524" cy="140475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8" name="nssl-logo.pdf" descr="nssl-logo.pd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26911" y="126112"/>
              <a:ext cx="1153315" cy="11525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9" name="noaa-logo.pdf" descr="noaa-logo.pd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2349" y="127707"/>
              <a:ext cx="1149346" cy="11493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2339974" y="3171824"/>
            <a:ext cx="8324852" cy="4714877"/>
          </a:xfrm>
          <a:prstGeom prst="rect">
            <a:avLst/>
          </a:prstGeom>
        </p:spPr>
        <p:txBody>
          <a:bodyPr lIns="38099" tIns="38099" rIns="38099" bIns="38099"/>
          <a:lstStyle>
            <a:lvl1pPr marL="419805" indent="-419805" defTabSz="584199">
              <a:spcBef>
                <a:spcPts val="2700"/>
              </a:spcBef>
              <a:defRPr sz="3400"/>
            </a:lvl1pPr>
            <a:lvl2pPr marL="984250" indent="-539750" defTabSz="584199">
              <a:spcBef>
                <a:spcPts val="2700"/>
              </a:spcBef>
              <a:defRPr sz="3400"/>
            </a:lvl2pPr>
            <a:lvl3pPr marL="1728609" indent="-839609" defTabSz="584199">
              <a:spcBef>
                <a:spcPts val="2700"/>
              </a:spcBef>
              <a:defRPr sz="3400"/>
            </a:lvl3pPr>
            <a:lvl4pPr marL="2844800" indent="-1511300" defTabSz="584199">
              <a:spcBef>
                <a:spcPts val="2700"/>
              </a:spcBef>
              <a:defRPr sz="3400"/>
            </a:lvl4pPr>
            <a:lvl5pPr marL="3289300" indent="-1511300" defTabSz="584199">
              <a:spcBef>
                <a:spcPts val="2700"/>
              </a:spcBef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2339974" y="1181099"/>
            <a:ext cx="8324852" cy="1619252"/>
          </a:xfrm>
          <a:prstGeom prst="rect">
            <a:avLst/>
          </a:prstGeom>
        </p:spPr>
        <p:txBody>
          <a:bodyPr lIns="38099" tIns="38099" rIns="38099" bIns="38099"/>
          <a:lstStyle>
            <a:lvl1pPr defTabSz="584199"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0208" y="8158162"/>
            <a:ext cx="314859" cy="317501"/>
          </a:xfrm>
          <a:prstGeom prst="rect">
            <a:avLst/>
          </a:prstGeom>
        </p:spPr>
        <p:txBody>
          <a:bodyPr lIns="38099" tIns="38099" rIns="38099" bIns="38099"/>
          <a:lstStyle>
            <a:lvl1pPr defTabSz="584199"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2pPr>
              <a:defRPr sz="2800"/>
            </a:lvl2pPr>
            <a:lvl3pPr>
              <a:defRPr sz="1800"/>
            </a:lvl3pPr>
            <a:lvl4pPr>
              <a:defRPr sz="1000"/>
            </a:lvl4pPr>
            <a:lvl5pPr>
              <a:defRPr sz="1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52500" y="-508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pic>
        <p:nvPicPr>
          <p:cNvPr id="4" name="CIMMS-NSSL-header.pdf" descr="CIMMS-NSSL-header.pdf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-1651" y="-4366"/>
            <a:ext cx="13010305" cy="168674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WRF/MPAS Workshop June 2024"/>
          <p:cNvSpPr txBox="1"/>
          <p:nvPr/>
        </p:nvSpPr>
        <p:spPr>
          <a:xfrm>
            <a:off x="10685499" y="9387377"/>
            <a:ext cx="2022402" cy="237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/>
            </a:lvl1pPr>
          </a:lstStyle>
          <a:p>
            <a:r>
              <a:t>WRF/MPAS Workshop June 2024</a:t>
            </a:r>
          </a:p>
        </p:txBody>
      </p:sp>
      <p:pic>
        <p:nvPicPr>
          <p:cNvPr id="6" name="nssl-logo.pdf" descr="nssl-logo.pd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98889" y="265910"/>
            <a:ext cx="1146949" cy="1146168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noaa-logo.pdf" descr="noaa-logo.pd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7946" y="267496"/>
            <a:ext cx="1143001" cy="114299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8890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1333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17780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2222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26670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3111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35560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4000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louis.Wicker@noaa.gov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Louis Wicker…"/>
          <p:cNvSpPr txBox="1">
            <a:spLocks noGrp="1"/>
          </p:cNvSpPr>
          <p:nvPr>
            <p:ph type="subTitle" sz="quarter" idx="1"/>
          </p:nvPr>
        </p:nvSpPr>
        <p:spPr>
          <a:xfrm>
            <a:off x="1135088" y="2943467"/>
            <a:ext cx="10464800" cy="1130301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dirty="0"/>
              <a:t>Louis Wicker</a:t>
            </a:r>
          </a:p>
          <a:p>
            <a:pPr>
              <a:lnSpc>
                <a:spcPct val="110000"/>
              </a:lnSpc>
              <a:defRPr sz="2200" i="1"/>
            </a:pPr>
            <a:r>
              <a:rPr dirty="0"/>
              <a:t>NOAA/OAR/NSSL</a:t>
            </a:r>
          </a:p>
        </p:txBody>
      </p:sp>
      <p:sp>
        <p:nvSpPr>
          <p:cNvPr id="94" name="Special thanks to all the folks at NSSL, NCAR, and GSL for all their support and helpful suggestions!"/>
          <p:cNvSpPr txBox="1"/>
          <p:nvPr/>
        </p:nvSpPr>
        <p:spPr>
          <a:xfrm>
            <a:off x="1317940" y="3532119"/>
            <a:ext cx="3510085" cy="1776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lnSpc>
                <a:spcPct val="140000"/>
              </a:lnSpc>
              <a:defRPr sz="2000" i="1"/>
            </a:lvl1pPr>
          </a:lstStyle>
          <a:p>
            <a:r>
              <a:rPr dirty="0"/>
              <a:t>Special thanks to all the folks at NSSL, NCAR, and GSL for all their support and helpful suggestions!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DF3ADF-2A62-CF67-F291-0CE3FE850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157" y="1565383"/>
            <a:ext cx="10464800" cy="1378084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A Comparison of Idealized Squall Line Climates from CM1, WRF, and MPAS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B44EF5-9880-7490-16D3-AE3F9397C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37" y="5451852"/>
            <a:ext cx="4437089" cy="33278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5B6C77-F4E5-23AD-B6A8-9D166F086F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767" y="3150051"/>
            <a:ext cx="4284689" cy="607530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roup"/>
          <p:cNvGrpSpPr/>
          <p:nvPr/>
        </p:nvGrpSpPr>
        <p:grpSpPr>
          <a:xfrm>
            <a:off x="323152" y="3595295"/>
            <a:ext cx="12513586" cy="4318001"/>
            <a:chOff x="0" y="0"/>
            <a:chExt cx="12513585" cy="4318000"/>
          </a:xfrm>
        </p:grpSpPr>
        <p:pic>
          <p:nvPicPr>
            <p:cNvPr id="192" name="pasted-movie.png" descr="pasted-movi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95585" y="0"/>
              <a:ext cx="4318001" cy="4318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3" name="pasted-movie.png" descr="pasted-movi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9908" y="74"/>
              <a:ext cx="4317852" cy="43178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4" name="pasted-movie.png" descr="pasted-movi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74"/>
              <a:ext cx="4317852" cy="43178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5" name="WRF-5:   black…"/>
            <p:cNvSpPr txBox="1"/>
            <p:nvPr/>
          </p:nvSpPr>
          <p:spPr>
            <a:xfrm>
              <a:off x="565056" y="2906360"/>
              <a:ext cx="1723183" cy="90692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1800" b="1"/>
              </a:pPr>
              <a:r>
                <a:t>WRF-5:   black</a:t>
              </a:r>
            </a:p>
            <a:p>
              <a:pPr>
                <a:defRPr sz="1800" b="1">
                  <a:solidFill>
                    <a:schemeClr val="accent1"/>
                  </a:solidFill>
                </a:defRPr>
              </a:pPr>
              <a:r>
                <a:t>CM1-5:    blue</a:t>
              </a:r>
            </a:p>
            <a:p>
              <a:pPr>
                <a:defRPr sz="1800" b="1">
                  <a:solidFill>
                    <a:schemeClr val="accent5"/>
                  </a:solidFill>
                </a:defRPr>
              </a:pPr>
              <a:r>
                <a:t>MPAS-4:     red</a:t>
              </a:r>
            </a:p>
          </p:txBody>
        </p:sp>
        <p:sp>
          <p:nvSpPr>
            <p:cNvPr id="196" name="WRF-5:   black…"/>
            <p:cNvSpPr txBox="1"/>
            <p:nvPr/>
          </p:nvSpPr>
          <p:spPr>
            <a:xfrm>
              <a:off x="4713723" y="2974094"/>
              <a:ext cx="1723183" cy="90692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1800" b="1"/>
              </a:pPr>
              <a:r>
                <a:t>WRF-5:   black</a:t>
              </a:r>
            </a:p>
            <a:p>
              <a:pPr>
                <a:defRPr sz="1800" b="1">
                  <a:solidFill>
                    <a:schemeClr val="accent1"/>
                  </a:solidFill>
                </a:defRPr>
              </a:pPr>
              <a:r>
                <a:t>CM1-5:    blue</a:t>
              </a:r>
            </a:p>
            <a:p>
              <a:pPr>
                <a:defRPr sz="1800" b="1">
                  <a:solidFill>
                    <a:schemeClr val="accent5"/>
                  </a:solidFill>
                </a:defRPr>
              </a:pPr>
              <a:r>
                <a:t>MPAS-4:     red</a:t>
              </a:r>
            </a:p>
          </p:txBody>
        </p:sp>
        <p:sp>
          <p:nvSpPr>
            <p:cNvPr id="197" name="WRF-5:   black…"/>
            <p:cNvSpPr txBox="1"/>
            <p:nvPr/>
          </p:nvSpPr>
          <p:spPr>
            <a:xfrm>
              <a:off x="8769256" y="2974094"/>
              <a:ext cx="1723183" cy="90692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1800" b="1"/>
              </a:pPr>
              <a:r>
                <a:t>WRF-5:   black</a:t>
              </a:r>
            </a:p>
            <a:p>
              <a:pPr>
                <a:defRPr sz="1800" b="1">
                  <a:solidFill>
                    <a:schemeClr val="accent1"/>
                  </a:solidFill>
                </a:defRPr>
              </a:pPr>
              <a:r>
                <a:t>CM1-5:    blue</a:t>
              </a:r>
            </a:p>
            <a:p>
              <a:pPr>
                <a:defRPr sz="1800" b="1">
                  <a:solidFill>
                    <a:schemeClr val="accent5"/>
                  </a:solidFill>
                </a:defRPr>
              </a:pPr>
              <a:r>
                <a:t>MPAS-4:     red</a:t>
              </a:r>
            </a:p>
          </p:txBody>
        </p:sp>
      </p:grpSp>
      <p:sp>
        <p:nvSpPr>
          <p:cNvPr id="199" name="15 min Accumulated Preciptation KDEs"/>
          <p:cNvSpPr txBox="1"/>
          <p:nvPr/>
        </p:nvSpPr>
        <p:spPr>
          <a:xfrm>
            <a:off x="1584399" y="829560"/>
            <a:ext cx="9836002" cy="71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t>15 min Accumulated Preciptation KDEs</a:t>
            </a:r>
          </a:p>
        </p:txBody>
      </p:sp>
      <p:sp>
        <p:nvSpPr>
          <p:cNvPr id="200" name="Experiment Cape=2000 Shear=06"/>
          <p:cNvSpPr txBox="1"/>
          <p:nvPr/>
        </p:nvSpPr>
        <p:spPr>
          <a:xfrm>
            <a:off x="403527" y="3139387"/>
            <a:ext cx="4170544" cy="355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     Experiment Cape=2000 Shear=06      </a:t>
            </a:r>
          </a:p>
        </p:txBody>
      </p:sp>
      <p:sp>
        <p:nvSpPr>
          <p:cNvPr id="201" name="Experiment Cape=3500 Shear=06"/>
          <p:cNvSpPr txBox="1"/>
          <p:nvPr/>
        </p:nvSpPr>
        <p:spPr>
          <a:xfrm>
            <a:off x="4494673" y="3139387"/>
            <a:ext cx="4170543" cy="355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     Experiment Cape=3500 Shear=06      </a:t>
            </a:r>
          </a:p>
        </p:txBody>
      </p:sp>
      <p:sp>
        <p:nvSpPr>
          <p:cNvPr id="202" name="Experiment Cape=3500 Shear=18"/>
          <p:cNvSpPr txBox="1"/>
          <p:nvPr/>
        </p:nvSpPr>
        <p:spPr>
          <a:xfrm>
            <a:off x="8533273" y="3139387"/>
            <a:ext cx="4170543" cy="355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     Experiment Cape=3500 Shear=18      </a:t>
            </a:r>
          </a:p>
        </p:txBody>
      </p:sp>
      <p:sp>
        <p:nvSpPr>
          <p:cNvPr id="203" name="Lower threshold is 0.1 mm"/>
          <p:cNvSpPr txBox="1"/>
          <p:nvPr/>
        </p:nvSpPr>
        <p:spPr>
          <a:xfrm>
            <a:off x="3841990" y="8285338"/>
            <a:ext cx="5475909" cy="62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Lower threshold is 0.1 mm</a:t>
            </a:r>
          </a:p>
        </p:txBody>
      </p:sp>
      <p:sp>
        <p:nvSpPr>
          <p:cNvPr id="204" name="Oval"/>
          <p:cNvSpPr/>
          <p:nvPr/>
        </p:nvSpPr>
        <p:spPr>
          <a:xfrm>
            <a:off x="8778041" y="3784917"/>
            <a:ext cx="905273" cy="718320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5" name="Oval"/>
          <p:cNvSpPr/>
          <p:nvPr/>
        </p:nvSpPr>
        <p:spPr>
          <a:xfrm>
            <a:off x="4587041" y="3784917"/>
            <a:ext cx="905273" cy="718320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6" name="Oval"/>
          <p:cNvSpPr/>
          <p:nvPr/>
        </p:nvSpPr>
        <p:spPr>
          <a:xfrm>
            <a:off x="396041" y="3784917"/>
            <a:ext cx="905273" cy="718320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7" name="Oval"/>
          <p:cNvSpPr/>
          <p:nvPr/>
        </p:nvSpPr>
        <p:spPr>
          <a:xfrm>
            <a:off x="2966521" y="3784917"/>
            <a:ext cx="1678783" cy="718320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8" name="Oval"/>
          <p:cNvSpPr/>
          <p:nvPr/>
        </p:nvSpPr>
        <p:spPr>
          <a:xfrm>
            <a:off x="7005122" y="3708717"/>
            <a:ext cx="1678782" cy="718320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9" name="Oval"/>
          <p:cNvSpPr/>
          <p:nvPr/>
        </p:nvSpPr>
        <p:spPr>
          <a:xfrm>
            <a:off x="11125002" y="3784917"/>
            <a:ext cx="1678782" cy="718320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4 hour Accumulated Preciptation"/>
          <p:cNvSpPr txBox="1"/>
          <p:nvPr/>
        </p:nvSpPr>
        <p:spPr>
          <a:xfrm>
            <a:off x="2422599" y="555240"/>
            <a:ext cx="8159602" cy="71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t>4 hour Accumulated Preciptation</a:t>
            </a:r>
          </a:p>
        </p:txBody>
      </p:sp>
      <p:grpSp>
        <p:nvGrpSpPr>
          <p:cNvPr id="216" name="Group"/>
          <p:cNvGrpSpPr/>
          <p:nvPr/>
        </p:nvGrpSpPr>
        <p:grpSpPr>
          <a:xfrm>
            <a:off x="999066" y="2214421"/>
            <a:ext cx="11430001" cy="3484133"/>
            <a:chOff x="0" y="0"/>
            <a:chExt cx="11430000" cy="3484132"/>
          </a:xfrm>
        </p:grpSpPr>
        <p:pic>
          <p:nvPicPr>
            <p:cNvPr id="212" name="pasted-movie.png" descr="pasted-movi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430000" cy="34841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3" name="WRF-5"/>
            <p:cNvSpPr txBox="1"/>
            <p:nvPr/>
          </p:nvSpPr>
          <p:spPr>
            <a:xfrm>
              <a:off x="6379940" y="434367"/>
              <a:ext cx="1079302" cy="447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/>
              </a:lvl1pPr>
            </a:lstStyle>
            <a:p>
              <a:r>
                <a:t>WRF-5</a:t>
              </a:r>
            </a:p>
          </p:txBody>
        </p:sp>
        <p:sp>
          <p:nvSpPr>
            <p:cNvPr id="214" name="CM1-5"/>
            <p:cNvSpPr txBox="1"/>
            <p:nvPr/>
          </p:nvSpPr>
          <p:spPr>
            <a:xfrm>
              <a:off x="2536437" y="434367"/>
              <a:ext cx="1028850" cy="447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t>CM1-5</a:t>
              </a:r>
            </a:p>
          </p:txBody>
        </p:sp>
        <p:sp>
          <p:nvSpPr>
            <p:cNvPr id="215" name="MPAS-4"/>
            <p:cNvSpPr txBox="1"/>
            <p:nvPr/>
          </p:nvSpPr>
          <p:spPr>
            <a:xfrm>
              <a:off x="10025178" y="338880"/>
              <a:ext cx="1243311" cy="447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>
                  <a:solidFill>
                    <a:schemeClr val="accent5"/>
                  </a:solidFill>
                </a:defRPr>
              </a:lvl1pPr>
            </a:lstStyle>
            <a:p>
              <a:r>
                <a:t>MPAS-4</a:t>
              </a:r>
            </a:p>
          </p:txBody>
        </p:sp>
      </p:grpSp>
      <p:grpSp>
        <p:nvGrpSpPr>
          <p:cNvPr id="221" name="Group"/>
          <p:cNvGrpSpPr/>
          <p:nvPr/>
        </p:nvGrpSpPr>
        <p:grpSpPr>
          <a:xfrm>
            <a:off x="999066" y="6155228"/>
            <a:ext cx="11430001" cy="3484134"/>
            <a:chOff x="0" y="0"/>
            <a:chExt cx="11430000" cy="3484132"/>
          </a:xfrm>
        </p:grpSpPr>
        <p:pic>
          <p:nvPicPr>
            <p:cNvPr id="217" name="pasted-movie.png" descr="pasted-movi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1430000" cy="34841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8" name="CM1-5"/>
            <p:cNvSpPr txBox="1"/>
            <p:nvPr/>
          </p:nvSpPr>
          <p:spPr>
            <a:xfrm>
              <a:off x="2536437" y="338282"/>
              <a:ext cx="1028850" cy="44723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t>CM1-5</a:t>
              </a:r>
            </a:p>
          </p:txBody>
        </p:sp>
        <p:sp>
          <p:nvSpPr>
            <p:cNvPr id="219" name="WRF-5"/>
            <p:cNvSpPr txBox="1"/>
            <p:nvPr/>
          </p:nvSpPr>
          <p:spPr>
            <a:xfrm>
              <a:off x="4312380" y="338282"/>
              <a:ext cx="1079303" cy="4472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/>
              </a:lvl1pPr>
            </a:lstStyle>
            <a:p>
              <a:r>
                <a:t>WRF-5</a:t>
              </a:r>
            </a:p>
          </p:txBody>
        </p:sp>
        <p:sp>
          <p:nvSpPr>
            <p:cNvPr id="220" name="MPAS-4"/>
            <p:cNvSpPr txBox="1"/>
            <p:nvPr/>
          </p:nvSpPr>
          <p:spPr>
            <a:xfrm>
              <a:off x="7988097" y="338282"/>
              <a:ext cx="1243311" cy="44723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>
                  <a:solidFill>
                    <a:schemeClr val="accent5"/>
                  </a:solidFill>
                </a:defRPr>
              </a:lvl1pPr>
            </a:lstStyle>
            <a:p>
              <a:r>
                <a:t>MPAS-4</a:t>
              </a:r>
            </a:p>
          </p:txBody>
        </p:sp>
      </p:grpSp>
      <p:sp>
        <p:nvSpPr>
          <p:cNvPr id="222" name="Experiment:  C3500 Shear=06"/>
          <p:cNvSpPr txBox="1"/>
          <p:nvPr/>
        </p:nvSpPr>
        <p:spPr>
          <a:xfrm>
            <a:off x="3877220" y="1662141"/>
            <a:ext cx="5250360" cy="520937"/>
          </a:xfrm>
          <a:prstGeom prst="rect">
            <a:avLst/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r>
              <a:t>Experiment:  C3500 Shear=06</a:t>
            </a:r>
          </a:p>
        </p:txBody>
      </p:sp>
      <p:sp>
        <p:nvSpPr>
          <p:cNvPr id="223" name="Experiment:  C3500 Shear=18"/>
          <p:cNvSpPr txBox="1"/>
          <p:nvPr/>
        </p:nvSpPr>
        <p:spPr>
          <a:xfrm>
            <a:off x="4088887" y="5637412"/>
            <a:ext cx="5250360" cy="520936"/>
          </a:xfrm>
          <a:prstGeom prst="rect">
            <a:avLst/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r>
              <a:t>Experiment:  C3500 Shear=18</a:t>
            </a:r>
          </a:p>
        </p:txBody>
      </p:sp>
      <p:sp>
        <p:nvSpPr>
          <p:cNvPr id="224" name="Rectangle"/>
          <p:cNvSpPr/>
          <p:nvPr/>
        </p:nvSpPr>
        <p:spPr>
          <a:xfrm>
            <a:off x="4373998" y="5092700"/>
            <a:ext cx="4873785" cy="52093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o MPAS  (4TH), out of the box, behaves differently than WRF and CM1 out of the box.…"/>
          <p:cNvSpPr txBox="1">
            <a:spLocks noGrp="1"/>
          </p:cNvSpPr>
          <p:nvPr>
            <p:ph type="body" idx="1"/>
          </p:nvPr>
        </p:nvSpPr>
        <p:spPr>
          <a:xfrm>
            <a:off x="312420" y="1851660"/>
            <a:ext cx="11099801" cy="6286501"/>
          </a:xfrm>
          <a:prstGeom prst="rect">
            <a:avLst/>
          </a:prstGeom>
        </p:spPr>
        <p:txBody>
          <a:bodyPr/>
          <a:lstStyle/>
          <a:p>
            <a:r>
              <a:t>So MPAS  (4TH), out of the box, behaves differently than WRF and CM1 out of the box.</a:t>
            </a:r>
          </a:p>
          <a:p>
            <a:r>
              <a:t>MPAS-4:</a:t>
            </a:r>
          </a:p>
          <a:p>
            <a:pPr lvl="1"/>
            <a:r>
              <a:t>larger cold pool</a:t>
            </a:r>
          </a:p>
          <a:p>
            <a:pPr lvl="1"/>
            <a:r>
              <a:t>more updraft objects, but weaker updrafts</a:t>
            </a:r>
          </a:p>
          <a:p>
            <a:pPr lvl="1"/>
            <a:r>
              <a:t>larger numbers of grid locations with light rain</a:t>
            </a:r>
          </a:p>
          <a:p>
            <a:pPr lvl="1"/>
            <a:r>
              <a:t>Differences are largest at lower shear</a:t>
            </a:r>
          </a:p>
          <a:p>
            <a:r>
              <a:t>Why?</a:t>
            </a:r>
          </a:p>
        </p:txBody>
      </p:sp>
      <p:sp>
        <p:nvSpPr>
          <p:cNvPr id="227" name="Summary to this point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r>
              <a:t>Summary to this point…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ummary to this point…"/>
          <p:cNvSpPr txBox="1">
            <a:spLocks noGrp="1"/>
          </p:cNvSpPr>
          <p:nvPr>
            <p:ph type="title"/>
          </p:nvPr>
        </p:nvSpPr>
        <p:spPr>
          <a:xfrm>
            <a:off x="952500" y="-54772"/>
            <a:ext cx="11099800" cy="2159001"/>
          </a:xfrm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r>
              <a:t>Summary to this point…</a:t>
            </a:r>
          </a:p>
        </p:txBody>
      </p:sp>
      <p:pic>
        <p:nvPicPr>
          <p:cNvPr id="230" name="screenshot_1129.png" descr="screenshot_11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674" y="2589004"/>
            <a:ext cx="8318977" cy="6788676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MPAS~4th order transport scheme"/>
          <p:cNvSpPr txBox="1"/>
          <p:nvPr/>
        </p:nvSpPr>
        <p:spPr>
          <a:xfrm>
            <a:off x="3945081" y="1983658"/>
            <a:ext cx="7207598" cy="62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b="1">
                <a:solidFill>
                  <a:schemeClr val="accent5"/>
                </a:solidFill>
              </a:rPr>
              <a:t>MPAS~4th</a:t>
            </a:r>
            <a:r>
              <a:t> order transport scheme</a:t>
            </a:r>
          </a:p>
        </p:txBody>
      </p:sp>
      <p:sp>
        <p:nvSpPr>
          <p:cNvPr id="232" name="Linear…"/>
          <p:cNvSpPr txBox="1"/>
          <p:nvPr/>
        </p:nvSpPr>
        <p:spPr>
          <a:xfrm>
            <a:off x="742106" y="2464024"/>
            <a:ext cx="2376588" cy="3312444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Linear</a:t>
            </a:r>
          </a:p>
          <a:p>
            <a:r>
              <a:t>advection</a:t>
            </a:r>
          </a:p>
          <a:p>
            <a:r>
              <a:t>of various </a:t>
            </a:r>
          </a:p>
          <a:p>
            <a:r>
              <a:t>shapes</a:t>
            </a:r>
          </a:p>
          <a:p>
            <a:r>
              <a:t>for</a:t>
            </a:r>
          </a:p>
          <a:p>
            <a:r>
              <a:t>1000 steps</a:t>
            </a:r>
          </a:p>
        </p:txBody>
      </p:sp>
      <p:sp>
        <p:nvSpPr>
          <p:cNvPr id="233" name="Note: MPAS…"/>
          <p:cNvSpPr txBox="1"/>
          <p:nvPr/>
        </p:nvSpPr>
        <p:spPr>
          <a:xfrm>
            <a:off x="242398" y="6148963"/>
            <a:ext cx="3376004" cy="287168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700"/>
            </a:pPr>
            <a:r>
              <a:t>Note: MPAS</a:t>
            </a:r>
          </a:p>
          <a:p>
            <a:pPr>
              <a:defRPr sz="2700"/>
            </a:pPr>
            <a:r>
              <a:t>has a monotonic limiter on scalars to preserve positive definite fields </a:t>
            </a:r>
          </a:p>
          <a:p>
            <a:pPr>
              <a:defRPr sz="2700"/>
            </a:pPr>
            <a:r>
              <a:t>(which adds some dissipation!)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ummary to this point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r>
              <a:t>Summary to this point…</a:t>
            </a:r>
          </a:p>
        </p:txBody>
      </p:sp>
      <p:sp>
        <p:nvSpPr>
          <p:cNvPr id="236" name="MPAS-3rd order transport scheme"/>
          <p:cNvSpPr txBox="1"/>
          <p:nvPr/>
        </p:nvSpPr>
        <p:spPr>
          <a:xfrm>
            <a:off x="3989618" y="1983658"/>
            <a:ext cx="7118525" cy="62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b="1">
                <a:solidFill>
                  <a:schemeClr val="accent2"/>
                </a:solidFill>
              </a:rPr>
              <a:t>MPAS-3rd</a:t>
            </a:r>
            <a:r>
              <a:t> order transport scheme</a:t>
            </a:r>
          </a:p>
        </p:txBody>
      </p:sp>
      <p:sp>
        <p:nvSpPr>
          <p:cNvPr id="237" name="Linear…"/>
          <p:cNvSpPr txBox="1"/>
          <p:nvPr/>
        </p:nvSpPr>
        <p:spPr>
          <a:xfrm>
            <a:off x="742106" y="2464024"/>
            <a:ext cx="2376588" cy="3312444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Linear</a:t>
            </a:r>
          </a:p>
          <a:p>
            <a:r>
              <a:t>advection</a:t>
            </a:r>
          </a:p>
          <a:p>
            <a:r>
              <a:t>of various </a:t>
            </a:r>
          </a:p>
          <a:p>
            <a:r>
              <a:t>shapes</a:t>
            </a:r>
          </a:p>
          <a:p>
            <a:r>
              <a:t>for</a:t>
            </a:r>
          </a:p>
          <a:p>
            <a:r>
              <a:t>1000 steps</a:t>
            </a:r>
          </a:p>
        </p:txBody>
      </p:sp>
      <p:sp>
        <p:nvSpPr>
          <p:cNvPr id="238" name="Note: MPAS…"/>
          <p:cNvSpPr txBox="1"/>
          <p:nvPr/>
        </p:nvSpPr>
        <p:spPr>
          <a:xfrm>
            <a:off x="242398" y="6148963"/>
            <a:ext cx="3376004" cy="287168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700"/>
            </a:pPr>
            <a:r>
              <a:t>Note: MPAS</a:t>
            </a:r>
          </a:p>
          <a:p>
            <a:pPr>
              <a:defRPr sz="2700"/>
            </a:pPr>
            <a:r>
              <a:t>has a monotonic limiter on scalars to preserve positive definite fields </a:t>
            </a:r>
          </a:p>
          <a:p>
            <a:pPr>
              <a:defRPr sz="2700"/>
            </a:pPr>
            <a:r>
              <a:t>(which adds some dissipation!)</a:t>
            </a:r>
          </a:p>
        </p:txBody>
      </p:sp>
      <p:pic>
        <p:nvPicPr>
          <p:cNvPr id="239" name="screenshot_1130.png" descr="screenshot_11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338" y="2662674"/>
            <a:ext cx="8318501" cy="673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download-12.png" descr="download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675486"/>
            <a:ext cx="13004801" cy="3328444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WRF…"/>
          <p:cNvSpPr txBox="1"/>
          <p:nvPr/>
        </p:nvSpPr>
        <p:spPr>
          <a:xfrm>
            <a:off x="4989486" y="4019340"/>
            <a:ext cx="1346945" cy="642715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00" b="1"/>
            </a:pPr>
            <a:r>
              <a:t>WRF</a:t>
            </a:r>
          </a:p>
          <a:p>
            <a:pPr>
              <a:defRPr sz="1200"/>
            </a:pPr>
            <a:r>
              <a:t>W</a:t>
            </a:r>
            <a:r>
              <a:rPr baseline="-5999"/>
              <a:t>max</a:t>
            </a:r>
            <a:r>
              <a:t>: 7.5</a:t>
            </a:r>
          </a:p>
          <a:p>
            <a:pPr>
              <a:defRPr sz="1200"/>
            </a:pPr>
            <a:r>
              <a:t>Cold Pool:  16.9%</a:t>
            </a:r>
          </a:p>
        </p:txBody>
      </p:sp>
      <p:sp>
        <p:nvSpPr>
          <p:cNvPr id="243" name="CM1…"/>
          <p:cNvSpPr txBox="1"/>
          <p:nvPr/>
        </p:nvSpPr>
        <p:spPr>
          <a:xfrm>
            <a:off x="1697812" y="4019340"/>
            <a:ext cx="1346945" cy="642715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00" b="1">
                <a:solidFill>
                  <a:schemeClr val="accent1"/>
                </a:solidFill>
              </a:defRPr>
            </a:pPr>
            <a:r>
              <a:t>CM1</a:t>
            </a:r>
          </a:p>
          <a:p>
            <a:pPr>
              <a:defRPr sz="1200"/>
            </a:pPr>
            <a:r>
              <a:t>W</a:t>
            </a:r>
            <a:r>
              <a:rPr baseline="-5999"/>
              <a:t>max</a:t>
            </a:r>
            <a:r>
              <a:t>: 5.7</a:t>
            </a:r>
          </a:p>
          <a:p>
            <a:pPr>
              <a:defRPr sz="1200"/>
            </a:pPr>
            <a:r>
              <a:t>Cold Pool:  12.3%</a:t>
            </a:r>
          </a:p>
        </p:txBody>
      </p:sp>
      <p:sp>
        <p:nvSpPr>
          <p:cNvPr id="244" name="MPAS…"/>
          <p:cNvSpPr txBox="1"/>
          <p:nvPr/>
        </p:nvSpPr>
        <p:spPr>
          <a:xfrm>
            <a:off x="8268458" y="4019340"/>
            <a:ext cx="1346945" cy="642715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00" b="1">
                <a:solidFill>
                  <a:schemeClr val="accent2"/>
                </a:solidFill>
              </a:defRPr>
            </a:pPr>
            <a:r>
              <a:t>MPAS</a:t>
            </a:r>
          </a:p>
          <a:p>
            <a:pPr>
              <a:defRPr sz="1200"/>
            </a:pPr>
            <a:r>
              <a:t>W</a:t>
            </a:r>
            <a:r>
              <a:rPr baseline="-5999"/>
              <a:t>max</a:t>
            </a:r>
            <a:r>
              <a:t>: 7.7</a:t>
            </a:r>
          </a:p>
          <a:p>
            <a:pPr>
              <a:defRPr sz="1200"/>
            </a:pPr>
            <a:r>
              <a:t>Cold Pool:  18.1%</a:t>
            </a:r>
          </a:p>
        </p:txBody>
      </p:sp>
      <p:sp>
        <p:nvSpPr>
          <p:cNvPr id="245" name="Line"/>
          <p:cNvSpPr/>
          <p:nvPr/>
        </p:nvSpPr>
        <p:spPr>
          <a:xfrm flipH="1" flipV="1">
            <a:off x="5056752" y="5954250"/>
            <a:ext cx="4086850" cy="1685326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46" name="Line"/>
          <p:cNvSpPr/>
          <p:nvPr/>
        </p:nvSpPr>
        <p:spPr>
          <a:xfrm flipH="1" flipV="1">
            <a:off x="8314510" y="5898408"/>
            <a:ext cx="1367882" cy="1867019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47" name="WRF-5"/>
          <p:cNvSpPr txBox="1"/>
          <p:nvPr/>
        </p:nvSpPr>
        <p:spPr>
          <a:xfrm>
            <a:off x="5120963" y="5488502"/>
            <a:ext cx="1240136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/>
            </a:lvl1pPr>
          </a:lstStyle>
          <a:p>
            <a:r>
              <a:t>WRF-5</a:t>
            </a:r>
          </a:p>
        </p:txBody>
      </p:sp>
      <p:sp>
        <p:nvSpPr>
          <p:cNvPr id="248" name="CM1-5"/>
          <p:cNvSpPr txBox="1"/>
          <p:nvPr/>
        </p:nvSpPr>
        <p:spPr>
          <a:xfrm>
            <a:off x="1911585" y="5543262"/>
            <a:ext cx="1181274" cy="496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t>CM1-5</a:t>
            </a:r>
          </a:p>
        </p:txBody>
      </p:sp>
      <p:sp>
        <p:nvSpPr>
          <p:cNvPr id="249" name="Impact of Transport Numerics?"/>
          <p:cNvSpPr txBox="1"/>
          <p:nvPr/>
        </p:nvSpPr>
        <p:spPr>
          <a:xfrm>
            <a:off x="1837180" y="350104"/>
            <a:ext cx="9837391" cy="9038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600">
                <a:solidFill>
                  <a:srgbClr val="FFFFFF"/>
                </a:solidFill>
              </a:defRPr>
            </a:lvl1pPr>
          </a:lstStyle>
          <a:p>
            <a:r>
              <a:t>Impact of Transport Numerics?</a:t>
            </a:r>
          </a:p>
        </p:txBody>
      </p:sp>
      <p:sp>
        <p:nvSpPr>
          <p:cNvPr id="250" name="WRF:   black…"/>
          <p:cNvSpPr txBox="1"/>
          <p:nvPr/>
        </p:nvSpPr>
        <p:spPr>
          <a:xfrm>
            <a:off x="509227" y="1980747"/>
            <a:ext cx="2305993" cy="152673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just">
              <a:defRPr sz="2400" b="1"/>
            </a:pPr>
            <a:r>
              <a:t>WRF:   black</a:t>
            </a:r>
          </a:p>
          <a:p>
            <a:pPr algn="just">
              <a:defRPr sz="2400" b="1">
                <a:solidFill>
                  <a:schemeClr val="accent1"/>
                </a:solidFill>
              </a:defRPr>
            </a:pPr>
            <a:r>
              <a:t>CM1:   blue</a:t>
            </a:r>
          </a:p>
          <a:p>
            <a:pPr algn="just">
              <a:defRPr sz="2400" b="1">
                <a:solidFill>
                  <a:schemeClr val="accent2"/>
                </a:solidFill>
              </a:defRPr>
            </a:pPr>
            <a:r>
              <a:t>MPAS: green</a:t>
            </a:r>
          </a:p>
          <a:p>
            <a:pPr algn="just">
              <a:defRPr sz="2400" b="1">
                <a:solidFill>
                  <a:schemeClr val="accent5"/>
                </a:solidFill>
              </a:defRPr>
            </a:pPr>
            <a:r>
              <a:t>MPAS-3OT: red</a:t>
            </a:r>
          </a:p>
        </p:txBody>
      </p:sp>
      <p:sp>
        <p:nvSpPr>
          <p:cNvPr id="251" name="Line"/>
          <p:cNvSpPr/>
          <p:nvPr/>
        </p:nvSpPr>
        <p:spPr>
          <a:xfrm flipH="1" flipV="1">
            <a:off x="1464784" y="6183063"/>
            <a:ext cx="1842173" cy="942779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52" name="Line"/>
          <p:cNvSpPr/>
          <p:nvPr/>
        </p:nvSpPr>
        <p:spPr>
          <a:xfrm flipV="1">
            <a:off x="4056478" y="6493101"/>
            <a:ext cx="470689" cy="677756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53" name="Sub-domain of…"/>
          <p:cNvSpPr txBox="1"/>
          <p:nvPr/>
        </p:nvSpPr>
        <p:spPr>
          <a:xfrm>
            <a:off x="5260101" y="7300362"/>
            <a:ext cx="2011516" cy="627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800" i="1"/>
            </a:pPr>
            <a:r>
              <a:t>Sub-domain of</a:t>
            </a:r>
          </a:p>
          <a:p>
            <a:pPr>
              <a:defRPr sz="1800" i="1"/>
            </a:pPr>
            <a:r>
              <a:t>400</a:t>
            </a:r>
            <a:r>
              <a:rPr baseline="31999"/>
              <a:t>2</a:t>
            </a:r>
            <a:r>
              <a:t> km shown</a:t>
            </a:r>
          </a:p>
        </p:txBody>
      </p:sp>
      <p:sp>
        <p:nvSpPr>
          <p:cNvPr id="254" name="Line"/>
          <p:cNvSpPr/>
          <p:nvPr/>
        </p:nvSpPr>
        <p:spPr>
          <a:xfrm flipV="1">
            <a:off x="10032909" y="5908396"/>
            <a:ext cx="1314326" cy="184705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55" name="Cold Pool…"/>
          <p:cNvSpPr txBox="1"/>
          <p:nvPr/>
        </p:nvSpPr>
        <p:spPr>
          <a:xfrm>
            <a:off x="2252671" y="6938412"/>
            <a:ext cx="1844626" cy="1351422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Cold Pool</a:t>
            </a:r>
          </a:p>
          <a:p>
            <a:pPr>
              <a:defRPr sz="2400"/>
            </a:pPr>
            <a:r>
              <a:t>depicted by</a:t>
            </a:r>
          </a:p>
          <a:p>
            <a:pPr>
              <a:defRPr sz="1800"/>
            </a:pPr>
            <a:r>
              <a:t>grey shading</a:t>
            </a:r>
          </a:p>
          <a:p>
            <a:pPr>
              <a:defRPr sz="1800"/>
            </a:pPr>
            <a:r>
              <a:t>where  ΔT &lt; -1 C</a:t>
            </a:r>
          </a:p>
        </p:txBody>
      </p:sp>
      <p:sp>
        <p:nvSpPr>
          <p:cNvPr id="256" name="W &gt; 1 m/s below 2 km updrafts…"/>
          <p:cNvSpPr txBox="1"/>
          <p:nvPr/>
        </p:nvSpPr>
        <p:spPr>
          <a:xfrm>
            <a:off x="8885463" y="7120297"/>
            <a:ext cx="1688890" cy="1756160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200"/>
            </a:pPr>
            <a:r>
              <a:t>W &gt; 1 m/s below 2 km updrafts</a:t>
            </a:r>
          </a:p>
          <a:p>
            <a:pPr>
              <a:defRPr sz="2200"/>
            </a:pPr>
            <a:r>
              <a:t>are color pixels</a:t>
            </a:r>
          </a:p>
        </p:txBody>
      </p:sp>
      <p:sp>
        <p:nvSpPr>
          <p:cNvPr id="257" name="MPAS-3OT…"/>
          <p:cNvSpPr txBox="1"/>
          <p:nvPr/>
        </p:nvSpPr>
        <p:spPr>
          <a:xfrm>
            <a:off x="11547433" y="4019340"/>
            <a:ext cx="1346945" cy="642715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00" b="1">
                <a:solidFill>
                  <a:schemeClr val="accent5"/>
                </a:solidFill>
              </a:defRPr>
            </a:pPr>
            <a:r>
              <a:t>MPAS-3OT</a:t>
            </a:r>
          </a:p>
          <a:p>
            <a:pPr>
              <a:defRPr sz="1200"/>
            </a:pPr>
            <a:r>
              <a:t>W</a:t>
            </a:r>
            <a:r>
              <a:rPr baseline="-5999"/>
              <a:t>max</a:t>
            </a:r>
            <a:r>
              <a:t>: 6.8</a:t>
            </a:r>
          </a:p>
          <a:p>
            <a:pPr>
              <a:defRPr sz="1200"/>
            </a:pPr>
            <a:r>
              <a:t>Cold Pool:  16.1%</a:t>
            </a:r>
          </a:p>
        </p:txBody>
      </p:sp>
      <p:sp>
        <p:nvSpPr>
          <p:cNvPr id="258" name="MPAS-3"/>
          <p:cNvSpPr txBox="1"/>
          <p:nvPr/>
        </p:nvSpPr>
        <p:spPr>
          <a:xfrm>
            <a:off x="11259253" y="6286281"/>
            <a:ext cx="1431479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>
                <a:solidFill>
                  <a:schemeClr val="accent5"/>
                </a:solidFill>
              </a:defRPr>
            </a:lvl1pPr>
          </a:lstStyle>
          <a:p>
            <a:r>
              <a:t>MPAS-3</a:t>
            </a:r>
          </a:p>
        </p:txBody>
      </p:sp>
      <p:sp>
        <p:nvSpPr>
          <p:cNvPr id="259" name="3rd Order…"/>
          <p:cNvSpPr txBox="1"/>
          <p:nvPr/>
        </p:nvSpPr>
        <p:spPr>
          <a:xfrm>
            <a:off x="9841064" y="2052183"/>
            <a:ext cx="2689325" cy="980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6">
                    <a:lumOff val="-8741"/>
                  </a:schemeClr>
                </a:solidFill>
              </a:defRPr>
            </a:pPr>
            <a:r>
              <a:t>3rd Order</a:t>
            </a:r>
          </a:p>
          <a:p>
            <a:pPr>
              <a:defRPr sz="2400">
                <a:solidFill>
                  <a:schemeClr val="accent6">
                    <a:lumOff val="-8741"/>
                  </a:schemeClr>
                </a:solidFill>
              </a:defRPr>
            </a:pPr>
            <a:r>
              <a:t>(strong dissipation)</a:t>
            </a:r>
          </a:p>
        </p:txBody>
      </p:sp>
      <p:sp>
        <p:nvSpPr>
          <p:cNvPr id="260" name="Line"/>
          <p:cNvSpPr/>
          <p:nvPr/>
        </p:nvSpPr>
        <p:spPr>
          <a:xfrm>
            <a:off x="10900183" y="3056543"/>
            <a:ext cx="357301" cy="72638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61" name="~4th Order…"/>
          <p:cNvSpPr txBox="1"/>
          <p:nvPr/>
        </p:nvSpPr>
        <p:spPr>
          <a:xfrm>
            <a:off x="6408222" y="1974397"/>
            <a:ext cx="2553743" cy="980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6">
                    <a:lumOff val="-8741"/>
                  </a:schemeClr>
                </a:solidFill>
              </a:defRPr>
            </a:pPr>
            <a:r>
              <a:t>~4th Order</a:t>
            </a:r>
          </a:p>
          <a:p>
            <a:pPr>
              <a:defRPr sz="2400">
                <a:solidFill>
                  <a:schemeClr val="accent6">
                    <a:lumOff val="-8741"/>
                  </a:schemeClr>
                </a:solidFill>
              </a:defRPr>
            </a:pPr>
            <a:r>
              <a:t>(weak dissipation)</a:t>
            </a:r>
          </a:p>
        </p:txBody>
      </p:sp>
      <p:sp>
        <p:nvSpPr>
          <p:cNvPr id="262" name="Line"/>
          <p:cNvSpPr/>
          <p:nvPr/>
        </p:nvSpPr>
        <p:spPr>
          <a:xfrm>
            <a:off x="7815939" y="2968218"/>
            <a:ext cx="357301" cy="72638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63" name="MPAS-4"/>
          <p:cNvSpPr txBox="1"/>
          <p:nvPr/>
        </p:nvSpPr>
        <p:spPr>
          <a:xfrm>
            <a:off x="8389203" y="5449505"/>
            <a:ext cx="1431479" cy="496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>
                <a:solidFill>
                  <a:schemeClr val="accent5"/>
                </a:solidFill>
              </a:defRPr>
            </a:lvl1pPr>
          </a:lstStyle>
          <a:p>
            <a:r>
              <a:t>MPAS-4</a:t>
            </a:r>
          </a:p>
        </p:txBody>
      </p:sp>
      <p:sp>
        <p:nvSpPr>
          <p:cNvPr id="264" name="MPAS-3"/>
          <p:cNvSpPr txBox="1"/>
          <p:nvPr/>
        </p:nvSpPr>
        <p:spPr>
          <a:xfrm>
            <a:off x="11259253" y="6286281"/>
            <a:ext cx="1431479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t>MPAS-3</a:t>
            </a:r>
          </a:p>
        </p:txBody>
      </p:sp>
      <p:sp>
        <p:nvSpPr>
          <p:cNvPr id="265" name="MPAS-3"/>
          <p:cNvSpPr txBox="1"/>
          <p:nvPr/>
        </p:nvSpPr>
        <p:spPr>
          <a:xfrm>
            <a:off x="11822064" y="4029209"/>
            <a:ext cx="797682" cy="249430"/>
          </a:xfrm>
          <a:prstGeom prst="rect">
            <a:avLst/>
          </a:prstGeom>
          <a:solidFill>
            <a:srgbClr val="DCDEE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100" b="1">
                <a:solidFill>
                  <a:schemeClr val="accent2"/>
                </a:solidFill>
              </a:defRPr>
            </a:lvl1pPr>
          </a:lstStyle>
          <a:p>
            <a:r>
              <a:t>MPAS-3</a:t>
            </a:r>
          </a:p>
        </p:txBody>
      </p:sp>
      <p:sp>
        <p:nvSpPr>
          <p:cNvPr id="266" name="MPAS-4"/>
          <p:cNvSpPr txBox="1"/>
          <p:nvPr/>
        </p:nvSpPr>
        <p:spPr>
          <a:xfrm>
            <a:off x="8543090" y="4032000"/>
            <a:ext cx="797682" cy="249431"/>
          </a:xfrm>
          <a:prstGeom prst="rect">
            <a:avLst/>
          </a:prstGeom>
          <a:solidFill>
            <a:srgbClr val="DCDEE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100" b="1">
                <a:solidFill>
                  <a:schemeClr val="accent5"/>
                </a:solidFill>
              </a:defRPr>
            </a:lvl1pPr>
          </a:lstStyle>
          <a:p>
            <a:r>
              <a:t>MPAS-4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download-12.png" descr="download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675486"/>
            <a:ext cx="13004801" cy="3328444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WRF…"/>
          <p:cNvSpPr txBox="1"/>
          <p:nvPr/>
        </p:nvSpPr>
        <p:spPr>
          <a:xfrm>
            <a:off x="4989486" y="4019340"/>
            <a:ext cx="1346945" cy="642715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00" b="1"/>
            </a:pPr>
            <a:r>
              <a:t>WRF</a:t>
            </a:r>
          </a:p>
          <a:p>
            <a:pPr>
              <a:defRPr sz="1200"/>
            </a:pPr>
            <a:r>
              <a:t>W</a:t>
            </a:r>
            <a:r>
              <a:rPr baseline="-5999"/>
              <a:t>max</a:t>
            </a:r>
            <a:r>
              <a:t>: 7.5</a:t>
            </a:r>
          </a:p>
          <a:p>
            <a:pPr>
              <a:defRPr sz="1200"/>
            </a:pPr>
            <a:r>
              <a:t>Cold Pool:  16.9%</a:t>
            </a:r>
          </a:p>
        </p:txBody>
      </p:sp>
      <p:sp>
        <p:nvSpPr>
          <p:cNvPr id="270" name="CM1…"/>
          <p:cNvSpPr txBox="1"/>
          <p:nvPr/>
        </p:nvSpPr>
        <p:spPr>
          <a:xfrm>
            <a:off x="1697812" y="4019340"/>
            <a:ext cx="1346945" cy="642715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00" b="1">
                <a:solidFill>
                  <a:schemeClr val="accent1"/>
                </a:solidFill>
              </a:defRPr>
            </a:pPr>
            <a:r>
              <a:t>CM1</a:t>
            </a:r>
          </a:p>
          <a:p>
            <a:pPr>
              <a:defRPr sz="1200"/>
            </a:pPr>
            <a:r>
              <a:t>W</a:t>
            </a:r>
            <a:r>
              <a:rPr baseline="-5999"/>
              <a:t>max</a:t>
            </a:r>
            <a:r>
              <a:t>: 5.7</a:t>
            </a:r>
          </a:p>
          <a:p>
            <a:pPr>
              <a:defRPr sz="1200"/>
            </a:pPr>
            <a:r>
              <a:t>Cold Pool:  12.3%</a:t>
            </a:r>
          </a:p>
        </p:txBody>
      </p:sp>
      <p:sp>
        <p:nvSpPr>
          <p:cNvPr id="271" name="MPAS…"/>
          <p:cNvSpPr txBox="1"/>
          <p:nvPr/>
        </p:nvSpPr>
        <p:spPr>
          <a:xfrm>
            <a:off x="8268458" y="4019340"/>
            <a:ext cx="1346945" cy="642715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00" b="1">
                <a:solidFill>
                  <a:schemeClr val="accent2"/>
                </a:solidFill>
              </a:defRPr>
            </a:pPr>
            <a:r>
              <a:t>MPAS</a:t>
            </a:r>
          </a:p>
          <a:p>
            <a:pPr>
              <a:defRPr sz="1200"/>
            </a:pPr>
            <a:r>
              <a:t>W</a:t>
            </a:r>
            <a:r>
              <a:rPr baseline="-5999"/>
              <a:t>max</a:t>
            </a:r>
            <a:r>
              <a:t>: 7.7</a:t>
            </a:r>
          </a:p>
          <a:p>
            <a:pPr>
              <a:defRPr sz="1200"/>
            </a:pPr>
            <a:r>
              <a:t>Cold Pool:  18.1%</a:t>
            </a:r>
          </a:p>
        </p:txBody>
      </p:sp>
      <p:sp>
        <p:nvSpPr>
          <p:cNvPr id="272" name="WRF-5"/>
          <p:cNvSpPr txBox="1"/>
          <p:nvPr/>
        </p:nvSpPr>
        <p:spPr>
          <a:xfrm>
            <a:off x="5120963" y="5488502"/>
            <a:ext cx="1240136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/>
            </a:lvl1pPr>
          </a:lstStyle>
          <a:p>
            <a:r>
              <a:t>WRF-5</a:t>
            </a:r>
          </a:p>
        </p:txBody>
      </p:sp>
      <p:sp>
        <p:nvSpPr>
          <p:cNvPr id="273" name="CM1-5"/>
          <p:cNvSpPr txBox="1"/>
          <p:nvPr/>
        </p:nvSpPr>
        <p:spPr>
          <a:xfrm>
            <a:off x="1911585" y="5543262"/>
            <a:ext cx="1181274" cy="496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t>CM1-5</a:t>
            </a:r>
          </a:p>
        </p:txBody>
      </p:sp>
      <p:sp>
        <p:nvSpPr>
          <p:cNvPr id="274" name="MPAS-4"/>
          <p:cNvSpPr txBox="1"/>
          <p:nvPr/>
        </p:nvSpPr>
        <p:spPr>
          <a:xfrm>
            <a:off x="8226191" y="6140436"/>
            <a:ext cx="1431480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>
                <a:solidFill>
                  <a:schemeClr val="accent5"/>
                </a:solidFill>
              </a:defRPr>
            </a:lvl1pPr>
          </a:lstStyle>
          <a:p>
            <a:r>
              <a:t>MPAS-4</a:t>
            </a:r>
          </a:p>
        </p:txBody>
      </p:sp>
      <p:sp>
        <p:nvSpPr>
          <p:cNvPr id="275" name="Impact of Transport Numerics….."/>
          <p:cNvSpPr txBox="1"/>
          <p:nvPr/>
        </p:nvSpPr>
        <p:spPr>
          <a:xfrm>
            <a:off x="1481753" y="350104"/>
            <a:ext cx="10548244" cy="9038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600">
                <a:solidFill>
                  <a:srgbClr val="FFFFFF"/>
                </a:solidFill>
              </a:defRPr>
            </a:lvl1pPr>
          </a:lstStyle>
          <a:p>
            <a:r>
              <a:t>Impact of Transport Numerics…..</a:t>
            </a:r>
          </a:p>
        </p:txBody>
      </p:sp>
      <p:sp>
        <p:nvSpPr>
          <p:cNvPr id="276" name="WRF:   black…"/>
          <p:cNvSpPr txBox="1"/>
          <p:nvPr/>
        </p:nvSpPr>
        <p:spPr>
          <a:xfrm>
            <a:off x="280627" y="2068730"/>
            <a:ext cx="2305993" cy="1526729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 b="1"/>
            </a:pPr>
            <a:r>
              <a:t>WRF:   black</a:t>
            </a:r>
          </a:p>
          <a:p>
            <a:pPr>
              <a:defRPr sz="2400" b="1">
                <a:solidFill>
                  <a:schemeClr val="accent1"/>
                </a:solidFill>
              </a:defRPr>
            </a:pPr>
            <a:r>
              <a:t>CM1:   blue</a:t>
            </a:r>
          </a:p>
          <a:p>
            <a:pPr>
              <a:defRPr sz="2400" b="1">
                <a:solidFill>
                  <a:schemeClr val="accent2"/>
                </a:solidFill>
              </a:defRPr>
            </a:pPr>
            <a:r>
              <a:t>MPAS: green</a:t>
            </a:r>
          </a:p>
          <a:p>
            <a:pPr>
              <a:defRPr sz="2400" b="1">
                <a:solidFill>
                  <a:schemeClr val="accent5"/>
                </a:solidFill>
              </a:defRPr>
            </a:pPr>
            <a:r>
              <a:t>MPAS-3OT: red</a:t>
            </a:r>
          </a:p>
        </p:txBody>
      </p:sp>
      <p:sp>
        <p:nvSpPr>
          <p:cNvPr id="277" name="Line"/>
          <p:cNvSpPr/>
          <p:nvPr/>
        </p:nvSpPr>
        <p:spPr>
          <a:xfrm flipH="1" flipV="1">
            <a:off x="1464784" y="6183063"/>
            <a:ext cx="1842173" cy="942779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78" name="Line"/>
          <p:cNvSpPr/>
          <p:nvPr/>
        </p:nvSpPr>
        <p:spPr>
          <a:xfrm flipV="1">
            <a:off x="4056478" y="6493101"/>
            <a:ext cx="470689" cy="677756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79" name="Sub-domain of…"/>
          <p:cNvSpPr txBox="1"/>
          <p:nvPr/>
        </p:nvSpPr>
        <p:spPr>
          <a:xfrm>
            <a:off x="5260101" y="7300362"/>
            <a:ext cx="2011516" cy="627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800" i="1"/>
            </a:pPr>
            <a:r>
              <a:t>Sub-domain of</a:t>
            </a:r>
          </a:p>
          <a:p>
            <a:pPr>
              <a:defRPr sz="1800" i="1"/>
            </a:pPr>
            <a:r>
              <a:t>400</a:t>
            </a:r>
            <a:r>
              <a:rPr baseline="31999"/>
              <a:t>2</a:t>
            </a:r>
            <a:r>
              <a:t> km shown</a:t>
            </a:r>
          </a:p>
        </p:txBody>
      </p:sp>
      <p:sp>
        <p:nvSpPr>
          <p:cNvPr id="280" name="Cold Pool…"/>
          <p:cNvSpPr txBox="1"/>
          <p:nvPr/>
        </p:nvSpPr>
        <p:spPr>
          <a:xfrm>
            <a:off x="2252671" y="6938412"/>
            <a:ext cx="1844626" cy="1351422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Cold Pool</a:t>
            </a:r>
          </a:p>
          <a:p>
            <a:pPr>
              <a:defRPr sz="2400"/>
            </a:pPr>
            <a:r>
              <a:t>depicted by</a:t>
            </a:r>
          </a:p>
          <a:p>
            <a:pPr>
              <a:defRPr sz="1800"/>
            </a:pPr>
            <a:r>
              <a:t>grey shading</a:t>
            </a:r>
          </a:p>
          <a:p>
            <a:pPr>
              <a:defRPr sz="1800"/>
            </a:pPr>
            <a:r>
              <a:t>where  ΔT &lt; -1 C</a:t>
            </a:r>
          </a:p>
        </p:txBody>
      </p:sp>
      <p:sp>
        <p:nvSpPr>
          <p:cNvPr id="281" name="MPAS-3OT…"/>
          <p:cNvSpPr txBox="1"/>
          <p:nvPr/>
        </p:nvSpPr>
        <p:spPr>
          <a:xfrm>
            <a:off x="11547433" y="4019340"/>
            <a:ext cx="1346945" cy="642715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00" b="1">
                <a:solidFill>
                  <a:schemeClr val="accent5"/>
                </a:solidFill>
              </a:defRPr>
            </a:pPr>
            <a:r>
              <a:t>MPAS-3OT</a:t>
            </a:r>
          </a:p>
          <a:p>
            <a:pPr>
              <a:defRPr sz="1200"/>
            </a:pPr>
            <a:r>
              <a:t>W</a:t>
            </a:r>
            <a:r>
              <a:rPr baseline="-5999"/>
              <a:t>max</a:t>
            </a:r>
            <a:r>
              <a:t>: 6.8</a:t>
            </a:r>
          </a:p>
          <a:p>
            <a:pPr>
              <a:defRPr sz="1200"/>
            </a:pPr>
            <a:r>
              <a:t>Cold Pool:  16.1%</a:t>
            </a:r>
          </a:p>
        </p:txBody>
      </p:sp>
      <p:sp>
        <p:nvSpPr>
          <p:cNvPr id="282" name="MPAS-3"/>
          <p:cNvSpPr txBox="1"/>
          <p:nvPr/>
        </p:nvSpPr>
        <p:spPr>
          <a:xfrm>
            <a:off x="11259253" y="6286281"/>
            <a:ext cx="1431479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t>MPAS-3</a:t>
            </a:r>
          </a:p>
        </p:txBody>
      </p:sp>
      <p:sp>
        <p:nvSpPr>
          <p:cNvPr id="283" name="3rd Order…"/>
          <p:cNvSpPr txBox="1"/>
          <p:nvPr/>
        </p:nvSpPr>
        <p:spPr>
          <a:xfrm>
            <a:off x="9841064" y="2052183"/>
            <a:ext cx="2689325" cy="980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6">
                    <a:lumOff val="-8741"/>
                  </a:schemeClr>
                </a:solidFill>
              </a:defRPr>
            </a:pPr>
            <a:r>
              <a:t>3rd Order</a:t>
            </a:r>
          </a:p>
          <a:p>
            <a:pPr>
              <a:defRPr sz="2400">
                <a:solidFill>
                  <a:schemeClr val="accent6">
                    <a:lumOff val="-8741"/>
                  </a:schemeClr>
                </a:solidFill>
              </a:defRPr>
            </a:pPr>
            <a:r>
              <a:t>(strong dissipation)</a:t>
            </a:r>
          </a:p>
        </p:txBody>
      </p:sp>
      <p:sp>
        <p:nvSpPr>
          <p:cNvPr id="284" name="Line"/>
          <p:cNvSpPr/>
          <p:nvPr/>
        </p:nvSpPr>
        <p:spPr>
          <a:xfrm>
            <a:off x="10900183" y="3056543"/>
            <a:ext cx="357301" cy="72638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85" name="~4th Order…"/>
          <p:cNvSpPr txBox="1"/>
          <p:nvPr/>
        </p:nvSpPr>
        <p:spPr>
          <a:xfrm>
            <a:off x="6408222" y="1974397"/>
            <a:ext cx="2553743" cy="980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6">
                    <a:lumOff val="-8741"/>
                  </a:schemeClr>
                </a:solidFill>
              </a:defRPr>
            </a:pPr>
            <a:r>
              <a:t>~4th Order</a:t>
            </a:r>
          </a:p>
          <a:p>
            <a:pPr>
              <a:defRPr sz="2400">
                <a:solidFill>
                  <a:schemeClr val="accent6">
                    <a:lumOff val="-8741"/>
                  </a:schemeClr>
                </a:solidFill>
              </a:defRPr>
            </a:pPr>
            <a:r>
              <a:t>(weak dissipation)</a:t>
            </a:r>
          </a:p>
        </p:txBody>
      </p:sp>
      <p:sp>
        <p:nvSpPr>
          <p:cNvPr id="286" name="Line"/>
          <p:cNvSpPr/>
          <p:nvPr/>
        </p:nvSpPr>
        <p:spPr>
          <a:xfrm>
            <a:off x="7815939" y="2968218"/>
            <a:ext cx="357301" cy="72638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87" name="MPAS-4…"/>
          <p:cNvSpPr txBox="1"/>
          <p:nvPr/>
        </p:nvSpPr>
        <p:spPr>
          <a:xfrm>
            <a:off x="7618506" y="7066609"/>
            <a:ext cx="4607959" cy="2074907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96333" indent="-296333" algn="l">
              <a:buSzPct val="75000"/>
              <a:buChar char="•"/>
              <a:defRPr sz="1900"/>
            </a:pPr>
            <a:r>
              <a:t>MPAS-4</a:t>
            </a:r>
          </a:p>
          <a:p>
            <a:pPr marL="740833" lvl="1" indent="-296333" algn="l">
              <a:buSzPct val="75000"/>
              <a:buChar char="•"/>
              <a:defRPr sz="1900"/>
            </a:pPr>
            <a:r>
              <a:t>has larger cold pool</a:t>
            </a:r>
          </a:p>
          <a:p>
            <a:pPr marL="740833" lvl="1" indent="-296333" algn="l">
              <a:buSzPct val="75000"/>
              <a:buChar char="•"/>
              <a:defRPr sz="1900"/>
            </a:pPr>
            <a:r>
              <a:t>number of updraft objs rearward</a:t>
            </a:r>
          </a:p>
          <a:p>
            <a:pPr marL="296333" indent="-296333" algn="l">
              <a:buSzPct val="75000"/>
              <a:buChar char="•"/>
              <a:defRPr sz="1900"/>
            </a:pPr>
            <a:r>
              <a:t>MPAS-3</a:t>
            </a:r>
          </a:p>
          <a:p>
            <a:pPr marL="740833" lvl="1" indent="-296333" algn="l">
              <a:buSzPct val="75000"/>
              <a:buChar char="•"/>
              <a:defRPr sz="1900"/>
            </a:pPr>
            <a:r>
              <a:t>cold pool similar to WRF-5</a:t>
            </a:r>
          </a:p>
          <a:p>
            <a:pPr marL="740833" lvl="1" indent="-296333" algn="l">
              <a:buSzPct val="75000"/>
              <a:buChar char="•"/>
              <a:defRPr sz="1900"/>
            </a:pPr>
            <a:r>
              <a:t>larger object objs</a:t>
            </a:r>
          </a:p>
          <a:p>
            <a:pPr marL="740833" lvl="1" indent="-296333" algn="l">
              <a:buSzPct val="75000"/>
              <a:buChar char="•"/>
              <a:defRPr sz="1900"/>
            </a:pPr>
            <a:r>
              <a:t>location is similar to WRF-5/CM1-5</a:t>
            </a:r>
          </a:p>
        </p:txBody>
      </p:sp>
      <p:sp>
        <p:nvSpPr>
          <p:cNvPr id="288" name="MPAS-3"/>
          <p:cNvSpPr txBox="1"/>
          <p:nvPr/>
        </p:nvSpPr>
        <p:spPr>
          <a:xfrm>
            <a:off x="11822064" y="4029209"/>
            <a:ext cx="797682" cy="249430"/>
          </a:xfrm>
          <a:prstGeom prst="rect">
            <a:avLst/>
          </a:prstGeom>
          <a:solidFill>
            <a:srgbClr val="DCDEE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100" b="1">
                <a:solidFill>
                  <a:schemeClr val="accent2"/>
                </a:solidFill>
              </a:defRPr>
            </a:lvl1pPr>
          </a:lstStyle>
          <a:p>
            <a:r>
              <a:t>MPAS-3</a:t>
            </a:r>
          </a:p>
        </p:txBody>
      </p:sp>
      <p:sp>
        <p:nvSpPr>
          <p:cNvPr id="289" name="MPAS-4"/>
          <p:cNvSpPr txBox="1"/>
          <p:nvPr/>
        </p:nvSpPr>
        <p:spPr>
          <a:xfrm>
            <a:off x="8543090" y="4032000"/>
            <a:ext cx="797682" cy="249431"/>
          </a:xfrm>
          <a:prstGeom prst="rect">
            <a:avLst/>
          </a:prstGeom>
          <a:solidFill>
            <a:srgbClr val="DCDEE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100" b="1">
                <a:solidFill>
                  <a:schemeClr val="accent5"/>
                </a:solidFill>
              </a:defRPr>
            </a:lvl1pPr>
          </a:lstStyle>
          <a:p>
            <a:r>
              <a:t>MPAS-4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Impact of Transport Numerics….."/>
          <p:cNvSpPr txBox="1"/>
          <p:nvPr/>
        </p:nvSpPr>
        <p:spPr>
          <a:xfrm>
            <a:off x="1481753" y="350104"/>
            <a:ext cx="10548244" cy="9038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600">
                <a:solidFill>
                  <a:srgbClr val="FFFFFF"/>
                </a:solidFill>
              </a:defRPr>
            </a:lvl1pPr>
          </a:lstStyle>
          <a:p>
            <a:r>
              <a:t>Impact of Transport Numerics…..</a:t>
            </a:r>
          </a:p>
        </p:txBody>
      </p:sp>
      <p:grpSp>
        <p:nvGrpSpPr>
          <p:cNvPr id="310" name="Group"/>
          <p:cNvGrpSpPr/>
          <p:nvPr/>
        </p:nvGrpSpPr>
        <p:grpSpPr>
          <a:xfrm>
            <a:off x="230807" y="2025597"/>
            <a:ext cx="12543186" cy="4464406"/>
            <a:chOff x="0" y="0"/>
            <a:chExt cx="12543184" cy="4464405"/>
          </a:xfrm>
        </p:grpSpPr>
        <p:pic>
          <p:nvPicPr>
            <p:cNvPr id="292" name="pasted-movie.png" descr="pasted-movi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71" y="169808"/>
              <a:ext cx="4064001" cy="4064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3" name="pasted-movie.png" descr="pasted-movi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3182" y="169808"/>
              <a:ext cx="4064001" cy="4064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4" name="pasted-movie.png" descr="pasted-movi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79184" y="169808"/>
              <a:ext cx="4064001" cy="4064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5" name="Experiment Cape=2000 Shear=06"/>
            <p:cNvSpPr txBox="1"/>
            <p:nvPr/>
          </p:nvSpPr>
          <p:spPr>
            <a:xfrm>
              <a:off x="-1" y="6350"/>
              <a:ext cx="4170544" cy="3556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 b="1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     Experiment Cape=2000 Shear=06      </a:t>
              </a:r>
            </a:p>
          </p:txBody>
        </p:sp>
        <p:sp>
          <p:nvSpPr>
            <p:cNvPr id="296" name="Experiment Cape=3500 Shear=06"/>
            <p:cNvSpPr txBox="1"/>
            <p:nvPr/>
          </p:nvSpPr>
          <p:spPr>
            <a:xfrm>
              <a:off x="4513982" y="12700"/>
              <a:ext cx="3931941" cy="3429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600" b="1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     Experiment Cape=3500 Shear=06      </a:t>
              </a:r>
            </a:p>
          </p:txBody>
        </p:sp>
        <p:sp>
          <p:nvSpPr>
            <p:cNvPr id="297" name="Experiment Cape=3500 Shear=18"/>
            <p:cNvSpPr txBox="1"/>
            <p:nvPr/>
          </p:nvSpPr>
          <p:spPr>
            <a:xfrm>
              <a:off x="8603616" y="0"/>
              <a:ext cx="3931941" cy="3429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600" b="1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     Experiment Cape=3500 Shear=18      </a:t>
              </a:r>
            </a:p>
          </p:txBody>
        </p:sp>
        <p:sp>
          <p:nvSpPr>
            <p:cNvPr id="298" name="mm (per 15 min)"/>
            <p:cNvSpPr txBox="1"/>
            <p:nvPr/>
          </p:nvSpPr>
          <p:spPr>
            <a:xfrm>
              <a:off x="5742251" y="4041745"/>
              <a:ext cx="2163553" cy="42266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200"/>
              </a:lvl1pPr>
            </a:lstStyle>
            <a:p>
              <a:r>
                <a:t>mm (per 15 min)</a:t>
              </a:r>
            </a:p>
          </p:txBody>
        </p:sp>
        <p:sp>
          <p:nvSpPr>
            <p:cNvPr id="299" name="mm (per 15 min)"/>
            <p:cNvSpPr txBox="1"/>
            <p:nvPr/>
          </p:nvSpPr>
          <p:spPr>
            <a:xfrm>
              <a:off x="9732553" y="4041745"/>
              <a:ext cx="2163552" cy="42266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200"/>
              </a:lvl1pPr>
            </a:lstStyle>
            <a:p>
              <a:r>
                <a:t>mm (per 15 min)</a:t>
              </a:r>
            </a:p>
          </p:txBody>
        </p:sp>
        <p:sp>
          <p:nvSpPr>
            <p:cNvPr id="300" name="mm (per 15 min)"/>
            <p:cNvSpPr txBox="1"/>
            <p:nvPr/>
          </p:nvSpPr>
          <p:spPr>
            <a:xfrm>
              <a:off x="1003495" y="4041745"/>
              <a:ext cx="2163553" cy="42266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200"/>
              </a:lvl1pPr>
            </a:lstStyle>
            <a:p>
              <a:r>
                <a:t>mm (per 15 min)</a:t>
              </a:r>
            </a:p>
          </p:txBody>
        </p:sp>
        <p:sp>
          <p:nvSpPr>
            <p:cNvPr id="301" name="20 mm"/>
            <p:cNvSpPr txBox="1"/>
            <p:nvPr/>
          </p:nvSpPr>
          <p:spPr>
            <a:xfrm>
              <a:off x="1254375" y="3460316"/>
              <a:ext cx="748011" cy="33625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t>20 mm</a:t>
              </a:r>
            </a:p>
          </p:txBody>
        </p:sp>
        <p:sp>
          <p:nvSpPr>
            <p:cNvPr id="302" name="20 mm"/>
            <p:cNvSpPr txBox="1"/>
            <p:nvPr/>
          </p:nvSpPr>
          <p:spPr>
            <a:xfrm>
              <a:off x="5684135" y="3460316"/>
              <a:ext cx="748012" cy="33625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t>20 mm</a:t>
              </a:r>
            </a:p>
          </p:txBody>
        </p:sp>
        <p:sp>
          <p:nvSpPr>
            <p:cNvPr id="303" name="20 mm"/>
            <p:cNvSpPr txBox="1"/>
            <p:nvPr/>
          </p:nvSpPr>
          <p:spPr>
            <a:xfrm>
              <a:off x="9763480" y="3509719"/>
              <a:ext cx="748011" cy="33625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t>20 mm</a:t>
              </a:r>
            </a:p>
          </p:txBody>
        </p:sp>
        <p:sp>
          <p:nvSpPr>
            <p:cNvPr id="304" name="40 mm"/>
            <p:cNvSpPr txBox="1"/>
            <p:nvPr/>
          </p:nvSpPr>
          <p:spPr>
            <a:xfrm>
              <a:off x="10958524" y="1764974"/>
              <a:ext cx="748011" cy="33625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t>40 mm</a:t>
              </a:r>
            </a:p>
          </p:txBody>
        </p:sp>
        <p:sp>
          <p:nvSpPr>
            <p:cNvPr id="305" name="40 mm"/>
            <p:cNvSpPr txBox="1"/>
            <p:nvPr/>
          </p:nvSpPr>
          <p:spPr>
            <a:xfrm>
              <a:off x="6942087" y="1830454"/>
              <a:ext cx="748012" cy="336254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t>40 mm</a:t>
              </a:r>
            </a:p>
          </p:txBody>
        </p:sp>
        <p:sp>
          <p:nvSpPr>
            <p:cNvPr id="306" name="40 mm"/>
            <p:cNvSpPr txBox="1"/>
            <p:nvPr/>
          </p:nvSpPr>
          <p:spPr>
            <a:xfrm>
              <a:off x="2364707" y="3460316"/>
              <a:ext cx="748011" cy="33625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t>40 mm</a:t>
              </a:r>
            </a:p>
          </p:txBody>
        </p:sp>
        <p:sp>
          <p:nvSpPr>
            <p:cNvPr id="307" name="WRF-5:   black…"/>
            <p:cNvSpPr txBox="1"/>
            <p:nvPr/>
          </p:nvSpPr>
          <p:spPr>
            <a:xfrm>
              <a:off x="8964254" y="2380220"/>
              <a:ext cx="1715195" cy="102205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>
                <a:defRPr sz="1600" b="1"/>
              </a:pPr>
              <a:r>
                <a:t>WRF-5:   black</a:t>
              </a:r>
            </a:p>
            <a:p>
              <a:pPr algn="l">
                <a:defRPr sz="1600" b="1">
                  <a:solidFill>
                    <a:schemeClr val="accent1"/>
                  </a:solidFill>
                </a:defRPr>
              </a:pPr>
              <a:r>
                <a:t>CM1-5:    blue</a:t>
              </a:r>
            </a:p>
            <a:p>
              <a:pPr algn="l">
                <a:defRPr sz="1600" b="1">
                  <a:solidFill>
                    <a:schemeClr val="accent5"/>
                  </a:solidFill>
                </a:defRPr>
              </a:pPr>
              <a:r>
                <a:t>MPAS-4:  solid</a:t>
              </a:r>
            </a:p>
            <a:p>
              <a:pPr algn="l">
                <a:defRPr sz="1600" b="1">
                  <a:solidFill>
                    <a:schemeClr val="accent5"/>
                  </a:solidFill>
                </a:defRPr>
              </a:pPr>
              <a:r>
                <a:t>MPAS-3: dashed</a:t>
              </a:r>
            </a:p>
          </p:txBody>
        </p:sp>
        <p:sp>
          <p:nvSpPr>
            <p:cNvPr id="308" name="WRF-5:   black…"/>
            <p:cNvSpPr txBox="1"/>
            <p:nvPr/>
          </p:nvSpPr>
          <p:spPr>
            <a:xfrm>
              <a:off x="6703654" y="382086"/>
              <a:ext cx="1715195" cy="1022054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>
                <a:defRPr sz="1600" b="1"/>
              </a:pPr>
              <a:r>
                <a:t>WRF-5:   black</a:t>
              </a:r>
            </a:p>
            <a:p>
              <a:pPr algn="l">
                <a:defRPr sz="1600" b="1">
                  <a:solidFill>
                    <a:schemeClr val="accent1"/>
                  </a:solidFill>
                </a:defRPr>
              </a:pPr>
              <a:r>
                <a:t>CM1-5:    blue</a:t>
              </a:r>
            </a:p>
            <a:p>
              <a:pPr algn="l">
                <a:defRPr sz="1600" b="1">
                  <a:solidFill>
                    <a:schemeClr val="accent5"/>
                  </a:solidFill>
                </a:defRPr>
              </a:pPr>
              <a:r>
                <a:t>MPAS-4:  solid</a:t>
              </a:r>
            </a:p>
            <a:p>
              <a:pPr algn="l">
                <a:defRPr sz="1600" b="1">
                  <a:solidFill>
                    <a:schemeClr val="accent5"/>
                  </a:solidFill>
                </a:defRPr>
              </a:pPr>
              <a:r>
                <a:t>MPAS-3: dashed</a:t>
              </a:r>
            </a:p>
          </p:txBody>
        </p:sp>
        <p:sp>
          <p:nvSpPr>
            <p:cNvPr id="309" name="WRF-5:   black…"/>
            <p:cNvSpPr txBox="1"/>
            <p:nvPr/>
          </p:nvSpPr>
          <p:spPr>
            <a:xfrm>
              <a:off x="2298217" y="1110220"/>
              <a:ext cx="1715195" cy="102205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>
                <a:defRPr sz="1600" b="1"/>
              </a:pPr>
              <a:r>
                <a:t>WRF-5:   black</a:t>
              </a:r>
            </a:p>
            <a:p>
              <a:pPr algn="l">
                <a:defRPr sz="1600" b="1">
                  <a:solidFill>
                    <a:schemeClr val="accent1"/>
                  </a:solidFill>
                </a:defRPr>
              </a:pPr>
              <a:r>
                <a:t>CM1-5:    blue</a:t>
              </a:r>
            </a:p>
            <a:p>
              <a:pPr algn="l">
                <a:defRPr sz="1600" b="1">
                  <a:solidFill>
                    <a:schemeClr val="accent5"/>
                  </a:solidFill>
                </a:defRPr>
              </a:pPr>
              <a:r>
                <a:t>MPAS-4:  solid</a:t>
              </a:r>
            </a:p>
            <a:p>
              <a:pPr algn="l">
                <a:defRPr sz="1600" b="1">
                  <a:solidFill>
                    <a:schemeClr val="accent5"/>
                  </a:solidFill>
                </a:defRPr>
              </a:pPr>
              <a:r>
                <a:t>MPAS-3: dashed</a:t>
              </a:r>
            </a:p>
          </p:txBody>
        </p:sp>
      </p:grpSp>
      <p:sp>
        <p:nvSpPr>
          <p:cNvPr id="311" name="The switch from weakly-dissipative to more dissipative transport changes the distribution of precipitation…"/>
          <p:cNvSpPr txBox="1"/>
          <p:nvPr/>
        </p:nvSpPr>
        <p:spPr>
          <a:xfrm>
            <a:off x="1204292" y="6781625"/>
            <a:ext cx="10352812" cy="2352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44500" indent="-444500" algn="l">
              <a:spcBef>
                <a:spcPts val="1900"/>
              </a:spcBef>
              <a:buSzPct val="75000"/>
              <a:buChar char="•"/>
              <a:defRPr sz="2400"/>
            </a:pPr>
            <a:r>
              <a:t>The switch from weakly-dissipative to more dissipative transport changes the distribution of precipitation </a:t>
            </a:r>
          </a:p>
          <a:p>
            <a:pPr marL="444500" indent="-444500" algn="l">
              <a:spcBef>
                <a:spcPts val="1900"/>
              </a:spcBef>
              <a:buSzPct val="75000"/>
              <a:buChar char="•"/>
              <a:defRPr sz="2400"/>
            </a:pPr>
            <a:r>
              <a:t>The number of points having precip &gt; 0.1 mm in MPAS-3 is closer to WRF-5 and CM1-5</a:t>
            </a:r>
          </a:p>
          <a:p>
            <a:pPr marL="444500" indent="-444500" algn="l">
              <a:spcBef>
                <a:spcPts val="1900"/>
              </a:spcBef>
              <a:buSzPct val="75000"/>
              <a:buChar char="•"/>
              <a:defRPr sz="2400"/>
            </a:pPr>
            <a:r>
              <a:t>This effect is largest for the weaker shear</a:t>
            </a:r>
          </a:p>
        </p:txBody>
      </p:sp>
      <p:sp>
        <p:nvSpPr>
          <p:cNvPr id="312" name="Oval"/>
          <p:cNvSpPr/>
          <p:nvPr/>
        </p:nvSpPr>
        <p:spPr>
          <a:xfrm>
            <a:off x="2641401" y="2321877"/>
            <a:ext cx="1821420" cy="878434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13" name="Oval"/>
          <p:cNvSpPr/>
          <p:nvPr/>
        </p:nvSpPr>
        <p:spPr>
          <a:xfrm>
            <a:off x="11099601" y="2408237"/>
            <a:ext cx="1821419" cy="878434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pasted-movie.png" descr="pasted-mov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6182124"/>
            <a:ext cx="11430000" cy="348413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pasted-movie.png" descr="pasted-movi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00" y="2265507"/>
            <a:ext cx="11430000" cy="3480671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4 hour Accumulated Preciptation"/>
          <p:cNvSpPr txBox="1"/>
          <p:nvPr/>
        </p:nvSpPr>
        <p:spPr>
          <a:xfrm>
            <a:off x="2422599" y="555240"/>
            <a:ext cx="8159602" cy="71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t>4 hour Accumulated Preciptation</a:t>
            </a:r>
          </a:p>
        </p:txBody>
      </p:sp>
      <p:sp>
        <p:nvSpPr>
          <p:cNvPr id="318" name="WRF-5"/>
          <p:cNvSpPr txBox="1"/>
          <p:nvPr/>
        </p:nvSpPr>
        <p:spPr>
          <a:xfrm>
            <a:off x="5311447" y="2607311"/>
            <a:ext cx="1079302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/>
            </a:lvl1pPr>
          </a:lstStyle>
          <a:p>
            <a:r>
              <a:t>WRF-5</a:t>
            </a:r>
          </a:p>
        </p:txBody>
      </p:sp>
      <p:sp>
        <p:nvSpPr>
          <p:cNvPr id="319" name="CM1-5"/>
          <p:cNvSpPr txBox="1"/>
          <p:nvPr/>
        </p:nvSpPr>
        <p:spPr>
          <a:xfrm>
            <a:off x="2458544" y="2607311"/>
            <a:ext cx="1028850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t>CM1-5</a:t>
            </a:r>
          </a:p>
        </p:txBody>
      </p:sp>
      <p:sp>
        <p:nvSpPr>
          <p:cNvPr id="320" name="MPAS-4"/>
          <p:cNvSpPr txBox="1"/>
          <p:nvPr/>
        </p:nvSpPr>
        <p:spPr>
          <a:xfrm>
            <a:off x="8027044" y="2569211"/>
            <a:ext cx="1243312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chemeClr val="accent5"/>
                </a:solidFill>
              </a:defRPr>
            </a:lvl1pPr>
          </a:lstStyle>
          <a:p>
            <a:r>
              <a:t>MPAS-4</a:t>
            </a:r>
          </a:p>
        </p:txBody>
      </p:sp>
      <p:sp>
        <p:nvSpPr>
          <p:cNvPr id="321" name="CM1-5"/>
          <p:cNvSpPr txBox="1"/>
          <p:nvPr/>
        </p:nvSpPr>
        <p:spPr>
          <a:xfrm>
            <a:off x="1188544" y="6529720"/>
            <a:ext cx="1028850" cy="4472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t>CM1-5</a:t>
            </a:r>
          </a:p>
        </p:txBody>
      </p:sp>
      <p:sp>
        <p:nvSpPr>
          <p:cNvPr id="322" name="WRF-5"/>
          <p:cNvSpPr txBox="1"/>
          <p:nvPr/>
        </p:nvSpPr>
        <p:spPr>
          <a:xfrm>
            <a:off x="4092247" y="6438280"/>
            <a:ext cx="1079302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/>
            </a:lvl1pPr>
          </a:lstStyle>
          <a:p>
            <a:r>
              <a:t>WRF-5</a:t>
            </a:r>
          </a:p>
        </p:txBody>
      </p:sp>
      <p:sp>
        <p:nvSpPr>
          <p:cNvPr id="323" name="MPAS-4"/>
          <p:cNvSpPr txBox="1"/>
          <p:nvPr/>
        </p:nvSpPr>
        <p:spPr>
          <a:xfrm>
            <a:off x="6884044" y="6529720"/>
            <a:ext cx="1243312" cy="4472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chemeClr val="accent5"/>
                </a:solidFill>
              </a:defRPr>
            </a:lvl1pPr>
          </a:lstStyle>
          <a:p>
            <a:r>
              <a:t>MPAS-4</a:t>
            </a:r>
          </a:p>
        </p:txBody>
      </p:sp>
      <p:sp>
        <p:nvSpPr>
          <p:cNvPr id="324" name="MPAS-3"/>
          <p:cNvSpPr txBox="1"/>
          <p:nvPr/>
        </p:nvSpPr>
        <p:spPr>
          <a:xfrm>
            <a:off x="10775325" y="2520951"/>
            <a:ext cx="1243311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chemeClr val="accent2"/>
                </a:solidFill>
              </a:defRPr>
            </a:lvl1pPr>
          </a:lstStyle>
          <a:p>
            <a:r>
              <a:t>MPAS-3</a:t>
            </a:r>
          </a:p>
        </p:txBody>
      </p:sp>
      <p:sp>
        <p:nvSpPr>
          <p:cNvPr id="325" name="MPAS-3"/>
          <p:cNvSpPr txBox="1"/>
          <p:nvPr/>
        </p:nvSpPr>
        <p:spPr>
          <a:xfrm>
            <a:off x="9733925" y="6476380"/>
            <a:ext cx="1243311" cy="44723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chemeClr val="accent2"/>
                </a:solidFill>
              </a:defRPr>
            </a:lvl1pPr>
          </a:lstStyle>
          <a:p>
            <a:r>
              <a:t>MPAS-3</a:t>
            </a:r>
          </a:p>
        </p:txBody>
      </p:sp>
      <p:sp>
        <p:nvSpPr>
          <p:cNvPr id="326" name="Experiment:  C3500 Shear=06"/>
          <p:cNvSpPr txBox="1"/>
          <p:nvPr/>
        </p:nvSpPr>
        <p:spPr>
          <a:xfrm>
            <a:off x="3877220" y="1662141"/>
            <a:ext cx="5250360" cy="520937"/>
          </a:xfrm>
          <a:prstGeom prst="rect">
            <a:avLst/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r>
              <a:t>Experiment:  C3500 Shear=06</a:t>
            </a:r>
          </a:p>
        </p:txBody>
      </p:sp>
      <p:sp>
        <p:nvSpPr>
          <p:cNvPr id="327" name="Experiment:  C3500 Shear=18"/>
          <p:cNvSpPr txBox="1"/>
          <p:nvPr/>
        </p:nvSpPr>
        <p:spPr>
          <a:xfrm>
            <a:off x="4088887" y="5637412"/>
            <a:ext cx="5250360" cy="520936"/>
          </a:xfrm>
          <a:prstGeom prst="rect">
            <a:avLst/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r>
              <a:t>Experiment:  C3500 Shear=18</a:t>
            </a:r>
          </a:p>
        </p:txBody>
      </p:sp>
      <p:sp>
        <p:nvSpPr>
          <p:cNvPr id="328" name="Rectangle"/>
          <p:cNvSpPr/>
          <p:nvPr/>
        </p:nvSpPr>
        <p:spPr>
          <a:xfrm>
            <a:off x="4373998" y="5092700"/>
            <a:ext cx="4873785" cy="52093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Use 4th order numerics for…"/>
          <p:cNvSpPr txBox="1"/>
          <p:nvPr/>
        </p:nvSpPr>
        <p:spPr>
          <a:xfrm>
            <a:off x="2899554" y="10425"/>
            <a:ext cx="7631362" cy="15540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000">
                <a:solidFill>
                  <a:srgbClr val="FFFFFF"/>
                </a:solidFill>
              </a:defRPr>
            </a:pPr>
            <a:r>
              <a:t>Use 4th order numerics for</a:t>
            </a:r>
          </a:p>
          <a:p>
            <a:pPr>
              <a:defRPr sz="5000">
                <a:solidFill>
                  <a:srgbClr val="FFFFFF"/>
                </a:solidFill>
              </a:defRPr>
            </a:pPr>
            <a:r>
              <a:t>transport in WRF/CM1?</a:t>
            </a:r>
          </a:p>
        </p:txBody>
      </p:sp>
      <p:grpSp>
        <p:nvGrpSpPr>
          <p:cNvPr id="339" name="Group"/>
          <p:cNvGrpSpPr/>
          <p:nvPr/>
        </p:nvGrpSpPr>
        <p:grpSpPr>
          <a:xfrm>
            <a:off x="91439" y="1695115"/>
            <a:ext cx="12518049" cy="5436109"/>
            <a:chOff x="0" y="0"/>
            <a:chExt cx="12518047" cy="5436107"/>
          </a:xfrm>
        </p:grpSpPr>
        <p:grpSp>
          <p:nvGrpSpPr>
            <p:cNvPr id="333" name="Group"/>
            <p:cNvGrpSpPr/>
            <p:nvPr/>
          </p:nvGrpSpPr>
          <p:grpSpPr>
            <a:xfrm>
              <a:off x="-1" y="0"/>
              <a:ext cx="12518049" cy="4369387"/>
              <a:chOff x="0" y="0"/>
              <a:chExt cx="12518047" cy="4369386"/>
            </a:xfrm>
          </p:grpSpPr>
          <p:pic>
            <p:nvPicPr>
              <p:cNvPr id="331" name="download-12.png" descr="download-12.png"/>
              <p:cNvPicPr>
                <a:picLocks noChangeAspect="1"/>
              </p:cNvPicPr>
              <p:nvPr/>
            </p:nvPicPr>
            <p:blipFill>
              <a:blip r:embed="rId2"/>
              <a:srcRect l="50362" t="6478" r="25466"/>
              <a:stretch>
                <a:fillRect/>
              </a:stretch>
            </p:blipFill>
            <p:spPr>
              <a:xfrm>
                <a:off x="8410618" y="257245"/>
                <a:ext cx="4107430" cy="406756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32" name="pasted-movie.png" descr="pasted-movie.png"/>
              <p:cNvPicPr>
                <a:picLocks noChangeAspect="1"/>
              </p:cNvPicPr>
              <p:nvPr/>
            </p:nvPicPr>
            <p:blipFill>
              <a:blip r:embed="rId3"/>
              <a:srcRect r="51227"/>
              <a:stretch>
                <a:fillRect/>
              </a:stretch>
            </p:blipFill>
            <p:spPr>
              <a:xfrm>
                <a:off x="0" y="0"/>
                <a:ext cx="8425341" cy="436938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334" name="WRF-4"/>
            <p:cNvSpPr txBox="1"/>
            <p:nvPr/>
          </p:nvSpPr>
          <p:spPr>
            <a:xfrm>
              <a:off x="7079286" y="625159"/>
              <a:ext cx="1079303" cy="447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/>
              </a:lvl1pPr>
            </a:lstStyle>
            <a:p>
              <a:r>
                <a:t>WRF-4</a:t>
              </a:r>
            </a:p>
          </p:txBody>
        </p:sp>
        <p:sp>
          <p:nvSpPr>
            <p:cNvPr id="335" name="CM1-4"/>
            <p:cNvSpPr txBox="1"/>
            <p:nvPr/>
          </p:nvSpPr>
          <p:spPr>
            <a:xfrm>
              <a:off x="2844624" y="625159"/>
              <a:ext cx="1028850" cy="447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t>CM1-4</a:t>
              </a:r>
            </a:p>
          </p:txBody>
        </p:sp>
        <p:sp>
          <p:nvSpPr>
            <p:cNvPr id="336" name="MPAS-4"/>
            <p:cNvSpPr txBox="1"/>
            <p:nvPr/>
          </p:nvSpPr>
          <p:spPr>
            <a:xfrm>
              <a:off x="10942964" y="625159"/>
              <a:ext cx="1243312" cy="447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>
                  <a:solidFill>
                    <a:schemeClr val="accent5"/>
                  </a:solidFill>
                </a:defRPr>
              </a:lvl1pPr>
            </a:lstStyle>
            <a:p>
              <a:r>
                <a:t>MPAS-4</a:t>
              </a:r>
            </a:p>
          </p:txBody>
        </p:sp>
        <p:sp>
          <p:nvSpPr>
            <p:cNvPr id="337" name="WRF-4"/>
            <p:cNvSpPr txBox="1"/>
            <p:nvPr/>
          </p:nvSpPr>
          <p:spPr>
            <a:xfrm>
              <a:off x="5976926" y="4988879"/>
              <a:ext cx="1079303" cy="447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/>
              </a:lvl1pPr>
            </a:lstStyle>
            <a:p>
              <a:r>
                <a:t>WRF-4</a:t>
              </a:r>
            </a:p>
          </p:txBody>
        </p:sp>
        <p:sp>
          <p:nvSpPr>
            <p:cNvPr id="338" name="CM1-4"/>
            <p:cNvSpPr txBox="1"/>
            <p:nvPr/>
          </p:nvSpPr>
          <p:spPr>
            <a:xfrm>
              <a:off x="2676984" y="4988879"/>
              <a:ext cx="1028850" cy="447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t>CM1-4</a:t>
              </a:r>
            </a:p>
          </p:txBody>
        </p:sp>
      </p:grpSp>
      <p:pic>
        <p:nvPicPr>
          <p:cNvPr id="340" name="download-12.png" descr="download-12.png"/>
          <p:cNvPicPr>
            <a:picLocks noChangeAspect="1"/>
          </p:cNvPicPr>
          <p:nvPr/>
        </p:nvPicPr>
        <p:blipFill>
          <a:blip r:embed="rId2"/>
          <a:srcRect l="74977"/>
          <a:stretch>
            <a:fillRect/>
          </a:stretch>
        </p:blipFill>
        <p:spPr>
          <a:xfrm>
            <a:off x="8836766" y="5866864"/>
            <a:ext cx="3697281" cy="3781752"/>
          </a:xfrm>
          <a:prstGeom prst="rect">
            <a:avLst/>
          </a:prstGeom>
          <a:ln w="12700">
            <a:miter lim="400000"/>
          </a:ln>
        </p:spPr>
      </p:pic>
      <p:sp>
        <p:nvSpPr>
          <p:cNvPr id="341" name="MPAS-3"/>
          <p:cNvSpPr txBox="1"/>
          <p:nvPr/>
        </p:nvSpPr>
        <p:spPr>
          <a:xfrm>
            <a:off x="11024244" y="6480811"/>
            <a:ext cx="1243312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chemeClr val="accent2"/>
                </a:solidFill>
              </a:defRPr>
            </a:lvl1pPr>
          </a:lstStyle>
          <a:p>
            <a:r>
              <a:t>MPAS-3</a:t>
            </a:r>
          </a:p>
        </p:txBody>
      </p:sp>
      <p:grpSp>
        <p:nvGrpSpPr>
          <p:cNvPr id="345" name="Group"/>
          <p:cNvGrpSpPr/>
          <p:nvPr/>
        </p:nvGrpSpPr>
        <p:grpSpPr>
          <a:xfrm>
            <a:off x="497839" y="5817142"/>
            <a:ext cx="7844839" cy="3881267"/>
            <a:chOff x="0" y="0"/>
            <a:chExt cx="7844837" cy="3881265"/>
          </a:xfrm>
        </p:grpSpPr>
        <p:pic>
          <p:nvPicPr>
            <p:cNvPr id="342" name="download-12.png" descr="download-12.png"/>
            <p:cNvPicPr>
              <a:picLocks noChangeAspect="1"/>
            </p:cNvPicPr>
            <p:nvPr/>
          </p:nvPicPr>
          <p:blipFill>
            <a:blip r:embed="rId2"/>
            <a:srcRect r="48269"/>
            <a:stretch>
              <a:fillRect/>
            </a:stretch>
          </p:blipFill>
          <p:spPr>
            <a:xfrm>
              <a:off x="0" y="0"/>
              <a:ext cx="7844838" cy="38812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3" name="WRF-5"/>
            <p:cNvSpPr txBox="1"/>
            <p:nvPr/>
          </p:nvSpPr>
          <p:spPr>
            <a:xfrm>
              <a:off x="6033344" y="521429"/>
              <a:ext cx="1079303" cy="447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/>
              </a:lvl1pPr>
            </a:lstStyle>
            <a:p>
              <a:r>
                <a:t>WRF-5</a:t>
              </a:r>
            </a:p>
          </p:txBody>
        </p:sp>
        <p:sp>
          <p:nvSpPr>
            <p:cNvPr id="344" name="CM1-5"/>
            <p:cNvSpPr txBox="1"/>
            <p:nvPr/>
          </p:nvSpPr>
          <p:spPr>
            <a:xfrm>
              <a:off x="2312595" y="564608"/>
              <a:ext cx="1028850" cy="4472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t>CM1-5</a:t>
              </a:r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Original Motivation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650240">
              <a:defRPr sz="5600"/>
            </a:pPr>
            <a:r>
              <a:t>Original Motivation  </a:t>
            </a:r>
          </a:p>
          <a:p>
            <a:pPr defTabSz="650240">
              <a:defRPr sz="3800" i="1"/>
            </a:pPr>
            <a:r>
              <a:t>Comparing WRF vs FV3 Updraft Characteristics </a:t>
            </a:r>
          </a:p>
        </p:txBody>
      </p:sp>
      <p:grpSp>
        <p:nvGrpSpPr>
          <p:cNvPr id="100" name="Group"/>
          <p:cNvGrpSpPr/>
          <p:nvPr/>
        </p:nvGrpSpPr>
        <p:grpSpPr>
          <a:xfrm>
            <a:off x="-109910" y="1695506"/>
            <a:ext cx="4921837" cy="7933967"/>
            <a:chOff x="0" y="0"/>
            <a:chExt cx="4921835" cy="7933966"/>
          </a:xfrm>
        </p:grpSpPr>
        <p:pic>
          <p:nvPicPr>
            <p:cNvPr id="97" name="JUAsJnEvguyIBHm0fC5MkiU_PIWJ_QwmbfMrIlCaDdFfGVgn5oFPv0fWKEtwYCrb4_SGhE-_cy-hkBPshOPoUmrworbqUUN7-cpzlwckAkbe9-iLhKZ93jbtHhDhZlpUSSMjrYgYBbl3D50FW8xDWg.png" descr="JUAsJnEvguyIBHm0fC5MkiU_PIWJ_QwmbfMrIlCaDdFfGVgn5oFPv0fWKEtwYCrb4_SGhE-_cy-hkBPshOPoUmrworbqUUN7-cpzlwckAkbe9-iLhKZ93jbtHhDhZlpUSSMjrYgYBbl3D50FW8xDWg.png"/>
            <p:cNvPicPr>
              <a:picLocks noChangeAspect="1"/>
            </p:cNvPicPr>
            <p:nvPr/>
          </p:nvPicPr>
          <p:blipFill>
            <a:blip r:embed="rId2"/>
            <a:srcRect l="15237" t="2610" b="9738"/>
            <a:stretch>
              <a:fillRect/>
            </a:stretch>
          </p:blipFill>
          <p:spPr>
            <a:xfrm>
              <a:off x="593374" y="882850"/>
              <a:ext cx="3456244" cy="70511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8" name="Mean CAM W-Profiles from…"/>
            <p:cNvSpPr txBox="1"/>
            <p:nvPr/>
          </p:nvSpPr>
          <p:spPr>
            <a:xfrm>
              <a:off x="0" y="0"/>
              <a:ext cx="4921836" cy="122022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325120">
                <a:lnSpc>
                  <a:spcPts val="3100"/>
                </a:lnSpc>
                <a:defRPr sz="2100" b="1"/>
              </a:pPr>
              <a:r>
                <a:t>Mean CAM W-Profiles from </a:t>
              </a:r>
              <a:endParaRPr>
                <a:latin typeface="Times Roman"/>
                <a:ea typeface="Times Roman"/>
                <a:cs typeface="Times Roman"/>
                <a:sym typeface="Times Roman"/>
              </a:endParaRPr>
            </a:p>
            <a:p>
              <a:pPr defTabSz="325120">
                <a:lnSpc>
                  <a:spcPts val="3100"/>
                </a:lnSpc>
                <a:defRPr sz="2100" b="1"/>
              </a:pPr>
              <a:r>
                <a:t>REAL DATA cases (6 hour AVG</a:t>
              </a:r>
              <a:r>
                <a:rPr b="0"/>
                <a:t>)</a:t>
              </a:r>
            </a:p>
          </p:txBody>
        </p:sp>
        <p:sp>
          <p:nvSpPr>
            <p:cNvPr id="99" name="WRF…"/>
            <p:cNvSpPr txBox="1"/>
            <p:nvPr/>
          </p:nvSpPr>
          <p:spPr>
            <a:xfrm>
              <a:off x="1591575" y="3839868"/>
              <a:ext cx="969905" cy="147370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099" tIns="38099" rIns="38099" bIns="38099" numCol="1" anchor="ctr">
              <a:noAutofit/>
            </a:bodyPr>
            <a:lstStyle/>
            <a:p>
              <a:pPr defTabSz="584199">
                <a:defRPr sz="1800" b="1"/>
              </a:pPr>
              <a:r>
                <a:t>WRF</a:t>
              </a:r>
            </a:p>
            <a:p>
              <a:pPr defTabSz="584199">
                <a:defRPr sz="1800" b="1">
                  <a:solidFill>
                    <a:schemeClr val="accent5"/>
                  </a:solidFill>
                </a:defRPr>
              </a:pPr>
              <a:r>
                <a:t>RRFS1</a:t>
              </a:r>
            </a:p>
            <a:p>
              <a:pPr defTabSz="584199">
                <a:defRPr sz="1800" b="1">
                  <a:solidFill>
                    <a:srgbClr val="174F86"/>
                  </a:solidFill>
                </a:defRPr>
              </a:pPr>
              <a:r>
                <a:t>RRFS2</a:t>
              </a:r>
            </a:p>
            <a:p>
              <a:pPr defTabSz="584199">
                <a:defRPr sz="1800" b="1">
                  <a:solidFill>
                    <a:srgbClr val="A6AAA9"/>
                  </a:solidFill>
                </a:defRPr>
              </a:pPr>
              <a:r>
                <a:t>NAM</a:t>
              </a:r>
            </a:p>
          </p:txBody>
        </p:sp>
      </p:grpSp>
      <p:grpSp>
        <p:nvGrpSpPr>
          <p:cNvPr id="114" name="Group"/>
          <p:cNvGrpSpPr/>
          <p:nvPr/>
        </p:nvGrpSpPr>
        <p:grpSpPr>
          <a:xfrm>
            <a:off x="4274418" y="2385060"/>
            <a:ext cx="6494427" cy="7148456"/>
            <a:chOff x="455234" y="65592"/>
            <a:chExt cx="6494426" cy="7148455"/>
          </a:xfrm>
        </p:grpSpPr>
        <p:pic>
          <p:nvPicPr>
            <p:cNvPr id="101" name="Group" descr="Group"/>
            <p:cNvPicPr>
              <a:picLocks noChangeAspect="1"/>
            </p:cNvPicPr>
            <p:nvPr/>
          </p:nvPicPr>
          <p:blipFill>
            <a:blip r:embed="rId3"/>
            <a:srcRect t="4497" r="49634"/>
            <a:stretch>
              <a:fillRect/>
            </a:stretch>
          </p:blipFill>
          <p:spPr>
            <a:xfrm>
              <a:off x="455234" y="65592"/>
              <a:ext cx="5482460" cy="714845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4" name="WRF…"/>
            <p:cNvGrpSpPr/>
            <p:nvPr/>
          </p:nvGrpSpPr>
          <p:grpSpPr>
            <a:xfrm>
              <a:off x="1781742" y="1628945"/>
              <a:ext cx="916128" cy="1325862"/>
              <a:chOff x="-61757" y="-123669"/>
              <a:chExt cx="916126" cy="1325861"/>
            </a:xfrm>
          </p:grpSpPr>
          <p:sp>
            <p:nvSpPr>
              <p:cNvPr id="102" name="Line"/>
              <p:cNvSpPr/>
              <p:nvPr/>
            </p:nvSpPr>
            <p:spPr>
              <a:xfrm>
                <a:off x="-1" y="142955"/>
                <a:ext cx="792613" cy="792613"/>
              </a:xfrm>
              <a:prstGeom prst="lin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t">
                <a:noAutofit/>
              </a:bodyPr>
              <a:lstStyle/>
              <a:p>
                <a:pPr defTabSz="584199">
                  <a:defRPr sz="3400"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/>
              </a:p>
            </p:txBody>
          </p:sp>
          <p:sp>
            <p:nvSpPr>
              <p:cNvPr id="103" name="WRF…"/>
              <p:cNvSpPr txBox="1"/>
              <p:nvPr/>
            </p:nvSpPr>
            <p:spPr>
              <a:xfrm>
                <a:off x="-61758" y="-123670"/>
                <a:ext cx="916128" cy="13258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099" tIns="38099" rIns="38099" bIns="38099" numCol="1" anchor="ctr">
                <a:noAutofit/>
              </a:bodyPr>
              <a:lstStyle/>
              <a:p>
                <a:pPr defTabSz="584199">
                  <a:defRPr sz="2400" b="1"/>
                </a:pPr>
                <a:r>
                  <a:t>WRF</a:t>
                </a:r>
              </a:p>
              <a:p>
                <a:pPr defTabSz="584199">
                  <a:defRPr sz="2400" b="1">
                    <a:solidFill>
                      <a:srgbClr val="174F86"/>
                    </a:solidFill>
                  </a:defRPr>
                </a:pPr>
                <a:r>
                  <a:t>CM1</a:t>
                </a:r>
              </a:p>
              <a:p>
                <a:pPr defTabSz="584199">
                  <a:defRPr sz="2400" b="1">
                    <a:solidFill>
                      <a:schemeClr val="accent5"/>
                    </a:solidFill>
                  </a:defRPr>
                </a:pPr>
                <a:r>
                  <a:t>FV3</a:t>
                </a:r>
              </a:p>
            </p:txBody>
          </p:sp>
        </p:grpSp>
        <p:grpSp>
          <p:nvGrpSpPr>
            <p:cNvPr id="107" name="10 km"/>
            <p:cNvGrpSpPr/>
            <p:nvPr/>
          </p:nvGrpSpPr>
          <p:grpSpPr>
            <a:xfrm>
              <a:off x="5874354" y="3713045"/>
              <a:ext cx="1075308" cy="792612"/>
              <a:chOff x="-100595" y="0"/>
              <a:chExt cx="1075306" cy="792611"/>
            </a:xfrm>
          </p:grpSpPr>
          <p:sp>
            <p:nvSpPr>
              <p:cNvPr id="105" name="Line"/>
              <p:cNvSpPr/>
              <p:nvPr/>
            </p:nvSpPr>
            <p:spPr>
              <a:xfrm>
                <a:off x="40752" y="0"/>
                <a:ext cx="792612" cy="792612"/>
              </a:xfrm>
              <a:prstGeom prst="lin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t">
                <a:noAutofit/>
              </a:bodyPr>
              <a:lstStyle/>
              <a:p>
                <a:pPr defTabSz="584199">
                  <a:defRPr sz="3400"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/>
              </a:p>
            </p:txBody>
          </p:sp>
          <p:sp>
            <p:nvSpPr>
              <p:cNvPr id="106" name="10 km"/>
              <p:cNvSpPr txBox="1"/>
              <p:nvPr/>
            </p:nvSpPr>
            <p:spPr>
              <a:xfrm>
                <a:off x="-100596" y="149495"/>
                <a:ext cx="1075308" cy="493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099" tIns="38099" rIns="38099" bIns="38099" numCol="1" anchor="ctr">
                <a:noAutofit/>
              </a:bodyPr>
              <a:lstStyle>
                <a:lvl1pPr defTabSz="584199">
                  <a:defRPr sz="2400"/>
                </a:lvl1pPr>
              </a:lstStyle>
              <a:p>
                <a:r>
                  <a:t>10 km</a:t>
                </a:r>
              </a:p>
            </p:txBody>
          </p:sp>
        </p:grpSp>
        <p:grpSp>
          <p:nvGrpSpPr>
            <p:cNvPr id="110" name="8 km"/>
            <p:cNvGrpSpPr/>
            <p:nvPr/>
          </p:nvGrpSpPr>
          <p:grpSpPr>
            <a:xfrm>
              <a:off x="5923989" y="4283725"/>
              <a:ext cx="976038" cy="792612"/>
              <a:chOff x="-90668" y="0"/>
              <a:chExt cx="976036" cy="792611"/>
            </a:xfrm>
          </p:grpSpPr>
          <p:sp>
            <p:nvSpPr>
              <p:cNvPr id="108" name="Line"/>
              <p:cNvSpPr/>
              <p:nvPr/>
            </p:nvSpPr>
            <p:spPr>
              <a:xfrm>
                <a:off x="1044" y="0"/>
                <a:ext cx="792612" cy="792612"/>
              </a:xfrm>
              <a:prstGeom prst="lin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t">
                <a:noAutofit/>
              </a:bodyPr>
              <a:lstStyle/>
              <a:p>
                <a:pPr defTabSz="584199">
                  <a:defRPr sz="3400"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/>
              </a:p>
            </p:txBody>
          </p:sp>
          <p:sp>
            <p:nvSpPr>
              <p:cNvPr id="109" name="8 km"/>
              <p:cNvSpPr txBox="1"/>
              <p:nvPr/>
            </p:nvSpPr>
            <p:spPr>
              <a:xfrm>
                <a:off x="-90669" y="149495"/>
                <a:ext cx="976038" cy="493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099" tIns="38099" rIns="38099" bIns="38099" numCol="1" anchor="ctr">
                <a:noAutofit/>
              </a:bodyPr>
              <a:lstStyle>
                <a:lvl1pPr defTabSz="584199">
                  <a:defRPr sz="2400"/>
                </a:lvl1pPr>
              </a:lstStyle>
              <a:p>
                <a:r>
                  <a:t> 8 km</a:t>
                </a:r>
              </a:p>
            </p:txBody>
          </p:sp>
        </p:grpSp>
        <p:grpSp>
          <p:nvGrpSpPr>
            <p:cNvPr id="113" name="6 km"/>
            <p:cNvGrpSpPr/>
            <p:nvPr/>
          </p:nvGrpSpPr>
          <p:grpSpPr>
            <a:xfrm>
              <a:off x="5923989" y="4783070"/>
              <a:ext cx="976038" cy="792612"/>
              <a:chOff x="-90668" y="0"/>
              <a:chExt cx="976036" cy="792611"/>
            </a:xfrm>
          </p:grpSpPr>
          <p:sp>
            <p:nvSpPr>
              <p:cNvPr id="111" name="Line"/>
              <p:cNvSpPr/>
              <p:nvPr/>
            </p:nvSpPr>
            <p:spPr>
              <a:xfrm>
                <a:off x="1044" y="0"/>
                <a:ext cx="792612" cy="792612"/>
              </a:xfrm>
              <a:prstGeom prst="lin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t">
                <a:noAutofit/>
              </a:bodyPr>
              <a:lstStyle/>
              <a:p>
                <a:pPr defTabSz="584199">
                  <a:defRPr sz="3400"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/>
              </a:p>
            </p:txBody>
          </p:sp>
          <p:sp>
            <p:nvSpPr>
              <p:cNvPr id="112" name="6 km"/>
              <p:cNvSpPr txBox="1"/>
              <p:nvPr/>
            </p:nvSpPr>
            <p:spPr>
              <a:xfrm>
                <a:off x="-90669" y="149495"/>
                <a:ext cx="976038" cy="493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099" tIns="38099" rIns="38099" bIns="38099" numCol="1" anchor="ctr">
                <a:noAutofit/>
              </a:bodyPr>
              <a:lstStyle>
                <a:lvl1pPr defTabSz="584199">
                  <a:defRPr sz="2400"/>
                </a:lvl1pPr>
              </a:lstStyle>
              <a:p>
                <a:r>
                  <a:t> 6 km</a:t>
                </a:r>
              </a:p>
            </p:txBody>
          </p:sp>
        </p:grpSp>
      </p:grpSp>
      <p:sp>
        <p:nvSpPr>
          <p:cNvPr id="115" name="Line"/>
          <p:cNvSpPr/>
          <p:nvPr/>
        </p:nvSpPr>
        <p:spPr>
          <a:xfrm flipH="1" flipV="1">
            <a:off x="3270134" y="5183690"/>
            <a:ext cx="3202426" cy="1254665"/>
          </a:xfrm>
          <a:prstGeom prst="line">
            <a:avLst/>
          </a:prstGeom>
          <a:ln w="127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24383" tIns="24383" rIns="24383" bIns="24383"/>
          <a:lstStyle/>
          <a:p>
            <a:pPr defTabSz="584199">
              <a:defRPr sz="3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16" name="FV3…"/>
          <p:cNvSpPr txBox="1"/>
          <p:nvPr/>
        </p:nvSpPr>
        <p:spPr>
          <a:xfrm>
            <a:off x="9883409" y="3213157"/>
            <a:ext cx="2899286" cy="946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900" b="1" u="sng">
                <a:solidFill>
                  <a:schemeClr val="accent5"/>
                </a:solidFill>
              </a:defRPr>
            </a:pPr>
            <a:r>
              <a:t>FV3</a:t>
            </a:r>
          </a:p>
          <a:p>
            <a:pPr marL="148166" indent="-148166" algn="l">
              <a:buSzPct val="75000"/>
              <a:buChar char="•"/>
              <a:defRPr sz="1500"/>
            </a:pPr>
            <a:r>
              <a:t>Deeper and stronger updrafts</a:t>
            </a:r>
          </a:p>
          <a:p>
            <a:pPr marL="148166" indent="-148166" algn="l">
              <a:buSzPct val="75000"/>
              <a:buChar char="•"/>
              <a:defRPr sz="1500"/>
            </a:pPr>
            <a:r>
              <a:t>Leads to precipitation bias</a:t>
            </a:r>
          </a:p>
        </p:txBody>
      </p:sp>
      <p:sp>
        <p:nvSpPr>
          <p:cNvPr id="117" name="Idealized Squall Line Profiles"/>
          <p:cNvSpPr txBox="1"/>
          <p:nvPr/>
        </p:nvSpPr>
        <p:spPr>
          <a:xfrm>
            <a:off x="5364218" y="2125052"/>
            <a:ext cx="4314826" cy="4472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/>
            </a:lvl1pPr>
          </a:lstStyle>
          <a:p>
            <a:r>
              <a:t>Idealized Squall Line Profiles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Developed a methodology to examine the sensivity of simply squall line simulations to dynamical core and numerics using minimal physics.…"/>
          <p:cNvSpPr txBox="1">
            <a:spLocks noGrp="1"/>
          </p:cNvSpPr>
          <p:nvPr>
            <p:ph type="body" idx="1"/>
          </p:nvPr>
        </p:nvSpPr>
        <p:spPr>
          <a:xfrm>
            <a:off x="452966" y="1900766"/>
            <a:ext cx="11857303" cy="7268199"/>
          </a:xfrm>
          <a:prstGeom prst="rect">
            <a:avLst/>
          </a:prstGeom>
        </p:spPr>
        <p:txBody>
          <a:bodyPr/>
          <a:lstStyle/>
          <a:p>
            <a:pPr marL="284479" indent="-284479" defTabSz="373887">
              <a:spcBef>
                <a:spcPts val="1700"/>
              </a:spcBef>
              <a:defRPr sz="2304"/>
            </a:pPr>
            <a:r>
              <a:t>Developed a methodology to examine the sensivity of simply squall line simulations to dynamical core and numerics using minimal physics.</a:t>
            </a:r>
          </a:p>
          <a:p>
            <a:pPr marL="568959" lvl="1" indent="-284479" defTabSz="373887">
              <a:spcBef>
                <a:spcPts val="1700"/>
              </a:spcBef>
              <a:defRPr sz="1792"/>
            </a:pPr>
            <a:r>
              <a:t>For coarse CAM resolutions (3 km), systematic differences in updraft counts, intensities, and precipitation are noted.  Do differences remain as large at 1 km (stay tunned).</a:t>
            </a:r>
          </a:p>
          <a:p>
            <a:pPr marL="568959" lvl="1" indent="-284479" defTabSz="373887">
              <a:spcBef>
                <a:spcPts val="1700"/>
              </a:spcBef>
              <a:defRPr sz="1792"/>
            </a:pPr>
            <a:r>
              <a:t>Dissipation levels in the transport seem to account for much of the differences in precip.</a:t>
            </a:r>
          </a:p>
          <a:p>
            <a:pPr marL="568959" lvl="1" indent="-284479" defTabSz="373887">
              <a:spcBef>
                <a:spcPts val="1700"/>
              </a:spcBef>
              <a:defRPr sz="1792"/>
            </a:pPr>
            <a:r>
              <a:t>Plan to publish full results, analysis scripts, and data in GMD later this year as a reference point model validation.</a:t>
            </a:r>
          </a:p>
          <a:p>
            <a:pPr marL="284479" indent="-284479" defTabSz="373887">
              <a:spcBef>
                <a:spcPts val="1700"/>
              </a:spcBef>
              <a:defRPr sz="2304"/>
            </a:pPr>
            <a:r>
              <a:t>CAM simulations with MPAS-A</a:t>
            </a:r>
          </a:p>
          <a:p>
            <a:pPr marL="568959" lvl="1" indent="-284479" defTabSz="373887">
              <a:spcBef>
                <a:spcPts val="1700"/>
              </a:spcBef>
              <a:defRPr sz="1792"/>
            </a:pPr>
            <a:r>
              <a:t>“out of the box” settings may yield somewhat different characteristics for precipitation (though this has yet to be seen for real-data runs?)</a:t>
            </a:r>
          </a:p>
          <a:p>
            <a:pPr marL="568959" lvl="1" indent="-284479" defTabSz="373887">
              <a:spcBef>
                <a:spcPts val="1700"/>
              </a:spcBef>
              <a:defRPr sz="1792"/>
            </a:pPr>
            <a:r>
              <a:t>Planning on adding 4th-order filter to tracers to MPAS very soon - needed for rapid DA cycling.</a:t>
            </a:r>
          </a:p>
          <a:p>
            <a:pPr marL="568959" lvl="1" indent="-284479" defTabSz="373887">
              <a:spcBef>
                <a:spcPts val="1700"/>
              </a:spcBef>
              <a:defRPr sz="1792"/>
            </a:pPr>
            <a:r>
              <a:t>Would like to explore 5th order flux differencing &amp; WENO for regular hexagonal meshes</a:t>
            </a:r>
          </a:p>
          <a:p>
            <a:pPr marL="284479" indent="-284479" defTabSz="373887">
              <a:spcBef>
                <a:spcPts val="1700"/>
              </a:spcBef>
              <a:defRPr sz="2304"/>
            </a:pPr>
            <a:r>
              <a:t>NSSL experience</a:t>
            </a:r>
          </a:p>
          <a:p>
            <a:pPr marL="568959" lvl="1" indent="-284479" defTabSz="373887">
              <a:spcBef>
                <a:spcPts val="1700"/>
              </a:spcBef>
              <a:defRPr sz="1792"/>
            </a:pPr>
            <a:r>
              <a:t>Cold-start CAM models appeared to be similar to WRF for 12-36 prediction - why don’t we see these effects?</a:t>
            </a:r>
          </a:p>
          <a:p>
            <a:pPr marL="568959" lvl="1" indent="-284479" defTabSz="373887">
              <a:spcBef>
                <a:spcPts val="1700"/>
              </a:spcBef>
              <a:defRPr sz="1792"/>
            </a:pPr>
            <a:r>
              <a:t>MPAS-WoFS system was developed assuming behavior would mimic WRF for cycled DA</a:t>
            </a:r>
          </a:p>
          <a:p>
            <a:pPr marL="568959" lvl="1" indent="-284479" defTabSz="373887">
              <a:spcBef>
                <a:spcPts val="1700"/>
              </a:spcBef>
              <a:defRPr sz="1792"/>
            </a:pPr>
            <a:r>
              <a:t>This was not the case - needed more dissipation! (duh!). Difficult to isolate in full system (2x DUH!)</a:t>
            </a:r>
          </a:p>
        </p:txBody>
      </p:sp>
      <p:sp>
        <p:nvSpPr>
          <p:cNvPr id="348" name="Summary"/>
          <p:cNvSpPr txBox="1">
            <a:spLocks noGrp="1"/>
          </p:cNvSpPr>
          <p:nvPr>
            <p:ph type="title"/>
          </p:nvPr>
        </p:nvSpPr>
        <p:spPr>
          <a:xfrm>
            <a:off x="952500" y="-50800"/>
            <a:ext cx="11099800" cy="1733154"/>
          </a:xfrm>
          <a:prstGeom prst="rect">
            <a:avLst/>
          </a:prstGeom>
        </p:spPr>
        <p:txBody>
          <a:bodyPr/>
          <a:lstStyle/>
          <a:p>
            <a:r>
              <a:t>Summary 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IMG_5349.jpeg" descr="IMG_534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65" y="2092209"/>
            <a:ext cx="4824872" cy="6433163"/>
          </a:xfrm>
          <a:prstGeom prst="rect">
            <a:avLst/>
          </a:prstGeom>
          <a:ln w="12700">
            <a:miter lim="400000"/>
          </a:ln>
        </p:spPr>
      </p:pic>
      <p:sp>
        <p:nvSpPr>
          <p:cNvPr id="351" name="Daisy says thanks for your attention!…"/>
          <p:cNvSpPr txBox="1"/>
          <p:nvPr/>
        </p:nvSpPr>
        <p:spPr>
          <a:xfrm>
            <a:off x="5639175" y="2888924"/>
            <a:ext cx="6050800" cy="3023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900"/>
            </a:pPr>
            <a:r>
              <a:t>Daisy says thanks for your attention!</a:t>
            </a:r>
          </a:p>
          <a:p>
            <a:pPr>
              <a:defRPr sz="2900"/>
            </a:pPr>
            <a:endParaRPr/>
          </a:p>
          <a:p>
            <a:pPr>
              <a:defRPr sz="2900"/>
            </a:pPr>
            <a:r>
              <a:t>(I do as well!)</a:t>
            </a:r>
          </a:p>
          <a:p>
            <a:pPr>
              <a:defRPr sz="2900"/>
            </a:pPr>
            <a:endParaRPr/>
          </a:p>
          <a:p>
            <a:pPr>
              <a:defRPr sz="2900"/>
            </a:pPr>
            <a:r>
              <a:t>Questions?</a:t>
            </a:r>
          </a:p>
          <a:p>
            <a:pPr>
              <a:defRPr sz="2900"/>
            </a:pPr>
            <a:endParaRPr/>
          </a:p>
          <a:p>
            <a:pPr>
              <a:defRPr sz="2900"/>
            </a:pPr>
            <a:r>
              <a:rPr u="sng">
                <a:hlinkClick r:id="rId3"/>
              </a:rPr>
              <a:t>louis.wicker@noaa.gov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New Motivation"/>
          <p:cNvSpPr txBox="1">
            <a:spLocks noGrp="1"/>
          </p:cNvSpPr>
          <p:nvPr>
            <p:ph type="title"/>
          </p:nvPr>
        </p:nvSpPr>
        <p:spPr>
          <a:xfrm>
            <a:off x="952500" y="-50800"/>
            <a:ext cx="11099800" cy="1779588"/>
          </a:xfrm>
          <a:prstGeom prst="rect">
            <a:avLst/>
          </a:prstGeom>
        </p:spPr>
        <p:txBody>
          <a:bodyPr/>
          <a:lstStyle/>
          <a:p>
            <a:r>
              <a:t>New Motivation</a:t>
            </a:r>
          </a:p>
        </p:txBody>
      </p:sp>
      <p:grpSp>
        <p:nvGrpSpPr>
          <p:cNvPr id="122" name="Group"/>
          <p:cNvGrpSpPr/>
          <p:nvPr/>
        </p:nvGrpSpPr>
        <p:grpSpPr>
          <a:xfrm>
            <a:off x="2876800" y="3667052"/>
            <a:ext cx="5159761" cy="5041969"/>
            <a:chOff x="0" y="0"/>
            <a:chExt cx="5159759" cy="5041967"/>
          </a:xfrm>
        </p:grpSpPr>
        <p:pic>
          <p:nvPicPr>
            <p:cNvPr id="120" name="AGV_vUfMwzJQkpl55FurIwdMzgE7nzaT7f8MkpghuhodvltmJv3zfWqLZFlhCPPiRQQHHLTHjAFbmrWIKicQbviyJ8LgbvNihfK2XAj00-ofPJ-GQJ2-xKe1QrX5YhtwDqT-oNU2cJQXNdxzieBNYnoZfUbIl8vnDQ4o=s2048.png" descr="AGV_vUfMwzJQkpl55FurIwdMzgE7nzaT7f8MkpghuhodvltmJv3zfWqLZFlhCPPiRQQHHLTHjAFbmrWIKicQbviyJ8LgbvNihfK2XAj00-ofPJ-GQJ2-xKe1QrX5YhtwDqT-oNU2cJQXNdxzieBNYnoZfUbIl8vnDQ4o=s2048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55514"/>
              <a:ext cx="5159760" cy="4586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1" name="2024-04-10 1900 UTC MPAS-WoFS"/>
            <p:cNvSpPr txBox="1"/>
            <p:nvPr/>
          </p:nvSpPr>
          <p:spPr>
            <a:xfrm>
              <a:off x="196195" y="0"/>
              <a:ext cx="4107102" cy="571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 defTabSz="457200">
                <a:defRPr sz="1866" b="1"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r>
                <a:t>2024-04-10 1900 UTC MPAS-WoFS</a:t>
              </a:r>
              <a:endParaRPr sz="1200" b="0">
                <a:latin typeface="Times Roman"/>
                <a:ea typeface="Times Roman"/>
                <a:cs typeface="Times Roman"/>
                <a:sym typeface="Times Roman"/>
              </a:endParaRPr>
            </a:p>
          </p:txBody>
        </p:sp>
      </p:grpSp>
      <p:grpSp>
        <p:nvGrpSpPr>
          <p:cNvPr id="125" name="Group"/>
          <p:cNvGrpSpPr/>
          <p:nvPr/>
        </p:nvGrpSpPr>
        <p:grpSpPr>
          <a:xfrm>
            <a:off x="7870036" y="3667052"/>
            <a:ext cx="5159761" cy="5041969"/>
            <a:chOff x="0" y="0"/>
            <a:chExt cx="5159759" cy="5041967"/>
          </a:xfrm>
        </p:grpSpPr>
        <p:pic>
          <p:nvPicPr>
            <p:cNvPr id="123" name="AGV_vUcqypTcPv88ZwENxdwsO_HxSrPAhtajQSUu_tgOG3Yh3VCYirpoBhtYdnT7CBCyBAMv2BIRhWvaV0NsLyE4-umpv-qKR7YKgo1PpKD6RZO3rE9xt5ppsrIsKeXf3n16wVr0buPNb4_50J_Eqo2ddGMEUkN4R1E=s2048.png" descr="AGV_vUcqypTcPv88ZwENxdwsO_HxSrPAhtajQSUu_tgOG3Yh3VCYirpoBhtYdnT7CBCyBAMv2BIRhWvaV0NsLyE4-umpv-qKR7YKgo1PpKD6RZO3rE9xt5ppsrIsKeXf3n16wVr0buPNb4_50J_Eqo2ddGMEUkN4R1E=s2048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55514"/>
              <a:ext cx="5159760" cy="4586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4" name="2024-04-10 1900 UTC WRF-WoFS"/>
            <p:cNvSpPr txBox="1"/>
            <p:nvPr/>
          </p:nvSpPr>
          <p:spPr>
            <a:xfrm>
              <a:off x="155959" y="0"/>
              <a:ext cx="4107101" cy="571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 defTabSz="457200">
                <a:defRPr sz="1866" b="1"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r>
                <a:t>2024-04-10 1900 UTC WRF-WoFS</a:t>
              </a:r>
              <a:endParaRPr sz="1200" b="0">
                <a:latin typeface="Times Roman"/>
                <a:ea typeface="Times Roman"/>
                <a:cs typeface="Times Roman"/>
                <a:sym typeface="Times Roman"/>
              </a:endParaRPr>
            </a:p>
          </p:txBody>
        </p:sp>
      </p:grpSp>
      <p:sp>
        <p:nvSpPr>
          <p:cNvPr id="126" name="Ensemble…"/>
          <p:cNvSpPr txBox="1"/>
          <p:nvPr/>
        </p:nvSpPr>
        <p:spPr>
          <a:xfrm>
            <a:off x="325253" y="4984029"/>
            <a:ext cx="2422378" cy="24080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2400" b="1">
                <a:solidFill>
                  <a:srgbClr val="595959"/>
                </a:solidFill>
              </a:defRPr>
            </a:pPr>
            <a:r>
              <a:t>Ensemble</a:t>
            </a:r>
          </a:p>
          <a:p>
            <a:pPr defTabSz="457200">
              <a:defRPr sz="2400" b="1">
                <a:solidFill>
                  <a:srgbClr val="595959"/>
                </a:solidFill>
              </a:defRPr>
            </a:pPr>
            <a:r>
              <a:t>Paintballs</a:t>
            </a:r>
          </a:p>
          <a:p>
            <a:pPr defTabSz="457200">
              <a:defRPr sz="2400" b="1">
                <a:solidFill>
                  <a:srgbClr val="595959"/>
                </a:solidFill>
              </a:defRPr>
            </a:pPr>
            <a:r>
              <a:t>40 dBZ</a:t>
            </a:r>
          </a:p>
          <a:p>
            <a:pPr defTabSz="457200">
              <a:defRPr sz="2400" b="1">
                <a:solidFill>
                  <a:srgbClr val="595959"/>
                </a:solidFill>
              </a:defRPr>
            </a:pPr>
            <a:r>
              <a:t>from</a:t>
            </a:r>
            <a:endParaRPr sz="1200" b="0">
              <a:solidFill>
                <a:srgbClr val="000000"/>
              </a:solidFill>
            </a:endParaRPr>
          </a:p>
          <a:p>
            <a:pPr defTabSz="457200">
              <a:defRPr sz="2400" b="1">
                <a:solidFill>
                  <a:srgbClr val="595959"/>
                </a:solidFill>
              </a:defRPr>
            </a:pPr>
            <a:r>
              <a:t>19 UTC</a:t>
            </a:r>
          </a:p>
          <a:p>
            <a:pPr defTabSz="457200">
              <a:defRPr sz="2400" b="1">
                <a:solidFill>
                  <a:srgbClr val="595959"/>
                </a:solidFill>
              </a:defRPr>
            </a:pPr>
            <a:r>
              <a:t>Analysis</a:t>
            </a:r>
            <a:endParaRPr sz="1200" b="0">
              <a:solidFill>
                <a:srgbClr val="000000"/>
              </a:solidFill>
            </a:endParaRPr>
          </a:p>
        </p:txBody>
      </p:sp>
      <p:sp>
        <p:nvSpPr>
          <p:cNvPr id="127" name="Spurious…"/>
          <p:cNvSpPr txBox="1"/>
          <p:nvPr/>
        </p:nvSpPr>
        <p:spPr>
          <a:xfrm>
            <a:off x="3029441" y="4587145"/>
            <a:ext cx="1317278" cy="802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Spurious</a:t>
            </a:r>
          </a:p>
          <a:p>
            <a:pPr>
              <a:defRPr sz="2400"/>
            </a:pPr>
            <a:r>
              <a:t>Cells</a:t>
            </a:r>
          </a:p>
        </p:txBody>
      </p:sp>
      <p:sp>
        <p:nvSpPr>
          <p:cNvPr id="128" name="Line"/>
          <p:cNvSpPr/>
          <p:nvPr/>
        </p:nvSpPr>
        <p:spPr>
          <a:xfrm>
            <a:off x="3562257" y="5383363"/>
            <a:ext cx="661327" cy="661327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9" name="Oval"/>
          <p:cNvSpPr/>
          <p:nvPr/>
        </p:nvSpPr>
        <p:spPr>
          <a:xfrm rot="2522891">
            <a:off x="3913651" y="5238160"/>
            <a:ext cx="1392119" cy="2204553"/>
          </a:xfrm>
          <a:prstGeom prst="ellips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30" name="Oval"/>
          <p:cNvSpPr/>
          <p:nvPr/>
        </p:nvSpPr>
        <p:spPr>
          <a:xfrm rot="2522891">
            <a:off x="8836626" y="5238160"/>
            <a:ext cx="1392119" cy="2204553"/>
          </a:xfrm>
          <a:prstGeom prst="ellips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31" name="Oval"/>
          <p:cNvSpPr/>
          <p:nvPr/>
        </p:nvSpPr>
        <p:spPr>
          <a:xfrm rot="3837451">
            <a:off x="4433428" y="6848912"/>
            <a:ext cx="824457" cy="2265584"/>
          </a:xfrm>
          <a:prstGeom prst="ellips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32" name="Oval"/>
          <p:cNvSpPr/>
          <p:nvPr/>
        </p:nvSpPr>
        <p:spPr>
          <a:xfrm rot="3837451">
            <a:off x="9599788" y="6762552"/>
            <a:ext cx="824457" cy="2265584"/>
          </a:xfrm>
          <a:prstGeom prst="ellips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33" name="Line"/>
          <p:cNvSpPr/>
          <p:nvPr/>
        </p:nvSpPr>
        <p:spPr>
          <a:xfrm>
            <a:off x="3549199" y="5356694"/>
            <a:ext cx="715131" cy="2594753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34" name="Why does the MPAS ensemble appear to produce noiser solutions?"/>
          <p:cNvSpPr txBox="1"/>
          <p:nvPr/>
        </p:nvSpPr>
        <p:spPr>
          <a:xfrm>
            <a:off x="2051048" y="1955919"/>
            <a:ext cx="9159731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r>
              <a:rPr dirty="0"/>
              <a:t>Why does the MPAS ensemble appear to produce nois</a:t>
            </a:r>
            <a:r>
              <a:rPr lang="en-US" dirty="0"/>
              <a:t>i</a:t>
            </a:r>
            <a:r>
              <a:rPr dirty="0"/>
              <a:t>er solutions?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How do we evaluate convective-permitting models for research and prediction?…"/>
          <p:cNvSpPr txBox="1">
            <a:spLocks noGrp="1"/>
          </p:cNvSpPr>
          <p:nvPr>
            <p:ph type="body" idx="1"/>
          </p:nvPr>
        </p:nvSpPr>
        <p:spPr>
          <a:xfrm>
            <a:off x="375098" y="1946958"/>
            <a:ext cx="12004511" cy="717581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06704" indent="-306704" defTabSz="403097">
              <a:spcBef>
                <a:spcPts val="1900"/>
              </a:spcBef>
              <a:defRPr sz="2484"/>
            </a:pPr>
            <a:r>
              <a:t>How do we evaluate convective-permitting models for research and prediction?</a:t>
            </a:r>
          </a:p>
          <a:p>
            <a:pPr marL="306704" indent="-306704" defTabSz="403097">
              <a:spcBef>
                <a:spcPts val="1900"/>
              </a:spcBef>
              <a:defRPr sz="2484"/>
            </a:pPr>
            <a:r>
              <a:t>Idealized simulations to understand behavior</a:t>
            </a:r>
          </a:p>
          <a:p>
            <a:pPr marL="613409" lvl="1" indent="-306704" defTabSz="403097">
              <a:spcBef>
                <a:spcPts val="1900"/>
              </a:spcBef>
              <a:defRPr sz="1932"/>
            </a:pPr>
            <a:r>
              <a:t>Weisman papers, early 1980s</a:t>
            </a:r>
          </a:p>
          <a:p>
            <a:pPr marL="613409" lvl="1" indent="-306704" defTabSz="403097">
              <a:spcBef>
                <a:spcPts val="1900"/>
              </a:spcBef>
              <a:defRPr sz="1932"/>
            </a:pPr>
            <a:r>
              <a:t>Alderman and Droegemeier (2002; 2005)</a:t>
            </a:r>
          </a:p>
          <a:p>
            <a:pPr marL="306704" indent="-306704" defTabSz="403097">
              <a:spcBef>
                <a:spcPts val="1900"/>
              </a:spcBef>
              <a:defRPr sz="2484"/>
            </a:pPr>
            <a:r>
              <a:t>Model Comparisons of convection (supercell)</a:t>
            </a:r>
          </a:p>
          <a:p>
            <a:pPr marL="613409" lvl="1" indent="-306704" defTabSz="403097">
              <a:spcBef>
                <a:spcPts val="1900"/>
              </a:spcBef>
              <a:defRPr sz="1932"/>
            </a:pPr>
            <a:r>
              <a:t>Ullrich et al (2017), Klemp et al. (2015)</a:t>
            </a:r>
          </a:p>
          <a:p>
            <a:pPr marL="306704" indent="-306704" defTabSz="403097">
              <a:spcBef>
                <a:spcPts val="1900"/>
              </a:spcBef>
              <a:defRPr sz="2484"/>
            </a:pPr>
            <a:r>
              <a:t>Obviously, want to compare to observations!</a:t>
            </a:r>
          </a:p>
          <a:p>
            <a:pPr marL="613409" lvl="1" indent="-306704" defTabSz="403097">
              <a:spcBef>
                <a:spcPts val="1900"/>
              </a:spcBef>
              <a:defRPr sz="1932"/>
            </a:pPr>
            <a:r>
              <a:t>storms, precipitation, radial velocity, and reflectivity are the observed variables</a:t>
            </a:r>
          </a:p>
          <a:p>
            <a:pPr marL="613409" lvl="1" indent="-306704" defTabSz="403097">
              <a:spcBef>
                <a:spcPts val="1900"/>
              </a:spcBef>
              <a:defRPr sz="1932"/>
            </a:pPr>
            <a:r>
              <a:t>satellite radiances can also be used for cloud top pressure and temperature</a:t>
            </a:r>
          </a:p>
          <a:p>
            <a:pPr marL="306704" indent="-306704" defTabSz="403097">
              <a:spcBef>
                <a:spcPts val="1900"/>
              </a:spcBef>
              <a:defRPr sz="2484"/>
            </a:pPr>
            <a:r>
              <a:t>More generally need to know the general characteristics</a:t>
            </a:r>
          </a:p>
          <a:p>
            <a:pPr marL="613409" lvl="1" indent="-306704" defTabSz="403097">
              <a:spcBef>
                <a:spcPts val="1900"/>
              </a:spcBef>
              <a:defRPr sz="1932"/>
            </a:pPr>
            <a:r>
              <a:t>updraft intensities, precipitations, storm-type based on shear/CAPE space</a:t>
            </a:r>
          </a:p>
          <a:p>
            <a:pPr marL="613409" lvl="1" indent="-306704" defTabSz="403097">
              <a:spcBef>
                <a:spcPts val="1900"/>
              </a:spcBef>
              <a:defRPr sz="1932"/>
            </a:pPr>
            <a:r>
              <a:t>have to use other models to provide “ballpark”</a:t>
            </a:r>
          </a:p>
          <a:p>
            <a:pPr marL="0" indent="0" defTabSz="403097">
              <a:spcBef>
                <a:spcPts val="1900"/>
              </a:spcBef>
              <a:buSzTx/>
              <a:buNone/>
              <a:defRPr sz="2484" b="1" i="1"/>
            </a:pPr>
            <a:r>
              <a:t>    New dycores &amp; numerics: How to robustly test convective storm behavior?</a:t>
            </a:r>
          </a:p>
        </p:txBody>
      </p:sp>
      <p:sp>
        <p:nvSpPr>
          <p:cNvPr id="137" name="Backgroun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Background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al data cases, while important, are hard to control for (config, physics, IC, etc.) to understand model behaviors and biases.  Particularly true for convection - few observations are are available to validate the model solutions.…"/>
          <p:cNvSpPr txBox="1">
            <a:spLocks noGrp="1"/>
          </p:cNvSpPr>
          <p:nvPr>
            <p:ph type="body" idx="1"/>
          </p:nvPr>
        </p:nvSpPr>
        <p:spPr>
          <a:xfrm>
            <a:off x="340684" y="1824459"/>
            <a:ext cx="12323432" cy="7286735"/>
          </a:xfrm>
          <a:prstGeom prst="rect">
            <a:avLst/>
          </a:prstGeom>
        </p:spPr>
        <p:txBody>
          <a:bodyPr/>
          <a:lstStyle/>
          <a:p>
            <a:pPr marL="304800" indent="-304800" defTabSz="415431">
              <a:lnSpc>
                <a:spcPct val="90000"/>
              </a:lnSpc>
              <a:spcBef>
                <a:spcPts val="2500"/>
              </a:spcBef>
              <a:buClr>
                <a:srgbClr val="000000"/>
              </a:buClr>
              <a:buSzPts val="3000"/>
              <a:buFont typeface="Arial"/>
              <a:defRPr sz="3000"/>
            </a:pPr>
            <a:r>
              <a:t>Real data cases, while important, are hard to control for (config, physics, IC, etc.) to understand model behaviors and biases.  Particularly true for convection - few observations are are available to validate the model solutions. </a:t>
            </a:r>
            <a:endParaRPr>
              <a:solidFill>
                <a:srgbClr val="A01E05"/>
              </a:solidFill>
            </a:endParaRPr>
          </a:p>
          <a:p>
            <a:pPr marL="304800" indent="-304800" defTabSz="415431">
              <a:lnSpc>
                <a:spcPct val="90000"/>
              </a:lnSpc>
              <a:spcBef>
                <a:spcPts val="2500"/>
              </a:spcBef>
              <a:buClr>
                <a:srgbClr val="000000"/>
              </a:buClr>
              <a:buSzPts val="3000"/>
              <a:buFont typeface="Arial"/>
              <a:defRPr sz="3000"/>
            </a:pPr>
            <a:r>
              <a:t>Most CONUS convection occurs in </a:t>
            </a:r>
            <a:r>
              <a:rPr i="1"/>
              <a:t>lines</a:t>
            </a:r>
            <a:r>
              <a:t> or </a:t>
            </a:r>
            <a:r>
              <a:rPr i="1"/>
              <a:t>clusters:  Perhaps idealized squall line simulations more appropriate?</a:t>
            </a:r>
          </a:p>
          <a:p>
            <a:pPr marL="304800" indent="-304800" defTabSz="415431">
              <a:lnSpc>
                <a:spcPct val="90000"/>
              </a:lnSpc>
              <a:spcBef>
                <a:spcPts val="2500"/>
              </a:spcBef>
              <a:buClr>
                <a:srgbClr val="000000"/>
              </a:buClr>
              <a:buSzPts val="3000"/>
              <a:buFont typeface="Arial"/>
              <a:defRPr sz="3000"/>
            </a:pPr>
            <a:r>
              <a:t>Squall lines </a:t>
            </a:r>
            <a:r>
              <a:rPr b="1"/>
              <a:t>generate a large number individual cells</a:t>
            </a:r>
            <a:r>
              <a:t>:  </a:t>
            </a:r>
            <a:r>
              <a:rPr i="1"/>
              <a:t>Better sample size for statistics?</a:t>
            </a:r>
          </a:p>
          <a:p>
            <a:pPr marL="848590" lvl="1" indent="-404090">
              <a:lnSpc>
                <a:spcPct val="90000"/>
              </a:lnSpc>
              <a:spcBef>
                <a:spcPts val="3600"/>
              </a:spcBef>
              <a:buClr>
                <a:srgbClr val="000000"/>
              </a:buClr>
              <a:buSzPts val="3000"/>
              <a:buFont typeface="Arial"/>
              <a:defRPr sz="3000"/>
            </a:pPr>
            <a:r>
              <a:t>By specifying the CAPE (instability) and vertical wind profile, can generate a wide variety of convective lines, intensities, precipitations, etc.</a:t>
            </a:r>
          </a:p>
          <a:p>
            <a:pPr marL="848590" lvl="1" indent="-404090">
              <a:lnSpc>
                <a:spcPct val="90000"/>
              </a:lnSpc>
              <a:spcBef>
                <a:spcPts val="3600"/>
              </a:spcBef>
              <a:buClr>
                <a:srgbClr val="000000"/>
              </a:buClr>
              <a:buSzPts val="3000"/>
              <a:buFont typeface="Arial"/>
              <a:defRPr sz="3000"/>
            </a:pPr>
            <a:r>
              <a:t>Can look at surface precipitation, profiles of vertical velocity, etc.</a:t>
            </a:r>
          </a:p>
        </p:txBody>
      </p:sp>
      <p:sp>
        <p:nvSpPr>
          <p:cNvPr id="140" name="Test Suites for CAM Dycore: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defRPr sz="4600"/>
            </a:pPr>
            <a:r>
              <a:t>Test Suites for CAM Dycore:  </a:t>
            </a:r>
          </a:p>
          <a:p>
            <a:pPr defTabSz="914400">
              <a:defRPr sz="4600"/>
            </a:pPr>
            <a:r>
              <a:t>Squall Lines?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A Test Suite for CAMs using Squall Line Simulations?"/>
          <p:cNvSpPr txBox="1">
            <a:spLocks noGrp="1"/>
          </p:cNvSpPr>
          <p:nvPr>
            <p:ph type="title" idx="4294967295"/>
          </p:nvPr>
        </p:nvSpPr>
        <p:spPr>
          <a:xfrm>
            <a:off x="952500" y="-152400"/>
            <a:ext cx="11099800" cy="2159000"/>
          </a:xfrm>
          <a:prstGeom prst="rect">
            <a:avLst/>
          </a:prstGeom>
        </p:spPr>
        <p:txBody>
          <a:bodyPr/>
          <a:lstStyle>
            <a:lvl1pPr defTabSz="914400">
              <a:defRPr sz="4000"/>
            </a:lvl1pPr>
          </a:lstStyle>
          <a:p>
            <a:r>
              <a:t>A Test Suite for CAMs using Squall Line Simulations?</a:t>
            </a:r>
          </a:p>
        </p:txBody>
      </p:sp>
      <p:pic>
        <p:nvPicPr>
          <p:cNvPr id="143" name="screenshot_541.png" descr="screenshot_541.png"/>
          <p:cNvPicPr>
            <a:picLocks noChangeAspect="1"/>
          </p:cNvPicPr>
          <p:nvPr/>
        </p:nvPicPr>
        <p:blipFill>
          <a:blip r:embed="rId2"/>
          <a:srcRect t="8977"/>
          <a:stretch>
            <a:fillRect/>
          </a:stretch>
        </p:blipFill>
        <p:spPr>
          <a:xfrm>
            <a:off x="9583097" y="4664651"/>
            <a:ext cx="3296179" cy="4838850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Line"/>
          <p:cNvSpPr/>
          <p:nvPr/>
        </p:nvSpPr>
        <p:spPr>
          <a:xfrm flipV="1">
            <a:off x="9629796" y="7840058"/>
            <a:ext cx="802758" cy="167314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45" name="Compare the ooutput from three CAM dynamical models…"/>
          <p:cNvSpPr txBox="1"/>
          <p:nvPr/>
        </p:nvSpPr>
        <p:spPr>
          <a:xfrm>
            <a:off x="321070" y="1786287"/>
            <a:ext cx="10029752" cy="7560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283633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Compare the ooutput from three CAM dynamical models</a:t>
            </a:r>
          </a:p>
          <a:p>
            <a:pPr marL="740833" lvl="1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Models: </a:t>
            </a:r>
            <a:r>
              <a:rPr b="1" i="1">
                <a:solidFill>
                  <a:schemeClr val="accent5"/>
                </a:solidFill>
              </a:rPr>
              <a:t>MPAS</a:t>
            </a:r>
            <a:r>
              <a:rPr i="1">
                <a:solidFill>
                  <a:schemeClr val="accent5"/>
                </a:solidFill>
              </a:rPr>
              <a:t>, </a:t>
            </a:r>
            <a:r>
              <a:rPr b="1" i="1"/>
              <a:t>WRF</a:t>
            </a:r>
            <a:r>
              <a:rPr i="1"/>
              <a:t>, </a:t>
            </a:r>
            <a:r>
              <a:rPr b="1" i="1">
                <a:solidFill>
                  <a:srgbClr val="02519A"/>
                </a:solidFill>
              </a:rPr>
              <a:t>CM1</a:t>
            </a:r>
            <a:r>
              <a:rPr i="1">
                <a:solidFill>
                  <a:srgbClr val="02519A"/>
                </a:solidFill>
              </a:rPr>
              <a:t> </a:t>
            </a:r>
            <a:r>
              <a:t>running KESSLER MICROPHYSICS</a:t>
            </a:r>
          </a:p>
          <a:p>
            <a:pPr marL="740833" lvl="1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same horizontal and vertical grid resolution (3 km, 60 levels)</a:t>
            </a:r>
          </a:p>
          <a:p>
            <a:pPr marL="740833" lvl="1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Vertical mixing has been disabled as much as possible</a:t>
            </a:r>
          </a:p>
          <a:p>
            <a:pPr marL="740833" lvl="1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Other settings are “out of the box”</a:t>
            </a:r>
          </a:p>
          <a:p>
            <a:pPr marL="1267883" lvl="2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CM1-5 and WRF-5:  5th order transport, no explicit horizontal filtering</a:t>
            </a:r>
          </a:p>
          <a:p>
            <a:pPr marL="1267883" lvl="2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MPAS:  ~4th order transport, 2D Smag on dynamical variables </a:t>
            </a:r>
          </a:p>
          <a:p>
            <a:pPr marL="283633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rPr b="1"/>
              <a:t>Setup</a:t>
            </a:r>
            <a:r>
              <a:t>:</a:t>
            </a:r>
          </a:p>
          <a:p>
            <a:pPr marL="740833" lvl="1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Idealized (homogeneous) environments</a:t>
            </a:r>
          </a:p>
          <a:p>
            <a:pPr marL="1267883" lvl="2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Two CAPEs shown: </a:t>
            </a:r>
            <a:r>
              <a:rPr b="1"/>
              <a:t>2000</a:t>
            </a:r>
            <a:r>
              <a:t> &amp; </a:t>
            </a:r>
            <a:r>
              <a:rPr b="1"/>
              <a:t>3500</a:t>
            </a:r>
            <a:r>
              <a:t> J/kg, using </a:t>
            </a:r>
            <a:r>
              <a:rPr i="1"/>
              <a:t>(McCaul and Weisman 2000)</a:t>
            </a:r>
          </a:p>
          <a:p>
            <a:pPr marL="1267883" lvl="2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Two shear profiles: </a:t>
            </a:r>
            <a:r>
              <a:rPr b="1" i="1"/>
              <a:t>“low”</a:t>
            </a:r>
            <a:r>
              <a:rPr b="1"/>
              <a:t> </a:t>
            </a:r>
            <a:r>
              <a:t>shear (6 m/s over a depth of 2.5 km) and </a:t>
            </a:r>
            <a:r>
              <a:rPr b="1" i="1"/>
              <a:t>“high”</a:t>
            </a:r>
            <a:r>
              <a:t> shear (18 m/s over a depth of 2.5 km depth) discussed.</a:t>
            </a:r>
          </a:p>
          <a:p>
            <a:pPr marL="740833" lvl="1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Simple IC:  warm bubbles</a:t>
            </a:r>
          </a:p>
          <a:p>
            <a:pPr marL="1267883" lvl="2" indent="-296333" algn="l" defTabSz="415431">
              <a:spcBef>
                <a:spcPts val="1900"/>
              </a:spcBef>
              <a:buClr>
                <a:srgbClr val="000000"/>
              </a:buClr>
              <a:buSzPts val="2100"/>
              <a:buFont typeface="Arial"/>
              <a:buChar char="•"/>
              <a:defRPr sz="2100"/>
            </a:pPr>
            <a:r>
              <a:t>7 warm bubbles aligned N-S near western part of domain  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Analysis Methodology:  Identify Storm “Objects”"/>
          <p:cNvSpPr txBox="1"/>
          <p:nvPr/>
        </p:nvSpPr>
        <p:spPr>
          <a:xfrm>
            <a:off x="827490" y="1531003"/>
            <a:ext cx="11349820" cy="693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650240">
              <a:defRPr sz="4200">
                <a:solidFill>
                  <a:srgbClr val="FFFFFF"/>
                </a:solidFill>
              </a:defRPr>
            </a:lvl1pPr>
          </a:lstStyle>
          <a:p>
            <a:r>
              <a:t>Analysis Methodology:  Identify Storm “Objects”</a:t>
            </a:r>
          </a:p>
        </p:txBody>
      </p:sp>
      <p:pic>
        <p:nvPicPr>
          <p:cNvPr id="148" name="screenshot_542.png" descr="screenshot_5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7" y="1743410"/>
            <a:ext cx="9110134" cy="558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Average Quantities over each object…"/>
          <p:cNvSpPr txBox="1"/>
          <p:nvPr/>
        </p:nvSpPr>
        <p:spPr>
          <a:xfrm>
            <a:off x="7200693" y="6971330"/>
            <a:ext cx="4988545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buClr>
                <a:srgbClr val="000000"/>
              </a:buClr>
              <a:defRPr sz="2200" b="1" u="sng"/>
            </a:pPr>
            <a:r>
              <a:rPr dirty="0"/>
              <a:t>Average Quantities over each object</a:t>
            </a:r>
          </a:p>
          <a:p>
            <a:pPr>
              <a:defRPr sz="2200" i="1"/>
            </a:pPr>
            <a:r>
              <a:rPr dirty="0"/>
              <a:t>Size</a:t>
            </a:r>
          </a:p>
          <a:p>
            <a:pPr>
              <a:defRPr sz="2200" i="1"/>
            </a:pPr>
            <a:r>
              <a:rPr dirty="0"/>
              <a:t>Shape</a:t>
            </a:r>
          </a:p>
          <a:p>
            <a:pPr>
              <a:defRPr sz="2200" i="1"/>
            </a:pPr>
            <a:r>
              <a:rPr b="1" dirty="0">
                <a:solidFill>
                  <a:schemeClr val="accent5"/>
                </a:solidFill>
              </a:rPr>
              <a:t>Vertical</a:t>
            </a:r>
            <a:r>
              <a:rPr dirty="0"/>
              <a:t> profiles of W, T, P’, etc.</a:t>
            </a:r>
          </a:p>
          <a:p>
            <a:pPr>
              <a:defRPr sz="2200" i="1"/>
            </a:pPr>
            <a:r>
              <a:rPr dirty="0"/>
              <a:t>+</a:t>
            </a:r>
          </a:p>
          <a:p>
            <a:pPr>
              <a:defRPr sz="2200" i="1"/>
            </a:pPr>
            <a:r>
              <a:rPr dirty="0"/>
              <a:t>2D fields</a:t>
            </a:r>
          </a:p>
        </p:txBody>
      </p:sp>
      <p:sp>
        <p:nvSpPr>
          <p:cNvPr id="150" name="Objects are identified in 2D"/>
          <p:cNvSpPr txBox="1"/>
          <p:nvPr/>
        </p:nvSpPr>
        <p:spPr>
          <a:xfrm>
            <a:off x="1515062" y="7713414"/>
            <a:ext cx="4383758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/>
            </a:lvl1pPr>
          </a:lstStyle>
          <a:p>
            <a:r>
              <a:t>Objects are identified in 2D</a:t>
            </a:r>
          </a:p>
        </p:txBody>
      </p:sp>
      <p:sp>
        <p:nvSpPr>
          <p:cNvPr id="151" name="Line"/>
          <p:cNvSpPr/>
          <p:nvPr/>
        </p:nvSpPr>
        <p:spPr>
          <a:xfrm flipH="1" flipV="1">
            <a:off x="7733590" y="5261755"/>
            <a:ext cx="1816630" cy="34456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52" name="Line"/>
          <p:cNvSpPr/>
          <p:nvPr/>
        </p:nvSpPr>
        <p:spPr>
          <a:xfrm flipH="1" flipV="1">
            <a:off x="7828417" y="4932119"/>
            <a:ext cx="1766858" cy="645206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53" name="Line"/>
          <p:cNvSpPr/>
          <p:nvPr/>
        </p:nvSpPr>
        <p:spPr>
          <a:xfrm flipH="1" flipV="1">
            <a:off x="7947628" y="4134806"/>
            <a:ext cx="1526438" cy="1273651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54" name="Line"/>
          <p:cNvSpPr/>
          <p:nvPr/>
        </p:nvSpPr>
        <p:spPr>
          <a:xfrm flipH="1" flipV="1">
            <a:off x="7947617" y="4332587"/>
            <a:ext cx="1526790" cy="1146757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55" name="“Storm Objects”"/>
          <p:cNvSpPr txBox="1"/>
          <p:nvPr/>
        </p:nvSpPr>
        <p:spPr>
          <a:xfrm>
            <a:off x="9426631" y="4721623"/>
            <a:ext cx="2615568" cy="1166144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“Storm Objects”</a:t>
            </a:r>
          </a:p>
        </p:txBody>
      </p:sp>
      <p:sp>
        <p:nvSpPr>
          <p:cNvPr id="156" name="Look at properties of storm objects – not fields!…"/>
          <p:cNvSpPr txBox="1"/>
          <p:nvPr/>
        </p:nvSpPr>
        <p:spPr>
          <a:xfrm>
            <a:off x="1680718" y="458064"/>
            <a:ext cx="9186739" cy="9916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16088" indent="-328788" defTabSz="650240">
              <a:defRPr sz="3400">
                <a:solidFill>
                  <a:srgbClr val="FFFFFF"/>
                </a:solidFill>
              </a:defRPr>
            </a:pPr>
            <a:r>
              <a:t>Look at properties of storm objects – not fields! </a:t>
            </a:r>
          </a:p>
          <a:p>
            <a:pPr marL="316088" indent="-328788" defTabSz="650240">
              <a:defRPr sz="2800">
                <a:solidFill>
                  <a:srgbClr val="FFFFFF"/>
                </a:solidFill>
              </a:defRPr>
            </a:pPr>
            <a:r>
              <a:t>(Potvin et al. 2019 WAF)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948D29-CD9A-6C42-E476-548123ED24BD}"/>
              </a:ext>
            </a:extLst>
          </p:cNvPr>
          <p:cNvGrpSpPr/>
          <p:nvPr/>
        </p:nvGrpSpPr>
        <p:grpSpPr>
          <a:xfrm>
            <a:off x="74717" y="9225356"/>
            <a:ext cx="2998264" cy="471924"/>
            <a:chOff x="2877880" y="9068395"/>
            <a:chExt cx="2998264" cy="47192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FD425BB-88F8-E035-DFFA-8E186E230DA2}"/>
                </a:ext>
              </a:extLst>
            </p:cNvPr>
            <p:cNvSpPr txBox="1"/>
            <p:nvPr/>
          </p:nvSpPr>
          <p:spPr>
            <a:xfrm>
              <a:off x="2877880" y="9068395"/>
              <a:ext cx="2998264" cy="4719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l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1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PPLE CHANCERY" panose="03020702040506060504" pitchFamily="66" charset="-79"/>
                  <a:ea typeface="Arial"/>
                  <a:cs typeface="APPLE CHANCERY" panose="03020702040506060504" pitchFamily="66" charset="-79"/>
                  <a:sym typeface="Arial"/>
                </a:rPr>
                <a:t>Not powered by</a:t>
              </a:r>
            </a:p>
          </p:txBody>
        </p:sp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915DCC23-CFFD-B85C-A95C-B2D709B880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6046" y="9068395"/>
              <a:ext cx="436438" cy="471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download-12.png" descr="download-12.png"/>
          <p:cNvPicPr>
            <a:picLocks noChangeAspect="1"/>
          </p:cNvPicPr>
          <p:nvPr/>
        </p:nvPicPr>
        <p:blipFill>
          <a:blip r:embed="rId2"/>
          <a:srcRect t="6478" r="25466"/>
          <a:stretch>
            <a:fillRect/>
          </a:stretch>
        </p:blipFill>
        <p:spPr>
          <a:xfrm>
            <a:off x="425767" y="3710057"/>
            <a:ext cx="12153241" cy="3902935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WRF…"/>
          <p:cNvSpPr txBox="1"/>
          <p:nvPr/>
        </p:nvSpPr>
        <p:spPr>
          <a:xfrm>
            <a:off x="6822457" y="3879223"/>
            <a:ext cx="1550269" cy="718084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400" b="1"/>
            </a:pPr>
            <a:r>
              <a:t>WRF</a:t>
            </a:r>
          </a:p>
          <a:p>
            <a:pPr>
              <a:defRPr sz="1400"/>
            </a:pPr>
            <a:r>
              <a:t>W</a:t>
            </a:r>
            <a:r>
              <a:rPr baseline="-5999"/>
              <a:t>max</a:t>
            </a:r>
            <a:r>
              <a:t>: 7.5</a:t>
            </a:r>
          </a:p>
          <a:p>
            <a:pPr>
              <a:defRPr sz="1400"/>
            </a:pPr>
            <a:r>
              <a:t>Cold Pool:  16.9%</a:t>
            </a:r>
          </a:p>
        </p:txBody>
      </p:sp>
      <p:sp>
        <p:nvSpPr>
          <p:cNvPr id="160" name="CM1…"/>
          <p:cNvSpPr txBox="1"/>
          <p:nvPr/>
        </p:nvSpPr>
        <p:spPr>
          <a:xfrm>
            <a:off x="2691737" y="3870637"/>
            <a:ext cx="1550269" cy="718084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400" b="1">
                <a:solidFill>
                  <a:schemeClr val="accent1"/>
                </a:solidFill>
              </a:defRPr>
            </a:pPr>
            <a:r>
              <a:t>CM1</a:t>
            </a:r>
          </a:p>
          <a:p>
            <a:pPr>
              <a:defRPr sz="1400"/>
            </a:pPr>
            <a:r>
              <a:t>W</a:t>
            </a:r>
            <a:r>
              <a:rPr baseline="-5999"/>
              <a:t>max</a:t>
            </a:r>
            <a:r>
              <a:t>: 5.7</a:t>
            </a:r>
          </a:p>
          <a:p>
            <a:pPr>
              <a:defRPr sz="1400"/>
            </a:pPr>
            <a:r>
              <a:t>Cold Pool:  12.3%</a:t>
            </a:r>
          </a:p>
        </p:txBody>
      </p:sp>
      <p:sp>
        <p:nvSpPr>
          <p:cNvPr id="161" name="MPAS…"/>
          <p:cNvSpPr txBox="1"/>
          <p:nvPr/>
        </p:nvSpPr>
        <p:spPr>
          <a:xfrm>
            <a:off x="10929754" y="3870637"/>
            <a:ext cx="1550269" cy="718084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400" b="1">
                <a:solidFill>
                  <a:schemeClr val="accent2"/>
                </a:solidFill>
              </a:defRPr>
            </a:pPr>
            <a:r>
              <a:t>MPAS</a:t>
            </a:r>
          </a:p>
          <a:p>
            <a:pPr>
              <a:defRPr sz="1400"/>
            </a:pPr>
            <a:r>
              <a:t>W</a:t>
            </a:r>
            <a:r>
              <a:rPr baseline="-5999"/>
              <a:t>max</a:t>
            </a:r>
            <a:r>
              <a:t>: 7.7</a:t>
            </a:r>
          </a:p>
          <a:p>
            <a:pPr>
              <a:defRPr sz="1400"/>
            </a:pPr>
            <a:r>
              <a:t>Cold Pool:  18.1%</a:t>
            </a:r>
          </a:p>
        </p:txBody>
      </p:sp>
      <p:sp>
        <p:nvSpPr>
          <p:cNvPr id="162" name="Line"/>
          <p:cNvSpPr/>
          <p:nvPr/>
        </p:nvSpPr>
        <p:spPr>
          <a:xfrm flipH="1" flipV="1">
            <a:off x="6831991" y="6339856"/>
            <a:ext cx="2068221" cy="1611816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3" name="Line"/>
          <p:cNvSpPr/>
          <p:nvPr/>
        </p:nvSpPr>
        <p:spPr>
          <a:xfrm flipV="1">
            <a:off x="9682391" y="5828135"/>
            <a:ext cx="451320" cy="193729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4" name="T=4 hours"/>
          <p:cNvSpPr txBox="1"/>
          <p:nvPr/>
        </p:nvSpPr>
        <p:spPr>
          <a:xfrm>
            <a:off x="5590629" y="2583911"/>
            <a:ext cx="1823542" cy="496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/>
            </a:lvl1pPr>
          </a:lstStyle>
          <a:p>
            <a:r>
              <a:t>T=4 hours</a:t>
            </a:r>
          </a:p>
        </p:txBody>
      </p:sp>
      <p:sp>
        <p:nvSpPr>
          <p:cNvPr id="165" name="WRF-5"/>
          <p:cNvSpPr txBox="1"/>
          <p:nvPr/>
        </p:nvSpPr>
        <p:spPr>
          <a:xfrm>
            <a:off x="7105550" y="5163382"/>
            <a:ext cx="1240136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/>
            </a:lvl1pPr>
          </a:lstStyle>
          <a:p>
            <a:r>
              <a:t>WRF-5</a:t>
            </a:r>
          </a:p>
        </p:txBody>
      </p:sp>
      <p:sp>
        <p:nvSpPr>
          <p:cNvPr id="166" name="CM1-5"/>
          <p:cNvSpPr txBox="1"/>
          <p:nvPr/>
        </p:nvSpPr>
        <p:spPr>
          <a:xfrm>
            <a:off x="2778571" y="5495848"/>
            <a:ext cx="1181275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t>CM1-5</a:t>
            </a:r>
          </a:p>
        </p:txBody>
      </p:sp>
      <p:sp>
        <p:nvSpPr>
          <p:cNvPr id="167" name="MPAS-4"/>
          <p:cNvSpPr txBox="1"/>
          <p:nvPr/>
        </p:nvSpPr>
        <p:spPr>
          <a:xfrm>
            <a:off x="11075038" y="5413335"/>
            <a:ext cx="1431480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b="1">
                <a:solidFill>
                  <a:schemeClr val="accent5"/>
                </a:solidFill>
              </a:defRPr>
            </a:lvl1pPr>
          </a:lstStyle>
          <a:p>
            <a:r>
              <a:t>MPAS-4</a:t>
            </a:r>
          </a:p>
        </p:txBody>
      </p:sp>
      <p:sp>
        <p:nvSpPr>
          <p:cNvPr id="168" name="Experiment: Cape=2000 Shear=06"/>
          <p:cNvSpPr/>
          <p:nvPr/>
        </p:nvSpPr>
        <p:spPr>
          <a:xfrm>
            <a:off x="802078" y="3048623"/>
            <a:ext cx="11907595" cy="5948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8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Experiment: Cape=2000 Shear=06</a:t>
            </a:r>
          </a:p>
        </p:txBody>
      </p:sp>
      <p:sp>
        <p:nvSpPr>
          <p:cNvPr id="169" name="What do the the squall lines look like?"/>
          <p:cNvSpPr txBox="1"/>
          <p:nvPr/>
        </p:nvSpPr>
        <p:spPr>
          <a:xfrm>
            <a:off x="1739807" y="535435"/>
            <a:ext cx="9676601" cy="743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>
                <a:solidFill>
                  <a:srgbClr val="FFFFFF"/>
                </a:solidFill>
              </a:defRPr>
            </a:lvl1pPr>
          </a:lstStyle>
          <a:p>
            <a:r>
              <a:t>What do the the squall lines look like?</a:t>
            </a:r>
          </a:p>
        </p:txBody>
      </p:sp>
      <p:sp>
        <p:nvSpPr>
          <p:cNvPr id="170" name="WRF-5:   black…"/>
          <p:cNvSpPr txBox="1"/>
          <p:nvPr/>
        </p:nvSpPr>
        <p:spPr>
          <a:xfrm>
            <a:off x="472019" y="2246530"/>
            <a:ext cx="2226966" cy="1171129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 b="1"/>
            </a:pPr>
            <a:r>
              <a:t>WRF-5:   black</a:t>
            </a:r>
          </a:p>
          <a:p>
            <a:pPr>
              <a:defRPr sz="2400" b="1">
                <a:solidFill>
                  <a:schemeClr val="accent1"/>
                </a:solidFill>
              </a:defRPr>
            </a:pPr>
            <a:r>
              <a:t>CM1-5:   blue</a:t>
            </a:r>
          </a:p>
          <a:p>
            <a:pPr>
              <a:defRPr sz="2400" b="1">
                <a:solidFill>
                  <a:schemeClr val="accent5"/>
                </a:solidFill>
              </a:defRPr>
            </a:pPr>
            <a:r>
              <a:t>MPAS-4: red</a:t>
            </a:r>
          </a:p>
        </p:txBody>
      </p:sp>
      <p:sp>
        <p:nvSpPr>
          <p:cNvPr id="171" name="Line"/>
          <p:cNvSpPr/>
          <p:nvPr/>
        </p:nvSpPr>
        <p:spPr>
          <a:xfrm flipH="1" flipV="1">
            <a:off x="1999877" y="6456655"/>
            <a:ext cx="1266493" cy="67568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72" name="Line"/>
          <p:cNvSpPr/>
          <p:nvPr/>
        </p:nvSpPr>
        <p:spPr>
          <a:xfrm flipV="1">
            <a:off x="4056478" y="6713774"/>
            <a:ext cx="1521806" cy="45708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73" name="Sub-domain of…"/>
          <p:cNvSpPr txBox="1"/>
          <p:nvPr/>
        </p:nvSpPr>
        <p:spPr>
          <a:xfrm>
            <a:off x="5964069" y="7599236"/>
            <a:ext cx="2011516" cy="627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800" i="1"/>
            </a:pPr>
            <a:r>
              <a:t>Sub-domain of</a:t>
            </a:r>
          </a:p>
          <a:p>
            <a:pPr>
              <a:defRPr sz="1800" i="1"/>
            </a:pPr>
            <a:r>
              <a:t>400</a:t>
            </a:r>
            <a:r>
              <a:rPr baseline="31999"/>
              <a:t>2</a:t>
            </a:r>
            <a:r>
              <a:t> km shown</a:t>
            </a:r>
          </a:p>
        </p:txBody>
      </p:sp>
      <p:sp>
        <p:nvSpPr>
          <p:cNvPr id="174" name="Line"/>
          <p:cNvSpPr/>
          <p:nvPr/>
        </p:nvSpPr>
        <p:spPr>
          <a:xfrm flipV="1">
            <a:off x="10032910" y="6286968"/>
            <a:ext cx="698693" cy="1468478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75" name="Line"/>
          <p:cNvSpPr/>
          <p:nvPr/>
        </p:nvSpPr>
        <p:spPr>
          <a:xfrm flipH="1" flipV="1">
            <a:off x="6709943" y="5674881"/>
            <a:ext cx="2840588" cy="2239843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76" name="Cold Pool…"/>
          <p:cNvSpPr txBox="1"/>
          <p:nvPr/>
        </p:nvSpPr>
        <p:spPr>
          <a:xfrm>
            <a:off x="2252671" y="6938412"/>
            <a:ext cx="1844626" cy="1351422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Cold Pool</a:t>
            </a:r>
          </a:p>
          <a:p>
            <a:pPr>
              <a:defRPr sz="2400"/>
            </a:pPr>
            <a:r>
              <a:t>depicted by</a:t>
            </a:r>
          </a:p>
          <a:p>
            <a:pPr>
              <a:defRPr sz="1800"/>
            </a:pPr>
            <a:r>
              <a:t>grey shading</a:t>
            </a:r>
          </a:p>
          <a:p>
            <a:pPr>
              <a:defRPr sz="1800"/>
            </a:pPr>
            <a:r>
              <a:t>where  ΔT &lt; -1 C</a:t>
            </a:r>
          </a:p>
        </p:txBody>
      </p:sp>
      <p:sp>
        <p:nvSpPr>
          <p:cNvPr id="177" name="W &gt; 1 m/s below 2 km updrafts…"/>
          <p:cNvSpPr txBox="1"/>
          <p:nvPr/>
        </p:nvSpPr>
        <p:spPr>
          <a:xfrm>
            <a:off x="8885463" y="7120297"/>
            <a:ext cx="1688890" cy="1756160"/>
          </a:xfrm>
          <a:prstGeom prst="rect">
            <a:avLst/>
          </a:prstGeom>
          <a:solidFill>
            <a:srgbClr val="DCDEE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200"/>
            </a:pPr>
            <a:r>
              <a:t>W &gt; 1 m/s below 2 km updrafts</a:t>
            </a:r>
          </a:p>
          <a:p>
            <a:pPr>
              <a:defRPr sz="2200"/>
            </a:pPr>
            <a:r>
              <a:t>are color pixels</a:t>
            </a:r>
          </a:p>
        </p:txBody>
      </p:sp>
      <p:sp>
        <p:nvSpPr>
          <p:cNvPr id="178" name="MPAS-4"/>
          <p:cNvSpPr txBox="1"/>
          <p:nvPr/>
        </p:nvSpPr>
        <p:spPr>
          <a:xfrm>
            <a:off x="11306047" y="3871052"/>
            <a:ext cx="797683" cy="286700"/>
          </a:xfrm>
          <a:prstGeom prst="rect">
            <a:avLst/>
          </a:prstGeom>
          <a:solidFill>
            <a:srgbClr val="DCDEE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300" b="1">
                <a:solidFill>
                  <a:schemeClr val="accent5"/>
                </a:solidFill>
              </a:defRPr>
            </a:lvl1pPr>
          </a:lstStyle>
          <a:p>
            <a:r>
              <a:t>MPAS-4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Updraft Profil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Updraft Profiles</a:t>
            </a:r>
          </a:p>
        </p:txBody>
      </p:sp>
      <p:pic>
        <p:nvPicPr>
          <p:cNvPr id="181" name="pasted-movie.png" descr="pasted-mov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602" y="2087033"/>
            <a:ext cx="3810001" cy="75379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asted-movie.png" descr="pasted-movi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82" y="2087033"/>
            <a:ext cx="3810001" cy="75379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asted-movie.png" descr="pasted-movi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9309" y="2087033"/>
            <a:ext cx="3810001" cy="7537985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Experiment Cape=2000 Shear=06"/>
          <p:cNvSpPr txBox="1"/>
          <p:nvPr/>
        </p:nvSpPr>
        <p:spPr>
          <a:xfrm>
            <a:off x="450211" y="2031947"/>
            <a:ext cx="4170543" cy="355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     Experiment Cape=2000 Shear=06      </a:t>
            </a:r>
          </a:p>
        </p:txBody>
      </p:sp>
      <p:sp>
        <p:nvSpPr>
          <p:cNvPr id="185" name="Experiment Cape=3500 Shear=06"/>
          <p:cNvSpPr txBox="1"/>
          <p:nvPr/>
        </p:nvSpPr>
        <p:spPr>
          <a:xfrm>
            <a:off x="4783451" y="2031947"/>
            <a:ext cx="4170543" cy="355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     Experiment Cape=3500 Shear=06      </a:t>
            </a:r>
          </a:p>
        </p:txBody>
      </p:sp>
      <p:sp>
        <p:nvSpPr>
          <p:cNvPr id="186" name="Experiment Cape=3500 Shear=18"/>
          <p:cNvSpPr txBox="1"/>
          <p:nvPr/>
        </p:nvSpPr>
        <p:spPr>
          <a:xfrm>
            <a:off x="8720451" y="2031947"/>
            <a:ext cx="4170543" cy="355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     Experiment Cape=3500 Shear=18      </a:t>
            </a:r>
          </a:p>
        </p:txBody>
      </p:sp>
      <p:sp>
        <p:nvSpPr>
          <p:cNvPr id="187" name="WRF-5:   black…"/>
          <p:cNvSpPr txBox="1"/>
          <p:nvPr/>
        </p:nvSpPr>
        <p:spPr>
          <a:xfrm>
            <a:off x="2508581" y="3668930"/>
            <a:ext cx="2226966" cy="1171129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400" b="1"/>
            </a:pPr>
            <a:r>
              <a:t>WRF-5:   black</a:t>
            </a:r>
          </a:p>
          <a:p>
            <a:pPr algn="l">
              <a:defRPr sz="2400" b="1">
                <a:solidFill>
                  <a:schemeClr val="accent1"/>
                </a:solidFill>
              </a:defRPr>
            </a:pPr>
            <a:r>
              <a:t>CM1-5:   blue</a:t>
            </a:r>
          </a:p>
          <a:p>
            <a:pPr algn="l">
              <a:defRPr sz="2400" b="1">
                <a:solidFill>
                  <a:schemeClr val="accent5"/>
                </a:solidFill>
              </a:defRPr>
            </a:pPr>
            <a:r>
              <a:t>MPAS-4: red</a:t>
            </a:r>
          </a:p>
        </p:txBody>
      </p:sp>
      <p:sp>
        <p:nvSpPr>
          <p:cNvPr id="188" name="Oval"/>
          <p:cNvSpPr/>
          <p:nvPr/>
        </p:nvSpPr>
        <p:spPr>
          <a:xfrm>
            <a:off x="2519481" y="2526230"/>
            <a:ext cx="1997002" cy="997668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89" name="Oval"/>
          <p:cNvSpPr/>
          <p:nvPr/>
        </p:nvSpPr>
        <p:spPr>
          <a:xfrm>
            <a:off x="6565901" y="2526230"/>
            <a:ext cx="1997002" cy="997668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90" name="Oval"/>
          <p:cNvSpPr/>
          <p:nvPr/>
        </p:nvSpPr>
        <p:spPr>
          <a:xfrm>
            <a:off x="10228581" y="2526230"/>
            <a:ext cx="1997002" cy="997668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1565</Words>
  <Application>Microsoft Macintosh PowerPoint</Application>
  <PresentationFormat>Custom</PresentationFormat>
  <Paragraphs>313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APPLE CHANCERY</vt:lpstr>
      <vt:lpstr>Arial</vt:lpstr>
      <vt:lpstr>Calibri</vt:lpstr>
      <vt:lpstr>Calibri Light</vt:lpstr>
      <vt:lpstr>Helvetica</vt:lpstr>
      <vt:lpstr>Helvetica Light</vt:lpstr>
      <vt:lpstr>Helvetica Neue</vt:lpstr>
      <vt:lpstr>Times Roman</vt:lpstr>
      <vt:lpstr>White</vt:lpstr>
      <vt:lpstr>A Comparison of Idealized Squall Line Climates from CM1, WRF, and MPAS</vt:lpstr>
      <vt:lpstr>Original Motivation   Comparing WRF vs FV3 Updraft Characteristics </vt:lpstr>
      <vt:lpstr>New Motivation</vt:lpstr>
      <vt:lpstr>Background</vt:lpstr>
      <vt:lpstr>Test Suites for CAM Dycore:   Squall Lines?</vt:lpstr>
      <vt:lpstr>A Test Suite for CAMs using Squall Line Simulations?</vt:lpstr>
      <vt:lpstr>PowerPoint Presentation</vt:lpstr>
      <vt:lpstr>PowerPoint Presentation</vt:lpstr>
      <vt:lpstr>Updraft Profiles</vt:lpstr>
      <vt:lpstr>PowerPoint Presentation</vt:lpstr>
      <vt:lpstr>PowerPoint Presentation</vt:lpstr>
      <vt:lpstr>Summary to this point…</vt:lpstr>
      <vt:lpstr>Summary to this point…</vt:lpstr>
      <vt:lpstr>Summary to this point…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Comparison of Idealized Squall Line “Climates” from WRF and MPAS</dc:title>
  <cp:lastModifiedBy>Microsoft Office User</cp:lastModifiedBy>
  <cp:revision>3</cp:revision>
  <dcterms:modified xsi:type="dcterms:W3CDTF">2024-06-27T15:51:56Z</dcterms:modified>
</cp:coreProperties>
</file>