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9" r:id="rId3"/>
    <p:sldId id="258" r:id="rId4"/>
    <p:sldId id="261" r:id="rId5"/>
    <p:sldId id="265" r:id="rId6"/>
    <p:sldId id="263" r:id="rId7"/>
    <p:sldId id="260" r:id="rId8"/>
    <p:sldId id="262" r:id="rId9"/>
    <p:sldId id="264"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116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3F4E-76B3-41B8-A17F-53BA715B57F1}" type="datetimeFigureOut">
              <a:rPr lang="en-US" smtClean="0"/>
              <a:t>8/21/2014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F910BE-8A5B-40F4-99F1-DC506191C302}" type="slidenum">
              <a:rPr lang="en-US" smtClean="0"/>
              <a:t>‹#›</a:t>
            </a:fld>
            <a:endParaRPr lang="en-US"/>
          </a:p>
        </p:txBody>
      </p:sp>
    </p:spTree>
    <p:extLst>
      <p:ext uri="{BB962C8B-B14F-4D97-AF65-F5344CB8AC3E}">
        <p14:creationId xmlns:p14="http://schemas.microsoft.com/office/powerpoint/2010/main" val="2469920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itchFamily="18" charset="0"/>
                <a:ea typeface="ＭＳ Ｐゴシック" pitchFamily="34" charset="-128"/>
              </a:defRPr>
            </a:lvl1pPr>
            <a:lvl2pPr marL="742950" indent="-285750" defTabSz="923925" eaLnBrk="0" hangingPunct="0">
              <a:defRPr sz="2400">
                <a:solidFill>
                  <a:schemeClr val="tx1"/>
                </a:solidFill>
                <a:latin typeface="Times New Roman" pitchFamily="18" charset="0"/>
                <a:ea typeface="ＭＳ Ｐゴシック" pitchFamily="34" charset="-128"/>
              </a:defRPr>
            </a:lvl2pPr>
            <a:lvl3pPr marL="1143000" indent="-228600" defTabSz="923925" eaLnBrk="0" hangingPunct="0">
              <a:defRPr sz="2400">
                <a:solidFill>
                  <a:schemeClr val="tx1"/>
                </a:solidFill>
                <a:latin typeface="Times New Roman" pitchFamily="18" charset="0"/>
                <a:ea typeface="ＭＳ Ｐゴシック" pitchFamily="34" charset="-128"/>
              </a:defRPr>
            </a:lvl3pPr>
            <a:lvl4pPr marL="1600200" indent="-228600" defTabSz="923925" eaLnBrk="0" hangingPunct="0">
              <a:defRPr sz="2400">
                <a:solidFill>
                  <a:schemeClr val="tx1"/>
                </a:solidFill>
                <a:latin typeface="Times New Roman" pitchFamily="18" charset="0"/>
                <a:ea typeface="ＭＳ Ｐゴシック" pitchFamily="34" charset="-128"/>
              </a:defRPr>
            </a:lvl4pPr>
            <a:lvl5pPr marL="2057400" indent="-228600" defTabSz="923925" eaLnBrk="0" hangingPunct="0">
              <a:defRPr sz="2400">
                <a:solidFill>
                  <a:schemeClr val="tx1"/>
                </a:solidFill>
                <a:latin typeface="Times New Roman" pitchFamily="18" charset="0"/>
                <a:ea typeface="ＭＳ Ｐゴシック" pitchFamily="34" charset="-128"/>
              </a:defRPr>
            </a:lvl5pPr>
            <a:lvl6pPr marL="2514600" indent="-228600" defTabSz="923925"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1800" indent="-228600" defTabSz="923925"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29000" indent="-228600" defTabSz="923925"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86200" indent="-228600" defTabSz="923925"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pPr eaLnBrk="1" hangingPunct="1"/>
            <a:fld id="{DFE87AFC-B8E9-48DA-90A0-6CFC714F1809}" type="slidenum">
              <a:rPr lang="en-US" sz="1200" smtClean="0">
                <a:latin typeface="Arial" pitchFamily="34" charset="0"/>
              </a:rPr>
              <a:pPr eaLnBrk="1" hangingPunct="1"/>
              <a:t>1</a:t>
            </a:fld>
            <a:endParaRPr lang="en-US" sz="1200" smtClean="0">
              <a:latin typeface="Arial" pitchFamily="34"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Times New Roman" pitchFamily="18" charset="0"/>
                <a:ea typeface="ＭＳ Ｐゴシック" pitchFamily="34" charset="-128"/>
              </a:defRPr>
            </a:lvl1pPr>
            <a:lvl2pPr marL="742950" indent="-285750" defTabSz="923925" eaLnBrk="0" hangingPunct="0">
              <a:defRPr sz="2400">
                <a:solidFill>
                  <a:schemeClr val="tx1"/>
                </a:solidFill>
                <a:latin typeface="Times New Roman" pitchFamily="18" charset="0"/>
                <a:ea typeface="ＭＳ Ｐゴシック" pitchFamily="34" charset="-128"/>
              </a:defRPr>
            </a:lvl2pPr>
            <a:lvl3pPr marL="1143000" indent="-228600" defTabSz="923925" eaLnBrk="0" hangingPunct="0">
              <a:defRPr sz="2400">
                <a:solidFill>
                  <a:schemeClr val="tx1"/>
                </a:solidFill>
                <a:latin typeface="Times New Roman" pitchFamily="18" charset="0"/>
                <a:ea typeface="ＭＳ Ｐゴシック" pitchFamily="34" charset="-128"/>
              </a:defRPr>
            </a:lvl3pPr>
            <a:lvl4pPr marL="1600200" indent="-228600" defTabSz="923925" eaLnBrk="0" hangingPunct="0">
              <a:defRPr sz="2400">
                <a:solidFill>
                  <a:schemeClr val="tx1"/>
                </a:solidFill>
                <a:latin typeface="Times New Roman" pitchFamily="18" charset="0"/>
                <a:ea typeface="ＭＳ Ｐゴシック" pitchFamily="34" charset="-128"/>
              </a:defRPr>
            </a:lvl4pPr>
            <a:lvl5pPr marL="2057400" indent="-228600" defTabSz="923925" eaLnBrk="0" hangingPunct="0">
              <a:defRPr sz="2400">
                <a:solidFill>
                  <a:schemeClr val="tx1"/>
                </a:solidFill>
                <a:latin typeface="Times New Roman" pitchFamily="18" charset="0"/>
                <a:ea typeface="ＭＳ Ｐゴシック" pitchFamily="34" charset="-128"/>
              </a:defRPr>
            </a:lvl5pPr>
            <a:lvl6pPr marL="2514600" indent="-228600" defTabSz="923925"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1800" indent="-228600" defTabSz="923925"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29000" indent="-228600" defTabSz="923925"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86200" indent="-228600" defTabSz="923925"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pPr eaLnBrk="1" hangingPunct="1"/>
            <a:fld id="{DE7E945F-94C5-4FEE-8784-F06635C27573}" type="slidenum">
              <a:rPr lang="en-US" sz="1200" smtClean="0">
                <a:latin typeface="Arial" pitchFamily="34" charset="0"/>
              </a:rPr>
              <a:pPr eaLnBrk="1" hangingPunct="1"/>
              <a:t>3</a:t>
            </a:fld>
            <a:endParaRPr lang="en-US" sz="1200" smtClean="0">
              <a:latin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40000"/>
                <a:satMod val="350000"/>
              </a:schemeClr>
            </a:gs>
            <a:gs pos="40000">
              <a:schemeClr val="accent3">
                <a:lumMod val="20000"/>
                <a:lumOff val="80000"/>
              </a:schemeClr>
            </a:gs>
            <a:gs pos="100000">
              <a:schemeClr val="accent3">
                <a:lumMod val="60000"/>
                <a:lumOff val="4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7" name="Picture 7" descr="NESL_logo.jp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 y="-1"/>
            <a:ext cx="685801" cy="709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descr="nsf1"/>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437848" y="-1"/>
            <a:ext cx="706152" cy="709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mmm.ucar.edu/wrf/users/wrfda/regressio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Grp="1" noChangeArrowheads="1"/>
          </p:cNvSpPr>
          <p:nvPr>
            <p:ph type="ctrTitle"/>
          </p:nvPr>
        </p:nvSpPr>
        <p:spPr>
          <a:xfrm>
            <a:off x="721787" y="1618298"/>
            <a:ext cx="7688263" cy="1143000"/>
          </a:xfrm>
        </p:spPr>
        <p:txBody>
          <a:bodyPr/>
          <a:lstStyle/>
          <a:p>
            <a:pPr algn="ctr" eaLnBrk="1" hangingPunct="1"/>
            <a:r>
              <a:rPr lang="en-US" sz="4000" dirty="0" smtClean="0">
                <a:ea typeface="ＭＳ Ｐゴシック" pitchFamily="34" charset="-128"/>
              </a:rPr>
              <a:t>WRFDA Regression Testing Suite</a:t>
            </a:r>
            <a:endParaRPr lang="en-US" sz="4000" dirty="0" smtClean="0">
              <a:ea typeface="ＭＳ Ｐゴシック" pitchFamily="34" charset="-128"/>
            </a:endParaRPr>
          </a:p>
        </p:txBody>
      </p:sp>
      <p:sp>
        <p:nvSpPr>
          <p:cNvPr id="2051" name="Rectangle 6"/>
          <p:cNvSpPr>
            <a:spLocks noGrp="1" noChangeArrowheads="1"/>
          </p:cNvSpPr>
          <p:nvPr>
            <p:ph type="subTitle" idx="1"/>
          </p:nvPr>
        </p:nvSpPr>
        <p:spPr>
          <a:xfrm>
            <a:off x="1338263" y="2898775"/>
            <a:ext cx="6400800" cy="771525"/>
          </a:xfrm>
        </p:spPr>
        <p:txBody>
          <a:bodyPr>
            <a:normAutofit fontScale="92500" lnSpcReduction="10000"/>
          </a:bodyPr>
          <a:lstStyle/>
          <a:p>
            <a:pPr eaLnBrk="1" hangingPunct="1"/>
            <a:r>
              <a:rPr lang="en-US" sz="2400" dirty="0" smtClean="0">
                <a:ea typeface="ＭＳ Ｐゴシック" pitchFamily="34" charset="-128"/>
              </a:rPr>
              <a:t>Michael </a:t>
            </a:r>
            <a:r>
              <a:rPr lang="en-US" sz="2400" dirty="0" err="1" smtClean="0">
                <a:ea typeface="ＭＳ Ｐゴシック" pitchFamily="34" charset="-128"/>
              </a:rPr>
              <a:t>Kavulich</a:t>
            </a:r>
            <a:endParaRPr lang="en-US" sz="2400" dirty="0" smtClean="0">
              <a:ea typeface="ＭＳ Ｐゴシック" pitchFamily="34" charset="-128"/>
            </a:endParaRPr>
          </a:p>
          <a:p>
            <a:pPr eaLnBrk="1" hangingPunct="1"/>
            <a:r>
              <a:rPr lang="en-US" sz="2400" dirty="0" smtClean="0">
                <a:ea typeface="ＭＳ Ｐゴシック" pitchFamily="34" charset="-128"/>
              </a:rPr>
              <a:t>August 21, 2014</a:t>
            </a:r>
            <a:endParaRPr lang="en-US" sz="2400" dirty="0" smtClean="0">
              <a:ea typeface="ＭＳ Ｐゴシック" pitchFamily="34" charset="-128"/>
            </a:endParaRPr>
          </a:p>
        </p:txBody>
      </p:sp>
    </p:spTree>
    <p:extLst>
      <p:ext uri="{BB962C8B-B14F-4D97-AF65-F5344CB8AC3E}">
        <p14:creationId xmlns:p14="http://schemas.microsoft.com/office/powerpoint/2010/main" val="72017755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notes</a:t>
            </a:r>
            <a:endParaRPr lang="en-US" dirty="0"/>
          </a:p>
        </p:txBody>
      </p:sp>
      <p:sp>
        <p:nvSpPr>
          <p:cNvPr id="3" name="Content Placeholder 2"/>
          <p:cNvSpPr>
            <a:spLocks noGrp="1"/>
          </p:cNvSpPr>
          <p:nvPr>
            <p:ph idx="1"/>
          </p:nvPr>
        </p:nvSpPr>
        <p:spPr/>
        <p:txBody>
          <a:bodyPr/>
          <a:lstStyle/>
          <a:p>
            <a:r>
              <a:rPr lang="en-US" dirty="0" smtClean="0"/>
              <a:t>The source code tar file must contain a directory named “WRFDA” that contains the source code</a:t>
            </a:r>
          </a:p>
          <a:p>
            <a:r>
              <a:rPr lang="en-US" dirty="0" smtClean="0"/>
              <a:t>The test removes directories that are removed for the release: </a:t>
            </a:r>
            <a:r>
              <a:rPr lang="en-US" dirty="0" err="1" smtClean="0"/>
              <a:t>chem</a:t>
            </a:r>
            <a:r>
              <a:rPr lang="en-US" dirty="0" smtClean="0"/>
              <a:t>, hydro, and </a:t>
            </a:r>
            <a:r>
              <a:rPr lang="en-US" dirty="0" err="1" smtClean="0"/>
              <a:t>dyn_nmm</a:t>
            </a:r>
            <a:endParaRPr lang="en-US" dirty="0" smtClean="0"/>
          </a:p>
          <a:p>
            <a:r>
              <a:rPr lang="en-US" dirty="0" smtClean="0"/>
              <a:t>All this information and more can be found in the README file found in the test repository and on the website</a:t>
            </a:r>
            <a:endParaRPr lang="en-US" dirty="0"/>
          </a:p>
        </p:txBody>
      </p:sp>
    </p:spTree>
    <p:extLst>
      <p:ext uri="{BB962C8B-B14F-4D97-AF65-F5344CB8AC3E}">
        <p14:creationId xmlns:p14="http://schemas.microsoft.com/office/powerpoint/2010/main" val="980053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rPr>
              <a:t>WRFDA Regression Testing Suite</a:t>
            </a:r>
            <a:endParaRPr lang="en-US" dirty="0"/>
          </a:p>
        </p:txBody>
      </p:sp>
      <p:sp>
        <p:nvSpPr>
          <p:cNvPr id="3" name="Content Placeholder 2"/>
          <p:cNvSpPr>
            <a:spLocks noGrp="1"/>
          </p:cNvSpPr>
          <p:nvPr>
            <p:ph idx="1"/>
          </p:nvPr>
        </p:nvSpPr>
        <p:spPr/>
        <p:txBody>
          <a:bodyPr/>
          <a:lstStyle/>
          <a:p>
            <a:r>
              <a:rPr lang="en-US" dirty="0">
                <a:ea typeface="ＭＳ Ｐゴシック" pitchFamily="34" charset="-128"/>
              </a:rPr>
              <a:t>The WRFDA Regression Testing Suite (RTS) is designed to detect errors in various parts of the WRFDA system,  </a:t>
            </a:r>
          </a:p>
          <a:p>
            <a:r>
              <a:rPr lang="en-US" dirty="0">
                <a:ea typeface="ＭＳ Ｐゴシック" pitchFamily="34" charset="-128"/>
              </a:rPr>
              <a:t>The testing system consists of the following:</a:t>
            </a:r>
          </a:p>
          <a:p>
            <a:pPr lvl="1"/>
            <a:r>
              <a:rPr lang="en-US" dirty="0">
                <a:ea typeface="ＭＳ Ｐゴシック" pitchFamily="34" charset="-128"/>
              </a:rPr>
              <a:t>A main script (regtest.pl</a:t>
            </a:r>
            <a:r>
              <a:rPr lang="en-US" dirty="0" smtClean="0">
                <a:ea typeface="ＭＳ Ｐゴシック" pitchFamily="34" charset="-128"/>
              </a:rPr>
              <a:t>)</a:t>
            </a:r>
          </a:p>
          <a:p>
            <a:pPr lvl="1"/>
            <a:r>
              <a:rPr lang="en-US" dirty="0" smtClean="0">
                <a:ea typeface="ＭＳ Ｐゴシック" pitchFamily="34" charset="-128"/>
              </a:rPr>
              <a:t>A test data file (testdata.txt)</a:t>
            </a:r>
          </a:p>
          <a:p>
            <a:pPr lvl="1"/>
            <a:r>
              <a:rPr lang="en-US" dirty="0" smtClean="0">
                <a:ea typeface="ＭＳ Ｐゴシック" pitchFamily="34" charset="-128"/>
              </a:rPr>
              <a:t>A test database (WRFDA-data-EM)</a:t>
            </a:r>
          </a:p>
          <a:p>
            <a:pPr lvl="1"/>
            <a:r>
              <a:rPr lang="en-US" dirty="0" smtClean="0">
                <a:ea typeface="ＭＳ Ｐゴシック" pitchFamily="34" charset="-128"/>
              </a:rPr>
              <a:t>A baseline database (BASELINE.NEW)</a:t>
            </a:r>
            <a:endParaRPr lang="en-US" dirty="0">
              <a:ea typeface="ＭＳ Ｐゴシック" pitchFamily="34" charset="-128"/>
            </a:endParaRPr>
          </a:p>
          <a:p>
            <a:endParaRPr lang="en-US" dirty="0"/>
          </a:p>
        </p:txBody>
      </p:sp>
    </p:spTree>
    <p:extLst>
      <p:ext uri="{BB962C8B-B14F-4D97-AF65-F5344CB8AC3E}">
        <p14:creationId xmlns:p14="http://schemas.microsoft.com/office/powerpoint/2010/main" val="457387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a:ea typeface="ＭＳ Ｐゴシック" pitchFamily="34" charset="-128"/>
              </a:rPr>
              <a:t>WRFDA Regression Testing Suite</a:t>
            </a:r>
            <a:endParaRPr lang="en-US" dirty="0" smtClean="0">
              <a:ea typeface="ＭＳ Ｐゴシック" pitchFamily="34" charset="-128"/>
            </a:endParaRPr>
          </a:p>
        </p:txBody>
      </p:sp>
      <p:sp>
        <p:nvSpPr>
          <p:cNvPr id="5123" name="Rectangle 3"/>
          <p:cNvSpPr>
            <a:spLocks noGrp="1" noChangeArrowheads="1"/>
          </p:cNvSpPr>
          <p:nvPr>
            <p:ph type="body" idx="1"/>
          </p:nvPr>
        </p:nvSpPr>
        <p:spPr/>
        <p:txBody>
          <a:bodyPr>
            <a:normAutofit/>
          </a:bodyPr>
          <a:lstStyle/>
          <a:p>
            <a:pPr eaLnBrk="1" hangingPunct="1"/>
            <a:r>
              <a:rPr lang="en-US" dirty="0" smtClean="0">
                <a:ea typeface="ＭＳ Ｐゴシック" pitchFamily="34" charset="-128"/>
              </a:rPr>
              <a:t>You can get the scripts and text files from the following repository:</a:t>
            </a:r>
          </a:p>
          <a:p>
            <a:pPr lvl="1"/>
            <a:r>
              <a:rPr lang="en-US" sz="2000" dirty="0">
                <a:ea typeface="ＭＳ Ｐゴシック" pitchFamily="34" charset="-128"/>
              </a:rPr>
              <a:t>https://svn-user-kavulich.cgd.ucar.edu/trunk/REGTEST/</a:t>
            </a:r>
            <a:endParaRPr lang="en-US" sz="2000" dirty="0" smtClean="0">
              <a:ea typeface="ＭＳ Ｐゴシック" pitchFamily="34" charset="-128"/>
            </a:endParaRPr>
          </a:p>
          <a:p>
            <a:r>
              <a:rPr lang="en-US" dirty="0" smtClean="0">
                <a:ea typeface="ＭＳ Ｐゴシック" pitchFamily="34" charset="-128"/>
              </a:rPr>
              <a:t>Download it by using “</a:t>
            </a:r>
            <a:r>
              <a:rPr lang="en-US" dirty="0" err="1" smtClean="0">
                <a:ea typeface="ＭＳ Ｐゴシック" pitchFamily="34" charset="-128"/>
              </a:rPr>
              <a:t>svn</a:t>
            </a:r>
            <a:r>
              <a:rPr lang="en-US" dirty="0" smtClean="0">
                <a:ea typeface="ＭＳ Ｐゴシック" pitchFamily="34" charset="-128"/>
              </a:rPr>
              <a:t> checkout”</a:t>
            </a:r>
          </a:p>
          <a:p>
            <a:pPr lvl="1"/>
            <a:r>
              <a:rPr lang="en-US" sz="2000" dirty="0" err="1">
                <a:ea typeface="ＭＳ Ｐゴシック" pitchFamily="34" charset="-128"/>
              </a:rPr>
              <a:t>svn</a:t>
            </a:r>
            <a:r>
              <a:rPr lang="en-US" sz="2000" dirty="0">
                <a:ea typeface="ＭＳ Ｐゴシック" pitchFamily="34" charset="-128"/>
              </a:rPr>
              <a:t> checkout https://svn-user-kavulich.cgd.ucar.edu/trunk/REGTEST</a:t>
            </a:r>
            <a:r>
              <a:rPr lang="en-US" sz="2000" dirty="0" smtClean="0">
                <a:ea typeface="ＭＳ Ｐゴシック" pitchFamily="34" charset="-128"/>
              </a:rPr>
              <a:t>/</a:t>
            </a:r>
            <a:endParaRPr lang="en-US" dirty="0" smtClean="0">
              <a:ea typeface="ＭＳ Ｐゴシック" pitchFamily="34" charset="-128"/>
            </a:endParaRPr>
          </a:p>
          <a:p>
            <a:r>
              <a:rPr lang="en-US" dirty="0" smtClean="0">
                <a:ea typeface="ＭＳ Ｐゴシック" pitchFamily="34" charset="-128"/>
              </a:rPr>
              <a:t>The test database and baseline database are very large, and must be downloaded from the website:</a:t>
            </a:r>
          </a:p>
          <a:p>
            <a:pPr lvl="1"/>
            <a:r>
              <a:rPr lang="en-US" sz="2000" dirty="0">
                <a:ea typeface="ＭＳ Ｐゴシック" pitchFamily="34" charset="-128"/>
                <a:hlinkClick r:id="rId3"/>
              </a:rPr>
              <a:t>http://</a:t>
            </a:r>
            <a:r>
              <a:rPr lang="en-US" sz="2000" dirty="0" smtClean="0">
                <a:ea typeface="ＭＳ Ｐゴシック" pitchFamily="34" charset="-128"/>
                <a:hlinkClick r:id="rId3"/>
              </a:rPr>
              <a:t>www.mmm.ucar.edu/wrf/users/wrfda/regression/</a:t>
            </a:r>
            <a:r>
              <a:rPr lang="en-US" sz="2000" dirty="0" smtClean="0">
                <a:ea typeface="ＭＳ Ｐゴシック" pitchFamily="34" charset="-128"/>
              </a:rPr>
              <a:t> </a:t>
            </a:r>
          </a:p>
          <a:p>
            <a:pPr lvl="1"/>
            <a:endParaRPr lang="en-US" sz="2000" dirty="0" smtClean="0">
              <a:ea typeface="ＭＳ Ｐゴシック" pitchFamily="34" charset="-128"/>
            </a:endParaRPr>
          </a:p>
          <a:p>
            <a:endParaRPr lang="en-US" dirty="0" smtClean="0">
              <a:ea typeface="ＭＳ Ｐゴシック" pitchFamily="34" charset="-128"/>
            </a:endParaRPr>
          </a:p>
        </p:txBody>
      </p:sp>
    </p:spTree>
    <p:extLst>
      <p:ext uri="{BB962C8B-B14F-4D97-AF65-F5344CB8AC3E}">
        <p14:creationId xmlns:p14="http://schemas.microsoft.com/office/powerpoint/2010/main" val="31344242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test data file looks like</a:t>
            </a:r>
            <a:endParaRPr lang="en-US" dirty="0"/>
          </a:p>
        </p:txBody>
      </p:sp>
      <p:sp>
        <p:nvSpPr>
          <p:cNvPr id="3" name="Content Placeholder 2"/>
          <p:cNvSpPr>
            <a:spLocks noGrp="1"/>
          </p:cNvSpPr>
          <p:nvPr>
            <p:ph idx="1"/>
          </p:nvPr>
        </p:nvSpPr>
        <p:spPr>
          <a:xfrm>
            <a:off x="381000" y="1219200"/>
            <a:ext cx="8763000" cy="5638800"/>
          </a:xfrm>
        </p:spPr>
        <p:txBody>
          <a:bodyPr>
            <a:normAutofit fontScale="55000" lnSpcReduction="20000"/>
          </a:bodyPr>
          <a:lstStyle/>
          <a:p>
            <a:pPr marL="0" indent="0">
              <a:buNone/>
            </a:pPr>
            <a:r>
              <a:rPr lang="en-US" sz="1400" dirty="0">
                <a:latin typeface="Courier New" panose="02070309020205020404" pitchFamily="49" charset="0"/>
                <a:cs typeface="Courier New" panose="02070309020205020404" pitchFamily="49" charset="0"/>
              </a:rPr>
              <a:t>[kavulich@yslogin4 REGTEST]$ </a:t>
            </a:r>
            <a:r>
              <a:rPr lang="en-US" sz="1400" dirty="0" smtClean="0">
                <a:latin typeface="Courier New" panose="02070309020205020404" pitchFamily="49" charset="0"/>
                <a:cs typeface="Courier New" panose="02070309020205020404" pitchFamily="49" charset="0"/>
              </a:rPr>
              <a:t>vi testdata.txt</a:t>
            </a:r>
          </a:p>
          <a:p>
            <a:pPr marL="0" indent="0">
              <a:buNone/>
            </a:pPr>
            <a:r>
              <a:rPr lang="en-US" sz="1500" dirty="0">
                <a:latin typeface="Courier New" panose="02070309020205020404" pitchFamily="49" charset="0"/>
                <a:cs typeface="Courier New" panose="02070309020205020404" pitchFamily="49" charset="0"/>
              </a:rPr>
              <a:t>###########################################################################################</a:t>
            </a:r>
          </a:p>
          <a:p>
            <a:pPr marL="0" indent="0">
              <a:buNone/>
            </a:pPr>
            <a:r>
              <a:rPr lang="en-US" sz="1500" dirty="0">
                <a:latin typeface="Courier New" panose="02070309020205020404" pitchFamily="49" charset="0"/>
                <a:cs typeface="Courier New" panose="02070309020205020404" pitchFamily="49" charset="0"/>
              </a:rPr>
              <a:t>#ARCH      MACHINE     NAME     SOURCE     COMPILER    PROJECT   QUEUE   DATABASE                             BASELINE</a:t>
            </a:r>
          </a:p>
          <a:p>
            <a:pPr marL="0" indent="0">
              <a:buNone/>
            </a:pPr>
            <a:r>
              <a:rPr lang="en-US" sz="1500" dirty="0" smtClean="0">
                <a:latin typeface="Courier New" panose="02070309020205020404" pitchFamily="49" charset="0"/>
                <a:cs typeface="Courier New" panose="02070309020205020404" pitchFamily="49" charset="0"/>
              </a:rPr>
              <a:t>Linux      </a:t>
            </a:r>
            <a:r>
              <a:rPr lang="en-US" sz="1500" dirty="0">
                <a:latin typeface="Courier New" panose="02070309020205020404" pitchFamily="49" charset="0"/>
                <a:cs typeface="Courier New" panose="02070309020205020404" pitchFamily="49" charset="0"/>
              </a:rPr>
              <a:t>x86_64  </a:t>
            </a:r>
            <a:r>
              <a:rPr lang="en-US" sz="1500" dirty="0" err="1">
                <a:latin typeface="Courier New" panose="02070309020205020404" pitchFamily="49" charset="0"/>
                <a:cs typeface="Courier New" panose="02070309020205020404" pitchFamily="49" charset="0"/>
              </a:rPr>
              <a:t>yellowstone</a:t>
            </a:r>
            <a:r>
              <a:rPr lang="en-US" sz="1500" dirty="0">
                <a:latin typeface="Courier New" panose="02070309020205020404" pitchFamily="49" charset="0"/>
                <a:cs typeface="Courier New" panose="02070309020205020404" pitchFamily="49" charset="0"/>
              </a:rPr>
              <a:t>    WORKDIR/2014-08-13_changes/multi-</a:t>
            </a:r>
            <a:r>
              <a:rPr lang="en-US" sz="1500" dirty="0" err="1">
                <a:latin typeface="Courier New" panose="02070309020205020404" pitchFamily="49" charset="0"/>
                <a:cs typeface="Courier New" panose="02070309020205020404" pitchFamily="49" charset="0"/>
              </a:rPr>
              <a:t>level_and_gps_fixes</a:t>
            </a:r>
            <a:r>
              <a:rPr lang="en-US" sz="1500" dirty="0">
                <a:latin typeface="Courier New" panose="02070309020205020404" pitchFamily="49" charset="0"/>
                <a:cs typeface="Courier New" panose="02070309020205020404" pitchFamily="49" charset="0"/>
              </a:rPr>
              <a:t>/wrfda.tar       </a:t>
            </a:r>
            <a:r>
              <a:rPr lang="en-US" sz="1500" dirty="0" err="1">
                <a:latin typeface="Courier New" panose="02070309020205020404" pitchFamily="49" charset="0"/>
                <a:cs typeface="Courier New" panose="02070309020205020404" pitchFamily="49" charset="0"/>
              </a:rPr>
              <a:t>ifort</a:t>
            </a:r>
            <a:r>
              <a:rPr lang="en-US" sz="1500" dirty="0">
                <a:latin typeface="Courier New" panose="02070309020205020404" pitchFamily="49" charset="0"/>
                <a:cs typeface="Courier New" panose="02070309020205020404" pitchFamily="49" charset="0"/>
              </a:rPr>
              <a:t>         P64000400  caldera   WRFDA-data-EM    BASELINE.NEW</a:t>
            </a:r>
          </a:p>
          <a:p>
            <a:pPr marL="0" indent="0">
              <a:buNone/>
            </a:pPr>
            <a:r>
              <a:rPr lang="en-US" sz="1500" dirty="0">
                <a:latin typeface="Courier New" panose="02070309020205020404" pitchFamily="49" charset="0"/>
                <a:cs typeface="Courier New" panose="02070309020205020404" pitchFamily="49" charset="0"/>
              </a:rPr>
              <a:t>#INDEX   EXPERIMENT                  TYPE            CPU   OPENMP  PAROPT</a:t>
            </a:r>
          </a:p>
          <a:p>
            <a:pPr marL="0" indent="0">
              <a:buNone/>
            </a:pPr>
            <a:r>
              <a:rPr lang="en-US" sz="1500" dirty="0">
                <a:latin typeface="Courier New" panose="02070309020205020404" pitchFamily="49" charset="0"/>
                <a:cs typeface="Courier New" panose="02070309020205020404" pitchFamily="49" charset="0"/>
              </a:rPr>
              <a:t>1        afwa_t7_ssmi                3DVAR            4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2        afwa_t7_ssmi_32             3DVAR            4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3        </a:t>
            </a:r>
            <a:r>
              <a:rPr lang="en-US" sz="1500" dirty="0" err="1">
                <a:latin typeface="Courier New" panose="02070309020205020404" pitchFamily="49" charset="0"/>
                <a:cs typeface="Courier New" panose="02070309020205020404" pitchFamily="49" charset="0"/>
              </a:rPr>
              <a:t>ASR_prepbufr</a:t>
            </a:r>
            <a:r>
              <a:rPr lang="en-US" sz="1500" dirty="0">
                <a:latin typeface="Courier New" panose="02070309020205020404" pitchFamily="49" charset="0"/>
                <a:cs typeface="Courier New" panose="02070309020205020404" pitchFamily="49" charset="0"/>
              </a:rPr>
              <a:t>                3DVAR           16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4        </a:t>
            </a:r>
            <a:r>
              <a:rPr lang="en-US" sz="1500" dirty="0" err="1">
                <a:latin typeface="Courier New" panose="02070309020205020404" pitchFamily="49" charset="0"/>
                <a:cs typeface="Courier New" panose="02070309020205020404" pitchFamily="49" charset="0"/>
              </a:rPr>
              <a:t>ASR_airs</a:t>
            </a:r>
            <a:r>
              <a:rPr lang="en-US" sz="1500" dirty="0">
                <a:latin typeface="Courier New" panose="02070309020205020404" pitchFamily="49" charset="0"/>
                <a:cs typeface="Courier New" panose="02070309020205020404" pitchFamily="49" charset="0"/>
              </a:rPr>
              <a:t>                    3DVAR           16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5        cv3_guo                     3DVAR            7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6        cv3_guo_32                  3DVAR            9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7        </a:t>
            </a:r>
            <a:r>
              <a:rPr lang="en-US" sz="1500" dirty="0" err="1">
                <a:latin typeface="Courier New" panose="02070309020205020404" pitchFamily="49" charset="0"/>
                <a:cs typeface="Courier New" panose="02070309020205020404" pitchFamily="49" charset="0"/>
              </a:rPr>
              <a:t>cwb_ascii</a:t>
            </a:r>
            <a:r>
              <a:rPr lang="en-US" sz="1500" dirty="0">
                <a:latin typeface="Courier New" panose="02070309020205020404" pitchFamily="49" charset="0"/>
                <a:cs typeface="Courier New" panose="02070309020205020404" pitchFamily="49" charset="0"/>
              </a:rPr>
              <a:t>                   3DVAR            4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8        </a:t>
            </a:r>
            <a:r>
              <a:rPr lang="en-US" sz="1500" dirty="0" err="1">
                <a:latin typeface="Courier New" panose="02070309020205020404" pitchFamily="49" charset="0"/>
                <a:cs typeface="Courier New" panose="02070309020205020404" pitchFamily="49" charset="0"/>
              </a:rPr>
              <a:t>cwb_ascii_outerloop_rizvi</a:t>
            </a:r>
            <a:r>
              <a:rPr lang="en-US" sz="1500" dirty="0">
                <a:latin typeface="Courier New" panose="02070309020205020404" pitchFamily="49" charset="0"/>
                <a:cs typeface="Courier New" panose="02070309020205020404" pitchFamily="49" charset="0"/>
              </a:rPr>
              <a:t>   3DVAR            4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9        </a:t>
            </a:r>
            <a:r>
              <a:rPr lang="en-US" sz="1500" dirty="0" err="1">
                <a:latin typeface="Courier New" panose="02070309020205020404" pitchFamily="49" charset="0"/>
                <a:cs typeface="Courier New" panose="02070309020205020404" pitchFamily="49" charset="0"/>
              </a:rPr>
              <a:t>cwb_ascii_thinning</a:t>
            </a:r>
            <a:r>
              <a:rPr lang="en-US" sz="1500" dirty="0">
                <a:latin typeface="Courier New" panose="02070309020205020404" pitchFamily="49" charset="0"/>
                <a:cs typeface="Courier New" panose="02070309020205020404" pitchFamily="49" charset="0"/>
              </a:rPr>
              <a:t>          3DVAR            4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10       </a:t>
            </a:r>
            <a:r>
              <a:rPr lang="en-US" sz="1500" dirty="0" err="1">
                <a:latin typeface="Courier New" panose="02070309020205020404" pitchFamily="49" charset="0"/>
                <a:cs typeface="Courier New" panose="02070309020205020404" pitchFamily="49" charset="0"/>
              </a:rPr>
              <a:t>iasi_kavulich</a:t>
            </a:r>
            <a:r>
              <a:rPr lang="en-US" sz="1500" dirty="0">
                <a:latin typeface="Courier New" panose="02070309020205020404" pitchFamily="49" charset="0"/>
                <a:cs typeface="Courier New" panose="02070309020205020404" pitchFamily="49" charset="0"/>
              </a:rPr>
              <a:t>               3DVAR           16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smtClean="0">
                <a:latin typeface="Courier New" panose="02070309020205020404" pitchFamily="49" charset="0"/>
                <a:cs typeface="Courier New" panose="02070309020205020404" pitchFamily="49" charset="0"/>
              </a:rPr>
              <a:t>#11       </a:t>
            </a:r>
            <a:r>
              <a:rPr lang="en-US" sz="1500" dirty="0" err="1">
                <a:latin typeface="Courier New" panose="02070309020205020404" pitchFamily="49" charset="0"/>
                <a:cs typeface="Courier New" panose="02070309020205020404" pitchFamily="49" charset="0"/>
              </a:rPr>
              <a:t>lat_lon_outerloops</a:t>
            </a:r>
            <a:r>
              <a:rPr lang="en-US" sz="1500" dirty="0">
                <a:latin typeface="Courier New" panose="02070309020205020404" pitchFamily="49" charset="0"/>
                <a:cs typeface="Courier New" panose="02070309020205020404" pitchFamily="49" charset="0"/>
              </a:rPr>
              <a:t>          3DVAR           16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12       </a:t>
            </a:r>
            <a:r>
              <a:rPr lang="en-US" sz="1500" dirty="0" err="1">
                <a:latin typeface="Courier New" panose="02070309020205020404" pitchFamily="49" charset="0"/>
                <a:cs typeface="Courier New" panose="02070309020205020404" pitchFamily="49" charset="0"/>
              </a:rPr>
              <a:t>outerloop_bench_guo</a:t>
            </a:r>
            <a:r>
              <a:rPr lang="en-US" sz="1500" dirty="0">
                <a:latin typeface="Courier New" panose="02070309020205020404" pitchFamily="49" charset="0"/>
                <a:cs typeface="Courier New" panose="02070309020205020404" pitchFamily="49" charset="0"/>
              </a:rPr>
              <a:t>         3DVAR           16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13       </a:t>
            </a:r>
            <a:r>
              <a:rPr lang="en-US" sz="1500" dirty="0" err="1">
                <a:latin typeface="Courier New" panose="02070309020205020404" pitchFamily="49" charset="0"/>
                <a:cs typeface="Courier New" panose="02070309020205020404" pitchFamily="49" charset="0"/>
              </a:rPr>
              <a:t>outerloop_ztd_bench_guo</a:t>
            </a:r>
            <a:r>
              <a:rPr lang="en-US" sz="1500" dirty="0">
                <a:latin typeface="Courier New" panose="02070309020205020404" pitchFamily="49" charset="0"/>
                <a:cs typeface="Courier New" panose="02070309020205020404" pitchFamily="49" charset="0"/>
              </a:rPr>
              <a:t>     3DVAR            1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14       </a:t>
            </a:r>
            <a:r>
              <a:rPr lang="en-US" sz="1500" dirty="0" err="1">
                <a:latin typeface="Courier New" panose="02070309020205020404" pitchFamily="49" charset="0"/>
                <a:cs typeface="Courier New" panose="02070309020205020404" pitchFamily="49" charset="0"/>
              </a:rPr>
              <a:t>radar_meixu</a:t>
            </a:r>
            <a:r>
              <a:rPr lang="en-US" sz="1500" dirty="0">
                <a:latin typeface="Courier New" panose="02070309020205020404" pitchFamily="49" charset="0"/>
                <a:cs typeface="Courier New" panose="02070309020205020404" pitchFamily="49" charset="0"/>
              </a:rPr>
              <a:t>                 3DVAR            8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15       </a:t>
            </a:r>
            <a:r>
              <a:rPr lang="en-US" sz="1500" dirty="0" err="1">
                <a:latin typeface="Courier New" panose="02070309020205020404" pitchFamily="49" charset="0"/>
                <a:cs typeface="Courier New" panose="02070309020205020404" pitchFamily="49" charset="0"/>
              </a:rPr>
              <a:t>radar_meixu_thinning</a:t>
            </a:r>
            <a:r>
              <a:rPr lang="en-US" sz="1500" dirty="0">
                <a:latin typeface="Courier New" panose="02070309020205020404" pitchFamily="49" charset="0"/>
                <a:cs typeface="Courier New" panose="02070309020205020404" pitchFamily="49" charset="0"/>
              </a:rPr>
              <a:t>        3DVAR            4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16       </a:t>
            </a:r>
            <a:r>
              <a:rPr lang="en-US" sz="1500" dirty="0" err="1">
                <a:latin typeface="Courier New" panose="02070309020205020404" pitchFamily="49" charset="0"/>
                <a:cs typeface="Courier New" panose="02070309020205020404" pitchFamily="49" charset="0"/>
              </a:rPr>
              <a:t>rainfall_outerloops</a:t>
            </a:r>
            <a:r>
              <a:rPr lang="en-US" sz="1500" dirty="0">
                <a:latin typeface="Courier New" panose="02070309020205020404" pitchFamily="49" charset="0"/>
                <a:cs typeface="Courier New" panose="02070309020205020404" pitchFamily="49" charset="0"/>
              </a:rPr>
              <a:t>         4DVAR           16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17       rttov_4dvar_madagascar      4DVAR           32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18       </a:t>
            </a:r>
            <a:r>
              <a:rPr lang="en-US" sz="1500" dirty="0" err="1">
                <a:latin typeface="Courier New" panose="02070309020205020404" pitchFamily="49" charset="0"/>
                <a:cs typeface="Courier New" panose="02070309020205020404" pitchFamily="49" charset="0"/>
              </a:rPr>
              <a:t>seviri_varbc</a:t>
            </a:r>
            <a:r>
              <a:rPr lang="en-US" sz="1500" dirty="0">
                <a:latin typeface="Courier New" panose="02070309020205020404" pitchFamily="49" charset="0"/>
                <a:cs typeface="Courier New" panose="02070309020205020404" pitchFamily="49" charset="0"/>
              </a:rPr>
              <a:t>                VARBC|3DVAR     16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19       sfc_assi_2_outerloop_guo    3DVAR           16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20       t44_liuz                    3DVAR            2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21       t44_prepbufr                3DVAR            8    16      </a:t>
            </a:r>
            <a:r>
              <a:rPr lang="en-US" sz="1500" dirty="0" err="1">
                <a:latin typeface="Courier New" panose="02070309020205020404" pitchFamily="49" charset="0"/>
                <a:cs typeface="Courier New" panose="02070309020205020404" pitchFamily="49" charset="0"/>
              </a:rPr>
              <a:t>serial|dmpar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22       tut_xinzhang_4dvar          4DVAR           32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23       </a:t>
            </a:r>
            <a:r>
              <a:rPr lang="en-US" sz="1500" dirty="0" err="1">
                <a:latin typeface="Courier New" panose="02070309020205020404" pitchFamily="49" charset="0"/>
                <a:cs typeface="Courier New" panose="02070309020205020404" pitchFamily="49" charset="0"/>
              </a:rPr>
              <a:t>tut_xinzhang_fgat</a:t>
            </a:r>
            <a:r>
              <a:rPr lang="en-US" sz="1500" dirty="0">
                <a:latin typeface="Courier New" panose="02070309020205020404" pitchFamily="49" charset="0"/>
                <a:cs typeface="Courier New" panose="02070309020205020404" pitchFamily="49" charset="0"/>
              </a:rPr>
              <a:t>           FGAT            16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24       </a:t>
            </a:r>
            <a:r>
              <a:rPr lang="en-US" sz="1500" dirty="0" err="1">
                <a:latin typeface="Courier New" panose="02070309020205020404" pitchFamily="49" charset="0"/>
                <a:cs typeface="Courier New" panose="02070309020205020404" pitchFamily="49" charset="0"/>
              </a:rPr>
              <a:t>tut_xinzhang_obsproc</a:t>
            </a:r>
            <a:r>
              <a:rPr lang="en-US" sz="1500" dirty="0">
                <a:latin typeface="Courier New" panose="02070309020205020404" pitchFamily="49" charset="0"/>
                <a:cs typeface="Courier New" panose="02070309020205020404" pitchFamily="49" charset="0"/>
              </a:rPr>
              <a:t>        OBSPROC|3DVAR   16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a:latin typeface="Courier New" panose="02070309020205020404" pitchFamily="49" charset="0"/>
                <a:cs typeface="Courier New" panose="02070309020205020404" pitchFamily="49" charset="0"/>
              </a:rPr>
              <a:t>25       </a:t>
            </a:r>
            <a:r>
              <a:rPr lang="en-US" sz="1500" dirty="0" err="1">
                <a:latin typeface="Courier New" panose="02070309020205020404" pitchFamily="49" charset="0"/>
                <a:cs typeface="Courier New" panose="02070309020205020404" pitchFamily="49" charset="0"/>
              </a:rPr>
              <a:t>tut_xinzhang_rttov_genbe</a:t>
            </a:r>
            <a:r>
              <a:rPr lang="en-US" sz="1500" dirty="0">
                <a:latin typeface="Courier New" panose="02070309020205020404" pitchFamily="49" charset="0"/>
                <a:cs typeface="Courier New" panose="02070309020205020404" pitchFamily="49" charset="0"/>
              </a:rPr>
              <a:t>    GENBE|3DVAR     10    16      </a:t>
            </a:r>
            <a:r>
              <a:rPr lang="en-US" sz="1500" dirty="0" err="1">
                <a:latin typeface="Courier New" panose="02070309020205020404" pitchFamily="49" charset="0"/>
                <a:cs typeface="Courier New" panose="02070309020205020404" pitchFamily="49" charset="0"/>
              </a:rPr>
              <a:t>dmpar</a:t>
            </a:r>
            <a:endParaRPr lang="en-US" sz="1500" dirty="0">
              <a:latin typeface="Courier New" panose="02070309020205020404" pitchFamily="49" charset="0"/>
              <a:cs typeface="Courier New" panose="02070309020205020404" pitchFamily="49" charset="0"/>
            </a:endParaRPr>
          </a:p>
          <a:p>
            <a:pPr marL="0" indent="0">
              <a:buNone/>
            </a:pPr>
            <a:r>
              <a:rPr lang="en-US" sz="1500" dirty="0" smtClean="0">
                <a:latin typeface="Courier New" panose="02070309020205020404" pitchFamily="49" charset="0"/>
                <a:cs typeface="Courier New" panose="02070309020205020404" pitchFamily="49" charset="0"/>
              </a:rPr>
              <a:t>...</a:t>
            </a:r>
            <a:endParaRPr lang="en-US" sz="1100" dirty="0" smtClean="0">
              <a:latin typeface="Courier New" panose="02070309020205020404" pitchFamily="49" charset="0"/>
              <a:cs typeface="Courier New" panose="02070309020205020404" pitchFamily="49" charset="0"/>
            </a:endParaRPr>
          </a:p>
          <a:p>
            <a:r>
              <a:rPr lang="en-US" dirty="0" smtClean="0"/>
              <a:t>The main script reads this file to find the parameters of each test, such as test name, parallelism, number of cores, test type (3DVAR, VARBC, etc.). Other important data such as project number, Yellowstone queue, and locations of the databases are specified here as well</a:t>
            </a:r>
          </a:p>
          <a:p>
            <a:r>
              <a:rPr lang="en-US" dirty="0" smtClean="0"/>
              <a:t>There is a separate section for each compiler/platform combination</a:t>
            </a:r>
          </a:p>
          <a:p>
            <a:r>
              <a:rPr lang="en-US" dirty="0" smtClean="0"/>
              <a:t>To run only specific tests, you can simply comment out a line to omit that test</a:t>
            </a:r>
            <a:endParaRPr lang="en-US" dirty="0"/>
          </a:p>
        </p:txBody>
      </p:sp>
    </p:spTree>
    <p:extLst>
      <p:ext uri="{BB962C8B-B14F-4D97-AF65-F5344CB8AC3E}">
        <p14:creationId xmlns:p14="http://schemas.microsoft.com/office/powerpoint/2010/main" val="404715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test database looks like</a:t>
            </a:r>
            <a:endParaRPr lang="en-US" dirty="0"/>
          </a:p>
        </p:txBody>
      </p:sp>
      <p:sp>
        <p:nvSpPr>
          <p:cNvPr id="3" name="Content Placeholder 2"/>
          <p:cNvSpPr>
            <a:spLocks noGrp="1"/>
          </p:cNvSpPr>
          <p:nvPr>
            <p:ph idx="1"/>
          </p:nvPr>
        </p:nvSpPr>
        <p:spPr>
          <a:xfrm>
            <a:off x="381000" y="1600200"/>
            <a:ext cx="8763000" cy="4525963"/>
          </a:xfrm>
        </p:spPr>
        <p:txBody>
          <a:bodyPr>
            <a:normAutofit/>
          </a:bodyPr>
          <a:lstStyle/>
          <a:p>
            <a:pPr marL="0" indent="0">
              <a:buNone/>
            </a:pPr>
            <a:r>
              <a:rPr lang="en-US" sz="1100" dirty="0">
                <a:latin typeface="Courier New" panose="02070309020205020404" pitchFamily="49" charset="0"/>
                <a:cs typeface="Courier New" panose="02070309020205020404" pitchFamily="49" charset="0"/>
              </a:rPr>
              <a:t>[kavulich@yslogin4 REGTEST]$ </a:t>
            </a:r>
            <a:r>
              <a:rPr lang="en-US" sz="1100" dirty="0" err="1">
                <a:latin typeface="Courier New" panose="02070309020205020404" pitchFamily="49" charset="0"/>
                <a:cs typeface="Courier New" panose="02070309020205020404" pitchFamily="49" charset="0"/>
              </a:rPr>
              <a:t>ls</a:t>
            </a:r>
            <a:r>
              <a:rPr lang="en-US" sz="1100" dirty="0">
                <a:latin typeface="Courier New" panose="02070309020205020404" pitchFamily="49" charset="0"/>
                <a:cs typeface="Courier New" panose="02070309020205020404" pitchFamily="49" charset="0"/>
              </a:rPr>
              <a:t> WRFDA-data-EM</a:t>
            </a:r>
          </a:p>
          <a:p>
            <a:pPr marL="0" indent="0">
              <a:buNone/>
            </a:pPr>
            <a:r>
              <a:rPr lang="en-US" sz="1100" b="1" dirty="0">
                <a:solidFill>
                  <a:srgbClr val="0070C0"/>
                </a:solidFill>
                <a:latin typeface="Courier New" panose="02070309020205020404" pitchFamily="49" charset="0"/>
                <a:cs typeface="Courier New" panose="02070309020205020404" pitchFamily="49" charset="0"/>
              </a:rPr>
              <a:t>afwa_t7_ssmi     </a:t>
            </a:r>
            <a:r>
              <a:rPr lang="en-US" sz="1100" b="1" dirty="0" err="1">
                <a:solidFill>
                  <a:srgbClr val="0070C0"/>
                </a:solidFill>
                <a:latin typeface="Courier New" panose="02070309020205020404" pitchFamily="49" charset="0"/>
                <a:cs typeface="Courier New" panose="02070309020205020404" pitchFamily="49" charset="0"/>
              </a:rPr>
              <a:t>cwb_ascii_outerloop_rizvi</a:t>
            </a:r>
            <a:r>
              <a:rPr lang="en-US" sz="1100" b="1" dirty="0">
                <a:solidFill>
                  <a:srgbClr val="0070C0"/>
                </a:solidFill>
                <a:latin typeface="Courier New" panose="02070309020205020404" pitchFamily="49" charset="0"/>
                <a:cs typeface="Courier New" panose="02070309020205020404" pitchFamily="49" charset="0"/>
              </a:rPr>
              <a:t>  </a:t>
            </a:r>
            <a:r>
              <a:rPr lang="en-US" sz="1100" b="1" dirty="0" err="1">
                <a:solidFill>
                  <a:srgbClr val="0070C0"/>
                </a:solidFill>
                <a:latin typeface="Courier New" panose="02070309020205020404" pitchFamily="49" charset="0"/>
                <a:cs typeface="Courier New" panose="02070309020205020404" pitchFamily="49" charset="0"/>
              </a:rPr>
              <a:t>radar_meixu_thinning</a:t>
            </a:r>
            <a:r>
              <a:rPr lang="en-US" sz="1100" b="1" dirty="0">
                <a:solidFill>
                  <a:srgbClr val="0070C0"/>
                </a:solidFill>
                <a:latin typeface="Courier New" panose="02070309020205020404" pitchFamily="49" charset="0"/>
                <a:cs typeface="Courier New" panose="02070309020205020404" pitchFamily="49" charset="0"/>
              </a:rPr>
              <a:t>      t44_prepbufr</a:t>
            </a:r>
          </a:p>
          <a:p>
            <a:pPr marL="0" indent="0">
              <a:buNone/>
            </a:pPr>
            <a:r>
              <a:rPr lang="en-US" sz="1100" b="1" dirty="0">
                <a:solidFill>
                  <a:srgbClr val="0070C0"/>
                </a:solidFill>
                <a:latin typeface="Courier New" panose="02070309020205020404" pitchFamily="49" charset="0"/>
                <a:cs typeface="Courier New" panose="02070309020205020404" pitchFamily="49" charset="0"/>
              </a:rPr>
              <a:t>afwa_t7_ssmi_32  </a:t>
            </a:r>
            <a:r>
              <a:rPr lang="en-US" sz="1100" b="1" dirty="0" err="1">
                <a:solidFill>
                  <a:srgbClr val="0070C0"/>
                </a:solidFill>
                <a:latin typeface="Courier New" panose="02070309020205020404" pitchFamily="49" charset="0"/>
                <a:cs typeface="Courier New" panose="02070309020205020404" pitchFamily="49" charset="0"/>
              </a:rPr>
              <a:t>cwb_ascii_thinning</a:t>
            </a:r>
            <a:r>
              <a:rPr lang="en-US" sz="1100" b="1" dirty="0">
                <a:solidFill>
                  <a:srgbClr val="0070C0"/>
                </a:solidFill>
                <a:latin typeface="Courier New" panose="02070309020205020404" pitchFamily="49" charset="0"/>
                <a:cs typeface="Courier New" panose="02070309020205020404" pitchFamily="49" charset="0"/>
              </a:rPr>
              <a:t>         </a:t>
            </a:r>
            <a:r>
              <a:rPr lang="en-US" sz="1100" b="1" dirty="0" err="1">
                <a:solidFill>
                  <a:srgbClr val="0070C0"/>
                </a:solidFill>
                <a:latin typeface="Courier New" panose="02070309020205020404" pitchFamily="49" charset="0"/>
                <a:cs typeface="Courier New" panose="02070309020205020404" pitchFamily="49" charset="0"/>
              </a:rPr>
              <a:t>rainfall_outerloops</a:t>
            </a:r>
            <a:r>
              <a:rPr lang="en-US" sz="1100" b="1" dirty="0">
                <a:solidFill>
                  <a:srgbClr val="0070C0"/>
                </a:solidFill>
                <a:latin typeface="Courier New" panose="02070309020205020404" pitchFamily="49" charset="0"/>
                <a:cs typeface="Courier New" panose="02070309020205020404" pitchFamily="49" charset="0"/>
              </a:rPr>
              <a:t>       tut_xinzhang_4dvar</a:t>
            </a:r>
          </a:p>
          <a:p>
            <a:pPr marL="0" indent="0">
              <a:buNone/>
            </a:pPr>
            <a:r>
              <a:rPr lang="en-US" sz="1100" b="1" dirty="0" err="1">
                <a:solidFill>
                  <a:srgbClr val="0070C0"/>
                </a:solidFill>
                <a:latin typeface="Courier New" panose="02070309020205020404" pitchFamily="49" charset="0"/>
                <a:cs typeface="Courier New" panose="02070309020205020404" pitchFamily="49" charset="0"/>
              </a:rPr>
              <a:t>ASR_airs</a:t>
            </a:r>
            <a:r>
              <a:rPr lang="en-US" sz="1100" b="1" dirty="0">
                <a:solidFill>
                  <a:srgbClr val="0070C0"/>
                </a:solidFill>
                <a:latin typeface="Courier New" panose="02070309020205020404" pitchFamily="49" charset="0"/>
                <a:cs typeface="Courier New" panose="02070309020205020404" pitchFamily="49" charset="0"/>
              </a:rPr>
              <a:t>         </a:t>
            </a:r>
            <a:r>
              <a:rPr lang="en-US" sz="1100" b="1" dirty="0" err="1">
                <a:solidFill>
                  <a:srgbClr val="0070C0"/>
                </a:solidFill>
                <a:latin typeface="Courier New" panose="02070309020205020404" pitchFamily="49" charset="0"/>
                <a:cs typeface="Courier New" panose="02070309020205020404" pitchFamily="49" charset="0"/>
              </a:rPr>
              <a:t>iasi_kavulich</a:t>
            </a:r>
            <a:r>
              <a:rPr lang="en-US" sz="1100" b="1" dirty="0">
                <a:solidFill>
                  <a:srgbClr val="0070C0"/>
                </a:solidFill>
                <a:latin typeface="Courier New" panose="02070309020205020404" pitchFamily="49" charset="0"/>
                <a:cs typeface="Courier New" panose="02070309020205020404" pitchFamily="49" charset="0"/>
              </a:rPr>
              <a:t>              rttov_4dvar_madagascar    </a:t>
            </a:r>
            <a:r>
              <a:rPr lang="en-US" sz="1100" b="1" dirty="0" err="1">
                <a:solidFill>
                  <a:srgbClr val="0070C0"/>
                </a:solidFill>
                <a:latin typeface="Courier New" panose="02070309020205020404" pitchFamily="49" charset="0"/>
                <a:cs typeface="Courier New" panose="02070309020205020404" pitchFamily="49" charset="0"/>
              </a:rPr>
              <a:t>tut_xinzhang_fgat</a:t>
            </a:r>
            <a:endParaRPr lang="en-US" sz="1100" b="1" dirty="0">
              <a:solidFill>
                <a:srgbClr val="0070C0"/>
              </a:solidFill>
              <a:latin typeface="Courier New" panose="02070309020205020404" pitchFamily="49" charset="0"/>
              <a:cs typeface="Courier New" panose="02070309020205020404" pitchFamily="49" charset="0"/>
            </a:endParaRPr>
          </a:p>
          <a:p>
            <a:pPr marL="0" indent="0">
              <a:buNone/>
            </a:pPr>
            <a:r>
              <a:rPr lang="en-US" sz="1100" b="1" dirty="0" err="1">
                <a:solidFill>
                  <a:srgbClr val="0070C0"/>
                </a:solidFill>
                <a:latin typeface="Courier New" panose="02070309020205020404" pitchFamily="49" charset="0"/>
                <a:cs typeface="Courier New" panose="02070309020205020404" pitchFamily="49" charset="0"/>
              </a:rPr>
              <a:t>ASR_prepbufr</a:t>
            </a:r>
            <a:r>
              <a:rPr lang="en-US" sz="1100" b="1" dirty="0">
                <a:solidFill>
                  <a:srgbClr val="0070C0"/>
                </a:solidFill>
                <a:latin typeface="Courier New" panose="02070309020205020404" pitchFamily="49" charset="0"/>
                <a:cs typeface="Courier New" panose="02070309020205020404" pitchFamily="49" charset="0"/>
              </a:rPr>
              <a:t>     </a:t>
            </a:r>
            <a:r>
              <a:rPr lang="en-US" sz="1100" b="1" dirty="0" err="1">
                <a:solidFill>
                  <a:srgbClr val="0070C0"/>
                </a:solidFill>
                <a:latin typeface="Courier New" panose="02070309020205020404" pitchFamily="49" charset="0"/>
                <a:cs typeface="Courier New" panose="02070309020205020404" pitchFamily="49" charset="0"/>
              </a:rPr>
              <a:t>lat_lon_outerloops</a:t>
            </a:r>
            <a:r>
              <a:rPr lang="en-US" sz="1100" b="1" dirty="0">
                <a:solidFill>
                  <a:srgbClr val="0070C0"/>
                </a:solidFill>
                <a:latin typeface="Courier New" panose="02070309020205020404" pitchFamily="49" charset="0"/>
                <a:cs typeface="Courier New" panose="02070309020205020404" pitchFamily="49" charset="0"/>
              </a:rPr>
              <a:t>         </a:t>
            </a:r>
            <a:r>
              <a:rPr lang="en-US" sz="1100" b="1" dirty="0" err="1">
                <a:solidFill>
                  <a:srgbClr val="0070C0"/>
                </a:solidFill>
                <a:latin typeface="Courier New" panose="02070309020205020404" pitchFamily="49" charset="0"/>
                <a:cs typeface="Courier New" panose="02070309020205020404" pitchFamily="49" charset="0"/>
              </a:rPr>
              <a:t>seviri_varbc</a:t>
            </a:r>
            <a:r>
              <a:rPr lang="en-US" sz="1100" b="1" dirty="0">
                <a:solidFill>
                  <a:srgbClr val="0070C0"/>
                </a:solidFill>
                <a:latin typeface="Courier New" panose="02070309020205020404" pitchFamily="49" charset="0"/>
                <a:cs typeface="Courier New" panose="02070309020205020404" pitchFamily="49" charset="0"/>
              </a:rPr>
              <a:t>              </a:t>
            </a:r>
            <a:r>
              <a:rPr lang="en-US" sz="1100" b="1" dirty="0" err="1">
                <a:solidFill>
                  <a:srgbClr val="0070C0"/>
                </a:solidFill>
                <a:latin typeface="Courier New" panose="02070309020205020404" pitchFamily="49" charset="0"/>
                <a:cs typeface="Courier New" panose="02070309020205020404" pitchFamily="49" charset="0"/>
              </a:rPr>
              <a:t>tut_xinzhang_obsproc</a:t>
            </a:r>
            <a:endParaRPr lang="en-US" sz="1100" b="1" dirty="0">
              <a:solidFill>
                <a:srgbClr val="0070C0"/>
              </a:solidFill>
              <a:latin typeface="Courier New" panose="02070309020205020404" pitchFamily="49" charset="0"/>
              <a:cs typeface="Courier New" panose="02070309020205020404" pitchFamily="49" charset="0"/>
            </a:endParaRPr>
          </a:p>
          <a:p>
            <a:pPr marL="0" indent="0">
              <a:buNone/>
            </a:pPr>
            <a:r>
              <a:rPr lang="en-US" sz="1100" b="1" dirty="0">
                <a:solidFill>
                  <a:srgbClr val="0070C0"/>
                </a:solidFill>
                <a:latin typeface="Courier New" panose="02070309020205020404" pitchFamily="49" charset="0"/>
                <a:cs typeface="Courier New" panose="02070309020205020404" pitchFamily="49" charset="0"/>
              </a:rPr>
              <a:t>cv3_guo          </a:t>
            </a:r>
            <a:r>
              <a:rPr lang="en-US" sz="1100" b="1" dirty="0" err="1">
                <a:solidFill>
                  <a:srgbClr val="0070C0"/>
                </a:solidFill>
                <a:latin typeface="Courier New" panose="02070309020205020404" pitchFamily="49" charset="0"/>
                <a:cs typeface="Courier New" panose="02070309020205020404" pitchFamily="49" charset="0"/>
              </a:rPr>
              <a:t>outerloop_bench_guo</a:t>
            </a:r>
            <a:r>
              <a:rPr lang="en-US" sz="1100" b="1" dirty="0">
                <a:solidFill>
                  <a:srgbClr val="0070C0"/>
                </a:solidFill>
                <a:latin typeface="Courier New" panose="02070309020205020404" pitchFamily="49" charset="0"/>
                <a:cs typeface="Courier New" panose="02070309020205020404" pitchFamily="49" charset="0"/>
              </a:rPr>
              <a:t>        sfc_assi_2_outerloop_guo  </a:t>
            </a:r>
            <a:r>
              <a:rPr lang="en-US" sz="1100" b="1" dirty="0" err="1">
                <a:solidFill>
                  <a:srgbClr val="0070C0"/>
                </a:solidFill>
                <a:latin typeface="Courier New" panose="02070309020205020404" pitchFamily="49" charset="0"/>
                <a:cs typeface="Courier New" panose="02070309020205020404" pitchFamily="49" charset="0"/>
              </a:rPr>
              <a:t>tut_xinzhang_rttov_genbe</a:t>
            </a:r>
            <a:endParaRPr lang="en-US" sz="1100" b="1" dirty="0">
              <a:solidFill>
                <a:srgbClr val="0070C0"/>
              </a:solidFill>
              <a:latin typeface="Courier New" panose="02070309020205020404" pitchFamily="49" charset="0"/>
              <a:cs typeface="Courier New" panose="02070309020205020404" pitchFamily="49" charset="0"/>
            </a:endParaRPr>
          </a:p>
          <a:p>
            <a:pPr marL="0" indent="0">
              <a:buNone/>
            </a:pPr>
            <a:r>
              <a:rPr lang="en-US" sz="1100" b="1" dirty="0">
                <a:solidFill>
                  <a:srgbClr val="0070C0"/>
                </a:solidFill>
                <a:latin typeface="Courier New" panose="02070309020205020404" pitchFamily="49" charset="0"/>
                <a:cs typeface="Courier New" panose="02070309020205020404" pitchFamily="49" charset="0"/>
              </a:rPr>
              <a:t>cv3_guo_32       </a:t>
            </a:r>
            <a:r>
              <a:rPr lang="en-US" sz="1100" b="1" dirty="0" err="1">
                <a:solidFill>
                  <a:srgbClr val="0070C0"/>
                </a:solidFill>
                <a:latin typeface="Courier New" panose="02070309020205020404" pitchFamily="49" charset="0"/>
                <a:cs typeface="Courier New" panose="02070309020205020404" pitchFamily="49" charset="0"/>
              </a:rPr>
              <a:t>outerloop_ztd_bench_guo</a:t>
            </a:r>
            <a:r>
              <a:rPr lang="en-US" sz="1100" b="1" dirty="0">
                <a:solidFill>
                  <a:srgbClr val="0070C0"/>
                </a:solidFill>
                <a:latin typeface="Courier New" panose="02070309020205020404" pitchFamily="49" charset="0"/>
                <a:cs typeface="Courier New" panose="02070309020205020404" pitchFamily="49" charset="0"/>
              </a:rPr>
              <a:t>    share                     </a:t>
            </a:r>
            <a:r>
              <a:rPr lang="en-US" sz="1100" b="1" dirty="0" err="1">
                <a:solidFill>
                  <a:srgbClr val="0070C0"/>
                </a:solidFill>
                <a:latin typeface="Courier New" panose="02070309020205020404" pitchFamily="49" charset="0"/>
                <a:cs typeface="Courier New" panose="02070309020205020404" pitchFamily="49" charset="0"/>
              </a:rPr>
              <a:t>wind_sd</a:t>
            </a:r>
            <a:endParaRPr lang="en-US" sz="1100" b="1" dirty="0">
              <a:solidFill>
                <a:srgbClr val="0070C0"/>
              </a:solidFill>
              <a:latin typeface="Courier New" panose="02070309020205020404" pitchFamily="49" charset="0"/>
              <a:cs typeface="Courier New" panose="02070309020205020404" pitchFamily="49" charset="0"/>
            </a:endParaRPr>
          </a:p>
          <a:p>
            <a:pPr marL="0" indent="0">
              <a:buNone/>
            </a:pPr>
            <a:r>
              <a:rPr lang="en-US" sz="1100" b="1" dirty="0" err="1">
                <a:solidFill>
                  <a:srgbClr val="0070C0"/>
                </a:solidFill>
                <a:latin typeface="Courier New" panose="02070309020205020404" pitchFamily="49" charset="0"/>
                <a:cs typeface="Courier New" panose="02070309020205020404" pitchFamily="49" charset="0"/>
              </a:rPr>
              <a:t>cwb_ascii</a:t>
            </a:r>
            <a:r>
              <a:rPr lang="en-US" sz="1100" b="1" dirty="0">
                <a:solidFill>
                  <a:srgbClr val="0070C0"/>
                </a:solidFill>
                <a:latin typeface="Courier New" panose="02070309020205020404" pitchFamily="49" charset="0"/>
                <a:cs typeface="Courier New" panose="02070309020205020404" pitchFamily="49" charset="0"/>
              </a:rPr>
              <a:t>        </a:t>
            </a:r>
            <a:r>
              <a:rPr lang="en-US" sz="1100" b="1" dirty="0" err="1">
                <a:solidFill>
                  <a:srgbClr val="0070C0"/>
                </a:solidFill>
                <a:latin typeface="Courier New" panose="02070309020205020404" pitchFamily="49" charset="0"/>
                <a:cs typeface="Courier New" panose="02070309020205020404" pitchFamily="49" charset="0"/>
              </a:rPr>
              <a:t>radar_meixu</a:t>
            </a:r>
            <a:r>
              <a:rPr lang="en-US" sz="1100" b="1" dirty="0">
                <a:solidFill>
                  <a:srgbClr val="0070C0"/>
                </a:solidFill>
                <a:latin typeface="Courier New" panose="02070309020205020404" pitchFamily="49" charset="0"/>
                <a:cs typeface="Courier New" panose="02070309020205020404" pitchFamily="49" charset="0"/>
              </a:rPr>
              <a:t>                t44_liuz</a:t>
            </a:r>
            <a:endParaRPr lang="en-US" sz="800" b="1" dirty="0">
              <a:solidFill>
                <a:srgbClr val="0070C0"/>
              </a:solidFill>
              <a:latin typeface="Courier New" panose="02070309020205020404" pitchFamily="49" charset="0"/>
              <a:cs typeface="Courier New" panose="02070309020205020404" pitchFamily="49" charset="0"/>
            </a:endParaRPr>
          </a:p>
          <a:p>
            <a:pPr marL="0" indent="0">
              <a:buNone/>
            </a:pPr>
            <a:endParaRPr lang="en-US" sz="800" b="1" dirty="0">
              <a:solidFill>
                <a:srgbClr val="0070C0"/>
              </a:solidFill>
              <a:latin typeface="Courier New" panose="02070309020205020404" pitchFamily="49" charset="0"/>
              <a:cs typeface="Courier New" panose="02070309020205020404" pitchFamily="49" charset="0"/>
            </a:endParaRPr>
          </a:p>
          <a:p>
            <a:r>
              <a:rPr lang="en-US" dirty="0" smtClean="0"/>
              <a:t>Each of those is a directory containing the files needed as input for the section of WRFDA being tested. For 3DVAR tests this can be as simple as a first guess, be.dat, and </a:t>
            </a:r>
            <a:r>
              <a:rPr lang="en-US" dirty="0" err="1" smtClean="0"/>
              <a:t>namelist.input</a:t>
            </a:r>
            <a:r>
              <a:rPr lang="en-US" dirty="0" smtClean="0"/>
              <a:t>, but for others there can be many more</a:t>
            </a:r>
          </a:p>
          <a:p>
            <a:endParaRPr lang="en-US" dirty="0"/>
          </a:p>
        </p:txBody>
      </p:sp>
    </p:spTree>
    <p:extLst>
      <p:ext uri="{BB962C8B-B14F-4D97-AF65-F5344CB8AC3E}">
        <p14:creationId xmlns:p14="http://schemas.microsoft.com/office/powerpoint/2010/main" val="2855777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the baseline database looks like</a:t>
            </a:r>
            <a:endParaRPr lang="en-US" dirty="0"/>
          </a:p>
        </p:txBody>
      </p:sp>
      <p:sp>
        <p:nvSpPr>
          <p:cNvPr id="3" name="Content Placeholder 2"/>
          <p:cNvSpPr>
            <a:spLocks noGrp="1"/>
          </p:cNvSpPr>
          <p:nvPr>
            <p:ph idx="1"/>
          </p:nvPr>
        </p:nvSpPr>
        <p:spPr>
          <a:xfrm>
            <a:off x="381000" y="1600200"/>
            <a:ext cx="8763000" cy="4876800"/>
          </a:xfrm>
        </p:spPr>
        <p:txBody>
          <a:bodyPr>
            <a:normAutofit lnSpcReduction="10000"/>
          </a:bodyPr>
          <a:lstStyle/>
          <a:p>
            <a:pPr marL="0" indent="0">
              <a:buNone/>
            </a:pPr>
            <a:r>
              <a:rPr lang="en-US" sz="1100" dirty="0">
                <a:latin typeface="Courier New" panose="02070309020205020404" pitchFamily="49" charset="0"/>
                <a:cs typeface="Courier New" panose="02070309020205020404" pitchFamily="49" charset="0"/>
              </a:rPr>
              <a:t>[kavulich@yslogin4 REGTEST]$ </a:t>
            </a:r>
            <a:r>
              <a:rPr lang="en-US" sz="1100" dirty="0" err="1">
                <a:latin typeface="Courier New" panose="02070309020205020404" pitchFamily="49" charset="0"/>
                <a:cs typeface="Courier New" panose="02070309020205020404" pitchFamily="49" charset="0"/>
              </a:rPr>
              <a:t>ls</a:t>
            </a:r>
            <a:r>
              <a:rPr lang="en-US" sz="1100" dirty="0">
                <a:latin typeface="Courier New" panose="02070309020205020404" pitchFamily="49" charset="0"/>
                <a:cs typeface="Courier New" panose="02070309020205020404" pitchFamily="49" charset="0"/>
              </a:rPr>
              <a:t> </a:t>
            </a:r>
            <a:r>
              <a:rPr lang="en-US" sz="1100" dirty="0" smtClean="0">
                <a:latin typeface="Courier New" panose="02070309020205020404" pitchFamily="49" charset="0"/>
                <a:cs typeface="Courier New" panose="02070309020205020404" pitchFamily="49" charset="0"/>
              </a:rPr>
              <a:t>BASELINE.NEW</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wrfvar_output.Linux.yellowstone.afwa_t7_ssmi_32.dmpar.gfortran</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wrfvar_output.Linux.yellowstone.afwa_t7_ssmi_32.dmpar.ifort</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wrfvar_output.Linux.yellowstone.afwa_t7_ssmi_32.dmpar.pgi</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wrfvar_output.Linux.yellowstone.afwa_t7_ssmi_32.serial.gfortran</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wrfvar_output.Linux.yellowstone.afwa_t7_ssmi_32.serial.ifort</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wrfvar_output.Linux.yellowstone.afwa_t7_ssmi_32.serial.pgi</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wrfvar_output.Linux.yellowstone.afwa_t7_ssmi.dmpar.gfortran</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wrfvar_output.Linux.yellowstone.afwa_t7_ssmi.dmpar.ifort</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wrfvar_output.Linux.yellowstone.afwa_t7_ssmi.dmpar.pgi</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wrfvar_output.Linux.yellowstone.afwa_t7_ssmi.serial.gfortran</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wrfvar_output.Linux.yellowstone.afwa_t7_ssmi.serial.ifort</a:t>
            </a:r>
          </a:p>
          <a:p>
            <a:pPr marL="0" indent="0">
              <a:buNone/>
            </a:pPr>
            <a:r>
              <a:rPr lang="en-US" sz="1100" dirty="0" smtClean="0">
                <a:latin typeface="Courier New" panose="02070309020205020404" pitchFamily="49" charset="0"/>
                <a:cs typeface="Courier New" panose="02070309020205020404" pitchFamily="49" charset="0"/>
              </a:rPr>
              <a:t>wrfvar_output.Linux.yellowstone.afwa_t7_ssmi.serial.pgi</a:t>
            </a:r>
          </a:p>
          <a:p>
            <a:pPr marL="0" indent="0">
              <a:buNone/>
            </a:pPr>
            <a:r>
              <a:rPr lang="en-US" sz="1100" dirty="0" err="1" smtClean="0">
                <a:latin typeface="Courier New" panose="02070309020205020404" pitchFamily="49" charset="0"/>
                <a:cs typeface="Courier New" panose="02070309020205020404" pitchFamily="49" charset="0"/>
              </a:rPr>
              <a:t>wrfvar_output.Linux.yellowstone.ASR_airs.dmpar.gfortran</a:t>
            </a:r>
            <a:endParaRPr lang="en-US" sz="1100" dirty="0" smtClean="0">
              <a:latin typeface="Courier New" panose="02070309020205020404" pitchFamily="49" charset="0"/>
              <a:cs typeface="Courier New" panose="02070309020205020404" pitchFamily="49" charset="0"/>
            </a:endParaRPr>
          </a:p>
          <a:p>
            <a:pPr marL="0" indent="0">
              <a:buNone/>
            </a:pPr>
            <a:r>
              <a:rPr lang="en-US" sz="1100" dirty="0" err="1" smtClean="0">
                <a:latin typeface="Courier New" panose="02070309020205020404" pitchFamily="49" charset="0"/>
                <a:cs typeface="Courier New" panose="02070309020205020404" pitchFamily="49" charset="0"/>
              </a:rPr>
              <a:t>wrfvar_output.Linux.yellowstone.ASR_airs.dmpar.ifort</a:t>
            </a:r>
            <a:endParaRPr lang="en-US" sz="1100" dirty="0" smtClean="0">
              <a:latin typeface="Courier New" panose="02070309020205020404" pitchFamily="49" charset="0"/>
              <a:cs typeface="Courier New" panose="02070309020205020404" pitchFamily="49" charset="0"/>
            </a:endParaRPr>
          </a:p>
          <a:p>
            <a:pPr marL="0" indent="0">
              <a:buNone/>
            </a:pPr>
            <a:r>
              <a:rPr lang="en-US" sz="1100" dirty="0" err="1" smtClean="0">
                <a:latin typeface="Courier New" panose="02070309020205020404" pitchFamily="49" charset="0"/>
                <a:cs typeface="Courier New" panose="02070309020205020404" pitchFamily="49" charset="0"/>
              </a:rPr>
              <a:t>wrfvar_output.Linux.yellowstone.ASR_airs.dmpar.pgi</a:t>
            </a:r>
            <a:r>
              <a:rPr lang="en-US" sz="1100" dirty="0" smtClean="0">
                <a:latin typeface="Courier New" panose="02070309020205020404" pitchFamily="49" charset="0"/>
                <a:cs typeface="Courier New" panose="02070309020205020404" pitchFamily="49" charset="0"/>
              </a:rPr>
              <a:t> </a:t>
            </a:r>
          </a:p>
          <a:p>
            <a:pPr marL="0" indent="0">
              <a:buNone/>
            </a:pPr>
            <a:r>
              <a:rPr lang="en-US" sz="1100" b="1" dirty="0">
                <a:latin typeface="Courier New" panose="02070309020205020404" pitchFamily="49" charset="0"/>
                <a:cs typeface="Courier New" panose="02070309020205020404" pitchFamily="49" charset="0"/>
              </a:rPr>
              <a:t>...</a:t>
            </a:r>
            <a:endParaRPr lang="en-US" sz="800" b="1" dirty="0">
              <a:latin typeface="Courier New" panose="02070309020205020404" pitchFamily="49" charset="0"/>
              <a:cs typeface="Courier New" panose="02070309020205020404" pitchFamily="49" charset="0"/>
            </a:endParaRPr>
          </a:p>
          <a:p>
            <a:pPr marL="0" indent="0">
              <a:buNone/>
            </a:pPr>
            <a:r>
              <a:rPr lang="en-US" sz="1100" b="1" dirty="0" smtClean="0">
                <a:latin typeface="Courier New" panose="02070309020205020404" pitchFamily="49" charset="0"/>
                <a:cs typeface="Courier New" panose="02070309020205020404" pitchFamily="49" charset="0"/>
              </a:rPr>
              <a:t>...</a:t>
            </a:r>
            <a:endParaRPr lang="en-US" sz="800" b="1" dirty="0" smtClean="0">
              <a:latin typeface="Courier New" panose="02070309020205020404" pitchFamily="49" charset="0"/>
              <a:cs typeface="Courier New" panose="02070309020205020404" pitchFamily="49" charset="0"/>
            </a:endParaRPr>
          </a:p>
          <a:p>
            <a:r>
              <a:rPr lang="en-US" dirty="0" smtClean="0"/>
              <a:t>Each of those is a </a:t>
            </a:r>
            <a:r>
              <a:rPr lang="en-US" dirty="0" err="1" smtClean="0"/>
              <a:t>wrfvar_output</a:t>
            </a:r>
            <a:r>
              <a:rPr lang="en-US" dirty="0" smtClean="0"/>
              <a:t> file to be compared. There is one baseline file for each test, parallelism, and compiler combination.</a:t>
            </a:r>
            <a:endParaRPr lang="en-US" dirty="0"/>
          </a:p>
        </p:txBody>
      </p:sp>
    </p:spTree>
    <p:extLst>
      <p:ext uri="{BB962C8B-B14F-4D97-AF65-F5344CB8AC3E}">
        <p14:creationId xmlns:p14="http://schemas.microsoft.com/office/powerpoint/2010/main" val="2230166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test looks like</a:t>
            </a:r>
            <a:endParaRPr lang="en-US" dirty="0"/>
          </a:p>
        </p:txBody>
      </p:sp>
      <p:sp>
        <p:nvSpPr>
          <p:cNvPr id="3" name="Content Placeholder 2"/>
          <p:cNvSpPr>
            <a:spLocks noGrp="1"/>
          </p:cNvSpPr>
          <p:nvPr>
            <p:ph idx="1"/>
          </p:nvPr>
        </p:nvSpPr>
        <p:spPr>
          <a:xfrm>
            <a:off x="457200" y="1295400"/>
            <a:ext cx="8229600" cy="5257800"/>
          </a:xfrm>
        </p:spPr>
        <p:txBody>
          <a:bodyPr>
            <a:noAutofit/>
          </a:bodyPr>
          <a:lstStyle/>
          <a:p>
            <a:pPr marL="0" indent="0">
              <a:buNone/>
            </a:pPr>
            <a:r>
              <a:rPr lang="en-US" sz="800" dirty="0">
                <a:latin typeface="Courier New" panose="02070309020205020404" pitchFamily="49" charset="0"/>
                <a:cs typeface="Courier New" panose="02070309020205020404" pitchFamily="49" charset="0"/>
              </a:rPr>
              <a:t>Experiment                  </a:t>
            </a:r>
            <a:r>
              <a:rPr lang="en-US" sz="800" dirty="0" err="1">
                <a:latin typeface="Courier New" panose="02070309020205020404" pitchFamily="49" charset="0"/>
                <a:cs typeface="Courier New" panose="02070309020205020404" pitchFamily="49" charset="0"/>
              </a:rPr>
              <a:t>Paropt</a:t>
            </a:r>
            <a:r>
              <a:rPr lang="en-US" sz="800" dirty="0">
                <a:latin typeface="Courier New" panose="02070309020205020404" pitchFamily="49" charset="0"/>
                <a:cs typeface="Courier New" panose="02070309020205020404" pitchFamily="49" charset="0"/>
              </a:rPr>
              <a:t>      Job type        CPU_MPI  Status    </a:t>
            </a:r>
            <a:r>
              <a:rPr lang="en-US" sz="800" dirty="0" err="1">
                <a:latin typeface="Courier New" panose="02070309020205020404" pitchFamily="49" charset="0"/>
                <a:cs typeface="Courier New" panose="02070309020205020404" pitchFamily="49" charset="0"/>
              </a:rPr>
              <a:t>Walltime</a:t>
            </a:r>
            <a:r>
              <a:rPr lang="en-US" sz="800" dirty="0">
                <a:latin typeface="Courier New" panose="02070309020205020404" pitchFamily="49" charset="0"/>
                <a:cs typeface="Courier New" panose="02070309020205020404" pitchFamily="49" charset="0"/>
              </a:rPr>
              <a:t>(s)    Compare</a:t>
            </a:r>
          </a:p>
          <a:p>
            <a:pPr marL="0" indent="0">
              <a:buNone/>
            </a:pPr>
            <a:r>
              <a:rPr lang="en-US" sz="800" dirty="0">
                <a:latin typeface="Courier New" panose="02070309020205020404" pitchFamily="49" charset="0"/>
                <a:cs typeface="Courier New" panose="02070309020205020404" pitchFamily="49" charset="0"/>
              </a:rPr>
              <a:t>=================================================================================================</a:t>
            </a:r>
          </a:p>
          <a:p>
            <a:pPr marL="0" indent="0">
              <a:buNone/>
            </a:pPr>
            <a:r>
              <a:rPr lang="en-US" sz="800" dirty="0" err="1">
                <a:latin typeface="Courier New" panose="02070309020205020404" pitchFamily="49" charset="0"/>
                <a:cs typeface="Courier New" panose="02070309020205020404" pitchFamily="49" charset="0"/>
              </a:rPr>
              <a:t>ASR_airs</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16       running   0              --     </a:t>
            </a:r>
          </a:p>
          <a:p>
            <a:pPr marL="0" indent="0">
              <a:buNone/>
            </a:pPr>
            <a:r>
              <a:rPr lang="en-US" sz="800" dirty="0" err="1">
                <a:latin typeface="Courier New" panose="02070309020205020404" pitchFamily="49" charset="0"/>
                <a:cs typeface="Courier New" panose="02070309020205020404" pitchFamily="49" charset="0"/>
              </a:rPr>
              <a:t>ASR_prepbufr</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16       running   0              --     </a:t>
            </a:r>
          </a:p>
          <a:p>
            <a:pPr marL="0" indent="0">
              <a:buNone/>
            </a:pPr>
            <a:r>
              <a:rPr lang="en-US" sz="800" dirty="0" err="1">
                <a:latin typeface="Courier New" panose="02070309020205020404" pitchFamily="49" charset="0"/>
                <a:cs typeface="Courier New" panose="02070309020205020404" pitchFamily="49" charset="0"/>
              </a:rPr>
              <a:t>ASR_prepbufr</a:t>
            </a:r>
            <a:r>
              <a:rPr lang="en-US" sz="800" dirty="0">
                <a:latin typeface="Courier New" panose="02070309020205020404" pitchFamily="49" charset="0"/>
                <a:cs typeface="Courier New" panose="02070309020205020404" pitchFamily="49" charset="0"/>
              </a:rPr>
              <a:t>                serial      3DVAR           16       pending   0              --     </a:t>
            </a:r>
          </a:p>
          <a:p>
            <a:pPr marL="0" indent="0">
              <a:buNone/>
            </a:pPr>
            <a:r>
              <a:rPr lang="en-US" sz="800" dirty="0" err="1" smtClean="0">
                <a:latin typeface="Courier New" panose="02070309020205020404" pitchFamily="49" charset="0"/>
                <a:cs typeface="Courier New" panose="02070309020205020404" pitchFamily="49" charset="0"/>
              </a:rPr>
              <a:t>cwb_ascii</a:t>
            </a:r>
            <a:r>
              <a:rPr lang="en-US" sz="800" dirty="0" smtClean="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4        done      27             match  </a:t>
            </a:r>
          </a:p>
          <a:p>
            <a:pPr marL="0" indent="0">
              <a:buNone/>
            </a:pPr>
            <a:r>
              <a:rPr lang="en-US" sz="800" dirty="0" err="1">
                <a:latin typeface="Courier New" panose="02070309020205020404" pitchFamily="49" charset="0"/>
                <a:cs typeface="Courier New" panose="02070309020205020404" pitchFamily="49" charset="0"/>
              </a:rPr>
              <a:t>cwb_ascii</a:t>
            </a:r>
            <a:r>
              <a:rPr lang="en-US" sz="800" dirty="0">
                <a:latin typeface="Courier New" panose="02070309020205020404" pitchFamily="49" charset="0"/>
                <a:cs typeface="Courier New" panose="02070309020205020404" pitchFamily="49" charset="0"/>
              </a:rPr>
              <a:t>                   serial      3DVAR           4        running   0              --     </a:t>
            </a:r>
          </a:p>
          <a:p>
            <a:pPr marL="0" indent="0">
              <a:buNone/>
            </a:pPr>
            <a:r>
              <a:rPr lang="en-US" sz="800" dirty="0" err="1">
                <a:latin typeface="Courier New" panose="02070309020205020404" pitchFamily="49" charset="0"/>
                <a:cs typeface="Courier New" panose="02070309020205020404" pitchFamily="49" charset="0"/>
              </a:rPr>
              <a:t>cwb_ascii_outerloop_rizvi</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4        running   0              --     </a:t>
            </a:r>
          </a:p>
          <a:p>
            <a:pPr marL="0" indent="0">
              <a:buNone/>
            </a:pPr>
            <a:r>
              <a:rPr lang="en-US" sz="800" dirty="0" err="1">
                <a:latin typeface="Courier New" panose="02070309020205020404" pitchFamily="49" charset="0"/>
                <a:cs typeface="Courier New" panose="02070309020205020404" pitchFamily="49" charset="0"/>
              </a:rPr>
              <a:t>cwb_ascii_outerloop_rizvi</a:t>
            </a:r>
            <a:r>
              <a:rPr lang="en-US" sz="800" dirty="0">
                <a:latin typeface="Courier New" panose="02070309020205020404" pitchFamily="49" charset="0"/>
                <a:cs typeface="Courier New" panose="02070309020205020404" pitchFamily="49" charset="0"/>
              </a:rPr>
              <a:t>   serial      3DVAR           4        pending   0              --     </a:t>
            </a:r>
          </a:p>
          <a:p>
            <a:pPr marL="0" indent="0">
              <a:buNone/>
            </a:pPr>
            <a:r>
              <a:rPr lang="en-US" sz="800" dirty="0" err="1">
                <a:latin typeface="Courier New" panose="02070309020205020404" pitchFamily="49" charset="0"/>
                <a:cs typeface="Courier New" panose="02070309020205020404" pitchFamily="49" charset="0"/>
              </a:rPr>
              <a:t>cwb_ascii_thinning</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4        done      32             match  </a:t>
            </a:r>
          </a:p>
          <a:p>
            <a:pPr marL="0" indent="0">
              <a:buNone/>
            </a:pPr>
            <a:r>
              <a:rPr lang="en-US" sz="800" dirty="0" err="1">
                <a:latin typeface="Courier New" panose="02070309020205020404" pitchFamily="49" charset="0"/>
                <a:cs typeface="Courier New" panose="02070309020205020404" pitchFamily="49" charset="0"/>
              </a:rPr>
              <a:t>cwb_ascii_thinning</a:t>
            </a:r>
            <a:r>
              <a:rPr lang="en-US" sz="800" dirty="0">
                <a:latin typeface="Courier New" panose="02070309020205020404" pitchFamily="49" charset="0"/>
                <a:cs typeface="Courier New" panose="02070309020205020404" pitchFamily="49" charset="0"/>
              </a:rPr>
              <a:t>          serial      3DVAR           4        pending   0              --     </a:t>
            </a:r>
          </a:p>
          <a:p>
            <a:pPr marL="0" indent="0">
              <a:buNone/>
            </a:pPr>
            <a:r>
              <a:rPr lang="en-US" sz="800" dirty="0" err="1">
                <a:latin typeface="Courier New" panose="02070309020205020404" pitchFamily="49" charset="0"/>
                <a:cs typeface="Courier New" panose="02070309020205020404" pitchFamily="49" charset="0"/>
              </a:rPr>
              <a:t>iasi_kavulich</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16       running   0              --     </a:t>
            </a:r>
          </a:p>
          <a:p>
            <a:pPr marL="0" indent="0">
              <a:buNone/>
            </a:pPr>
            <a:r>
              <a:rPr lang="en-US" sz="800" dirty="0" err="1">
                <a:latin typeface="Courier New" panose="02070309020205020404" pitchFamily="49" charset="0"/>
                <a:cs typeface="Courier New" panose="02070309020205020404" pitchFamily="49" charset="0"/>
              </a:rPr>
              <a:t>lat_lon_outerloops</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16       error     6              Output missing</a:t>
            </a:r>
          </a:p>
          <a:p>
            <a:pPr marL="0" indent="0">
              <a:buNone/>
            </a:pPr>
            <a:r>
              <a:rPr lang="en-US" sz="800" dirty="0" err="1">
                <a:latin typeface="Courier New" panose="02070309020205020404" pitchFamily="49" charset="0"/>
                <a:cs typeface="Courier New" panose="02070309020205020404" pitchFamily="49" charset="0"/>
              </a:rPr>
              <a:t>outerloop_ztd_bench_guo</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1        done      14             match</a:t>
            </a:r>
          </a:p>
          <a:p>
            <a:pPr marL="0" indent="0">
              <a:buNone/>
            </a:pPr>
            <a:r>
              <a:rPr lang="en-US" sz="800" dirty="0" err="1">
                <a:latin typeface="Courier New" panose="02070309020205020404" pitchFamily="49" charset="0"/>
                <a:cs typeface="Courier New" panose="02070309020205020404" pitchFamily="49" charset="0"/>
              </a:rPr>
              <a:t>outerloop_ztd_bench_guo</a:t>
            </a:r>
            <a:r>
              <a:rPr lang="en-US" sz="800" dirty="0">
                <a:latin typeface="Courier New" panose="02070309020205020404" pitchFamily="49" charset="0"/>
                <a:cs typeface="Courier New" panose="02070309020205020404" pitchFamily="49" charset="0"/>
              </a:rPr>
              <a:t>     serial      3DVAR           1        done      9              match</a:t>
            </a:r>
          </a:p>
          <a:p>
            <a:pPr marL="0" indent="0">
              <a:buNone/>
            </a:pPr>
            <a:r>
              <a:rPr lang="en-US" sz="800" dirty="0" err="1" smtClean="0">
                <a:latin typeface="Courier New" panose="02070309020205020404" pitchFamily="49" charset="0"/>
                <a:cs typeface="Courier New" panose="02070309020205020404" pitchFamily="49" charset="0"/>
              </a:rPr>
              <a:t>radar_meixu</a:t>
            </a:r>
            <a:r>
              <a:rPr lang="en-US" sz="800" dirty="0" smtClean="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8        done      31             match         </a:t>
            </a:r>
          </a:p>
          <a:p>
            <a:pPr marL="0" indent="0">
              <a:buNone/>
            </a:pPr>
            <a:r>
              <a:rPr lang="en-US" sz="800" dirty="0" err="1">
                <a:latin typeface="Courier New" panose="02070309020205020404" pitchFamily="49" charset="0"/>
                <a:cs typeface="Courier New" panose="02070309020205020404" pitchFamily="49" charset="0"/>
              </a:rPr>
              <a:t>radar_meixu</a:t>
            </a:r>
            <a:r>
              <a:rPr lang="en-US" sz="800" dirty="0">
                <a:latin typeface="Courier New" panose="02070309020205020404" pitchFamily="49" charset="0"/>
                <a:cs typeface="Courier New" panose="02070309020205020404" pitchFamily="49" charset="0"/>
              </a:rPr>
              <a:t>                 serial      3DVAR           8        pending   0              --            </a:t>
            </a:r>
          </a:p>
          <a:p>
            <a:pPr marL="0" indent="0">
              <a:buNone/>
            </a:pPr>
            <a:r>
              <a:rPr lang="en-US" sz="800" dirty="0" err="1" smtClean="0">
                <a:latin typeface="Courier New" panose="02070309020205020404" pitchFamily="49" charset="0"/>
                <a:cs typeface="Courier New" panose="02070309020205020404" pitchFamily="49" charset="0"/>
              </a:rPr>
              <a:t>rainfall_outerloops</a:t>
            </a:r>
            <a:r>
              <a:rPr lang="en-US" sz="800" dirty="0" smtClean="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4DVAR           16       running   0              --            </a:t>
            </a:r>
          </a:p>
          <a:p>
            <a:pPr marL="0" indent="0">
              <a:buNone/>
            </a:pPr>
            <a:r>
              <a:rPr lang="en-US" sz="800" dirty="0">
                <a:latin typeface="Courier New" panose="02070309020205020404" pitchFamily="49" charset="0"/>
                <a:cs typeface="Courier New" panose="02070309020205020404" pitchFamily="49" charset="0"/>
              </a:rPr>
              <a:t>rttov_4dvar_madagascar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4DVAR           64       running   0              --            </a:t>
            </a:r>
          </a:p>
          <a:p>
            <a:pPr marL="0" indent="0">
              <a:buNone/>
            </a:pPr>
            <a:r>
              <a:rPr lang="en-US" sz="800" dirty="0" err="1">
                <a:latin typeface="Courier New" panose="02070309020205020404" pitchFamily="49" charset="0"/>
                <a:cs typeface="Courier New" panose="02070309020205020404" pitchFamily="49" charset="0"/>
              </a:rPr>
              <a:t>seviri_varbc</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VARBC|3DVAR     16       running   0              --            </a:t>
            </a:r>
          </a:p>
          <a:p>
            <a:pPr marL="0" indent="0">
              <a:buNone/>
            </a:pPr>
            <a:r>
              <a:rPr lang="en-US" sz="800" dirty="0">
                <a:latin typeface="Courier New" panose="02070309020205020404" pitchFamily="49" charset="0"/>
                <a:cs typeface="Courier New" panose="02070309020205020404" pitchFamily="49" charset="0"/>
              </a:rPr>
              <a:t>sfc_assi_2_outerloop_guo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16       running   0              --            </a:t>
            </a:r>
          </a:p>
          <a:p>
            <a:pPr marL="0" indent="0">
              <a:buNone/>
            </a:pPr>
            <a:r>
              <a:rPr lang="en-US" sz="800" dirty="0">
                <a:latin typeface="Courier New" panose="02070309020205020404" pitchFamily="49" charset="0"/>
                <a:cs typeface="Courier New" panose="02070309020205020404" pitchFamily="49" charset="0"/>
              </a:rPr>
              <a:t>sfc_assi_2_outerloop_guo    serial      3DVAR           16       pending   0              --            </a:t>
            </a:r>
          </a:p>
          <a:p>
            <a:pPr marL="0" indent="0">
              <a:buNone/>
            </a:pPr>
            <a:r>
              <a:rPr lang="en-US" sz="800" dirty="0">
                <a:latin typeface="Courier New" panose="02070309020205020404" pitchFamily="49" charset="0"/>
                <a:cs typeface="Courier New" panose="02070309020205020404" pitchFamily="49" charset="0"/>
              </a:rPr>
              <a:t>t44_liuz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2        done      18             match         </a:t>
            </a:r>
          </a:p>
          <a:p>
            <a:pPr marL="0" indent="0">
              <a:buNone/>
            </a:pPr>
            <a:r>
              <a:rPr lang="en-US" sz="800" dirty="0">
                <a:latin typeface="Courier New" panose="02070309020205020404" pitchFamily="49" charset="0"/>
                <a:cs typeface="Courier New" panose="02070309020205020404" pitchFamily="49" charset="0"/>
              </a:rPr>
              <a:t>t44_liuz                    serial      3DVAR           2        running   0              --            </a:t>
            </a:r>
          </a:p>
          <a:p>
            <a:pPr marL="0" indent="0">
              <a:buNone/>
            </a:pPr>
            <a:r>
              <a:rPr lang="en-US" sz="800" dirty="0" smtClean="0">
                <a:latin typeface="Courier New" panose="02070309020205020404" pitchFamily="49" charset="0"/>
                <a:cs typeface="Courier New" panose="02070309020205020404" pitchFamily="49" charset="0"/>
              </a:rPr>
              <a:t>tut_xinzhang_4dvar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4DVAR           32       running   0              --            </a:t>
            </a:r>
          </a:p>
          <a:p>
            <a:pPr marL="0" indent="0">
              <a:buNone/>
            </a:pPr>
            <a:r>
              <a:rPr lang="en-US" sz="800" dirty="0" err="1">
                <a:latin typeface="Courier New" panose="02070309020205020404" pitchFamily="49" charset="0"/>
                <a:cs typeface="Courier New" panose="02070309020205020404" pitchFamily="49" charset="0"/>
              </a:rPr>
              <a:t>tut_xinzhang_fgat</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FGAT            16       running   0              --            </a:t>
            </a:r>
          </a:p>
          <a:p>
            <a:pPr marL="0" indent="0">
              <a:buNone/>
            </a:pPr>
            <a:r>
              <a:rPr lang="en-US" sz="800" dirty="0" err="1">
                <a:latin typeface="Courier New" panose="02070309020205020404" pitchFamily="49" charset="0"/>
                <a:cs typeface="Courier New" panose="02070309020205020404" pitchFamily="49" charset="0"/>
              </a:rPr>
              <a:t>tut_xinzhang_obsproc</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OBSPROC|3DVAR   16       running   0              --            </a:t>
            </a:r>
          </a:p>
          <a:p>
            <a:pPr marL="0" indent="0">
              <a:buNone/>
            </a:pPr>
            <a:r>
              <a:rPr lang="en-US" sz="800" dirty="0" err="1">
                <a:latin typeface="Courier New" panose="02070309020205020404" pitchFamily="49" charset="0"/>
                <a:cs typeface="Courier New" panose="02070309020205020404" pitchFamily="49" charset="0"/>
              </a:rPr>
              <a:t>tut_xinzhang_rttov_genbe</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GENBE|3DVAR     10       running   0              --            </a:t>
            </a:r>
          </a:p>
          <a:p>
            <a:pPr marL="0" indent="0">
              <a:buNone/>
            </a:pPr>
            <a:r>
              <a:rPr lang="en-US" sz="800" dirty="0" err="1">
                <a:latin typeface="Courier New" panose="02070309020205020404" pitchFamily="49" charset="0"/>
                <a:cs typeface="Courier New" panose="02070309020205020404" pitchFamily="49" charset="0"/>
              </a:rPr>
              <a:t>wind_sd</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3DVAR           16       running   0              --            </a:t>
            </a:r>
          </a:p>
          <a:p>
            <a:pPr marL="0" indent="0">
              <a:buNone/>
            </a:pPr>
            <a:r>
              <a:rPr lang="en-US" sz="800" dirty="0" err="1">
                <a:latin typeface="Courier New" panose="02070309020205020404" pitchFamily="49" charset="0"/>
                <a:cs typeface="Courier New" panose="02070309020205020404" pitchFamily="49" charset="0"/>
              </a:rPr>
              <a:t>wind_sd</a:t>
            </a:r>
            <a:r>
              <a:rPr lang="en-US" sz="800" dirty="0">
                <a:latin typeface="Courier New" panose="02070309020205020404" pitchFamily="49" charset="0"/>
                <a:cs typeface="Courier New" panose="02070309020205020404" pitchFamily="49" charset="0"/>
              </a:rPr>
              <a:t>                     serial      3DVAR           16       pending   0              --            </a:t>
            </a:r>
          </a:p>
          <a:p>
            <a:pPr marL="0" indent="0">
              <a:buNone/>
            </a:pPr>
            <a:r>
              <a:rPr lang="en-US" sz="800" dirty="0">
                <a:latin typeface="Courier New" panose="02070309020205020404" pitchFamily="49" charset="0"/>
                <a:cs typeface="Courier New" panose="02070309020205020404" pitchFamily="49" charset="0"/>
              </a:rPr>
              <a:t>=================================================================================================       </a:t>
            </a:r>
          </a:p>
          <a:p>
            <a:pPr marL="0" indent="0">
              <a:buNone/>
            </a:pPr>
            <a:r>
              <a:rPr lang="en-US" sz="800" dirty="0" err="1">
                <a:latin typeface="Courier New" panose="02070309020205020404" pitchFamily="49" charset="0"/>
                <a:cs typeface="Courier New" panose="02070309020205020404" pitchFamily="49" charset="0"/>
              </a:rPr>
              <a:t>dmpar</a:t>
            </a:r>
            <a:r>
              <a:rPr lang="en-US" sz="800" dirty="0">
                <a:latin typeface="Courier New" panose="02070309020205020404" pitchFamily="49" charset="0"/>
                <a:cs typeface="Courier New" panose="02070309020205020404" pitchFamily="49" charset="0"/>
              </a:rPr>
              <a:t>      job for </a:t>
            </a:r>
            <a:r>
              <a:rPr lang="en-US" sz="800" dirty="0" err="1">
                <a:latin typeface="Courier New" panose="02070309020205020404" pitchFamily="49" charset="0"/>
                <a:cs typeface="Courier New" panose="02070309020205020404" pitchFamily="49" charset="0"/>
              </a:rPr>
              <a:t>outerloop_bench_guo</a:t>
            </a:r>
            <a:r>
              <a:rPr lang="en-US" sz="800" dirty="0">
                <a:latin typeface="Courier New" panose="02070309020205020404" pitchFamily="49" charset="0"/>
                <a:cs typeface="Courier New" panose="02070309020205020404" pitchFamily="49" charset="0"/>
              </a:rPr>
              <a:t>            was completed in    41 seconds.                       </a:t>
            </a:r>
          </a:p>
          <a:p>
            <a:pPr marL="0" indent="0">
              <a:buNone/>
            </a:pPr>
            <a:endParaRPr lang="en-US" sz="800" dirty="0">
              <a:latin typeface="Courier New" panose="02070309020205020404" pitchFamily="49" charset="0"/>
              <a:cs typeface="Courier New" panose="02070309020205020404" pitchFamily="49" charset="0"/>
            </a:endParaRPr>
          </a:p>
          <a:p>
            <a:pPr marL="0" indent="0">
              <a:buNone/>
            </a:pPr>
            <a:r>
              <a:rPr lang="en-US" sz="800" dirty="0">
                <a:latin typeface="Courier New" panose="02070309020205020404" pitchFamily="49" charset="0"/>
                <a:cs typeface="Courier New" panose="02070309020205020404" pitchFamily="49" charset="0"/>
              </a:rPr>
              <a:t>Comparing '</a:t>
            </a:r>
            <a:r>
              <a:rPr lang="en-US" sz="800" dirty="0" err="1">
                <a:latin typeface="Courier New" panose="02070309020205020404" pitchFamily="49" charset="0"/>
                <a:cs typeface="Courier New" panose="02070309020205020404" pitchFamily="49" charset="0"/>
              </a:rPr>
              <a:t>outerloop_bench_guo</a:t>
            </a:r>
            <a:r>
              <a:rPr lang="en-US" sz="800" dirty="0">
                <a:latin typeface="Courier New" panose="02070309020205020404" pitchFamily="49" charset="0"/>
                <a:cs typeface="Courier New" panose="02070309020205020404" pitchFamily="49" charset="0"/>
              </a:rPr>
              <a:t>/wrfvar_output.Linux.yellowstone.outerloop_bench_guo.dmpar.gfortran' </a:t>
            </a:r>
          </a:p>
          <a:p>
            <a:pPr marL="0" indent="0">
              <a:buNone/>
            </a:pPr>
            <a:r>
              <a:rPr lang="en-US" sz="800" dirty="0">
                <a:latin typeface="Courier New" panose="02070309020205020404" pitchFamily="49" charset="0"/>
                <a:cs typeface="Courier New" panose="02070309020205020404" pitchFamily="49" charset="0"/>
              </a:rPr>
              <a:t>              to '/glade/p/work/</a:t>
            </a:r>
            <a:r>
              <a:rPr lang="en-US" sz="800" dirty="0" err="1">
                <a:latin typeface="Courier New" panose="02070309020205020404" pitchFamily="49" charset="0"/>
                <a:cs typeface="Courier New" panose="02070309020205020404" pitchFamily="49" charset="0"/>
              </a:rPr>
              <a:t>kavulich</a:t>
            </a:r>
            <a:r>
              <a:rPr lang="en-US" sz="800" dirty="0">
                <a:latin typeface="Courier New" panose="02070309020205020404" pitchFamily="49" charset="0"/>
                <a:cs typeface="Courier New" panose="02070309020205020404" pitchFamily="49" charset="0"/>
              </a:rPr>
              <a:t>/REGTEST/BASELINE.NEW/wrfvar_output.Linux.yellowstone.outerloop_bench_guo.dmpar.gfortran</a:t>
            </a:r>
            <a:r>
              <a:rPr lang="en-US" sz="800" dirty="0" smtClean="0">
                <a:latin typeface="Courier New" panose="02070309020205020404" pitchFamily="49" charset="0"/>
                <a:cs typeface="Courier New" panose="02070309020205020404" pitchFamily="49" charset="0"/>
              </a:rPr>
              <a:t>'</a:t>
            </a:r>
            <a:endParaRPr lang="en-US"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86230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the test is complete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full test takes about 20 minutes to complete (8-12 minutes compilation, ~5 minutes for running tests)</a:t>
            </a:r>
          </a:p>
          <a:p>
            <a:r>
              <a:rPr lang="en-US" dirty="0" smtClean="0"/>
              <a:t>The compiled code was compiled separately for 3DVAR and 4DVAR, as well as a separate directory for each parallelism option:</a:t>
            </a:r>
          </a:p>
          <a:p>
            <a:pPr lvl="1"/>
            <a:r>
              <a:rPr lang="en-US" dirty="0" smtClean="0"/>
              <a:t>WRFDA_3DVAR_serial/</a:t>
            </a:r>
          </a:p>
          <a:p>
            <a:pPr lvl="1"/>
            <a:r>
              <a:rPr lang="en-US" dirty="0" smtClean="0"/>
              <a:t>WRFDA_3DVAR_dmpar/</a:t>
            </a:r>
          </a:p>
          <a:p>
            <a:pPr lvl="1"/>
            <a:r>
              <a:rPr lang="en-US" dirty="0" smtClean="0"/>
              <a:t>WRFDA_4DVAR_dmpar/</a:t>
            </a:r>
          </a:p>
          <a:p>
            <a:r>
              <a:rPr lang="en-US" dirty="0" smtClean="0"/>
              <a:t>If you chose the option “--upload=yes”, or the source of the code is the repository, the test summary will be uploaded to the website</a:t>
            </a:r>
          </a:p>
          <a:p>
            <a:r>
              <a:rPr lang="en-US" dirty="0" smtClean="0"/>
              <a:t>At the conclusion of the test, you will receive an email with the test results</a:t>
            </a:r>
            <a:endParaRPr lang="en-US" dirty="0"/>
          </a:p>
        </p:txBody>
      </p:sp>
    </p:spTree>
    <p:extLst>
      <p:ext uri="{BB962C8B-B14F-4D97-AF65-F5344CB8AC3E}">
        <p14:creationId xmlns:p14="http://schemas.microsoft.com/office/powerpoint/2010/main" val="990222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Script options</a:t>
            </a:r>
            <a:endParaRPr lang="en-US" dirty="0"/>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r>
              <a:rPr lang="en-US" dirty="0" smtClean="0"/>
              <a:t>There are many options which can be specified by providing arguments to the main script</a:t>
            </a:r>
          </a:p>
          <a:p>
            <a:r>
              <a:rPr lang="en-US" dirty="0" smtClean="0"/>
              <a:t>--compiler=COMPILER This one is required</a:t>
            </a:r>
          </a:p>
          <a:p>
            <a:r>
              <a:rPr lang="en-US" dirty="0" smtClean="0"/>
              <a:t>--source=SOURCE_CODE.tar This is the location of the source code. Can also specify </a:t>
            </a:r>
            <a:br>
              <a:rPr lang="en-US" dirty="0" smtClean="0"/>
            </a:br>
            <a:r>
              <a:rPr lang="en-US" dirty="0" smtClean="0"/>
              <a:t>“--source=SVN” to check out the code from the main WRF repository.</a:t>
            </a:r>
          </a:p>
          <a:p>
            <a:r>
              <a:rPr lang="en-US" dirty="0" smtClean="0"/>
              <a:t>--revision=#### If you use the “SVN” option, you can specify a specific revision number to test</a:t>
            </a:r>
          </a:p>
          <a:p>
            <a:r>
              <a:rPr lang="en-US" dirty="0" smtClean="0"/>
              <a:t>--upload=yes Uploads a test summary to the website upon completion</a:t>
            </a:r>
          </a:p>
          <a:p>
            <a:r>
              <a:rPr lang="en-US" dirty="0" smtClean="0"/>
              <a:t>--exec=yes Instead of compiling the code, use pre-compiled code. Make sure the directory names are correct!</a:t>
            </a:r>
          </a:p>
          <a:p>
            <a:r>
              <a:rPr lang="en-US" dirty="0" smtClean="0"/>
              <a:t>--j=## For parallel compilation, specify the number of processors (default is 4)</a:t>
            </a:r>
            <a:endParaRPr lang="en-US" dirty="0"/>
          </a:p>
        </p:txBody>
      </p:sp>
    </p:spTree>
    <p:extLst>
      <p:ext uri="{BB962C8B-B14F-4D97-AF65-F5344CB8AC3E}">
        <p14:creationId xmlns:p14="http://schemas.microsoft.com/office/powerpoint/2010/main" val="2622389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963</Words>
  <Application>Microsoft Office PowerPoint</Application>
  <PresentationFormat>On-screen Show (4:3)</PresentationFormat>
  <Paragraphs>141</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WRFDA Regression Testing Suite</vt:lpstr>
      <vt:lpstr>WRFDA Regression Testing Suite</vt:lpstr>
      <vt:lpstr>WRFDA Regression Testing Suite</vt:lpstr>
      <vt:lpstr>What the test data file looks like</vt:lpstr>
      <vt:lpstr>What the test database looks like</vt:lpstr>
      <vt:lpstr>What the baseline database looks like</vt:lpstr>
      <vt:lpstr>What the test looks like</vt:lpstr>
      <vt:lpstr>When the test is complete</vt:lpstr>
      <vt:lpstr>Script options</vt:lpstr>
      <vt:lpstr>Other notes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WRFDA Regression Testing Suite</dc:title>
  <dc:creator>kavulich</dc:creator>
  <cp:lastModifiedBy>kavulich</cp:lastModifiedBy>
  <cp:revision>1</cp:revision>
  <dcterms:created xsi:type="dcterms:W3CDTF">2006-08-16T00:00:00Z</dcterms:created>
  <dcterms:modified xsi:type="dcterms:W3CDTF">2014-08-22T05:51:00Z</dcterms:modified>
</cp:coreProperties>
</file>